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Roboto"/>
      <p:regular r:id="rId15"/>
      <p:bold r:id="rId16"/>
      <p:italic r:id="rId17"/>
      <p:boldItalic r:id="rId18"/>
    </p:embeddedFont>
    <p:embeddedFont>
      <p:font typeface="Roboto Condensed"/>
      <p:regular r:id="rId19"/>
      <p:bold r:id="rId20"/>
      <p:italic r:id="rId21"/>
      <p:boldItalic r:id="rId22"/>
    </p:embeddedFont>
    <p:embeddedFont>
      <p:font typeface="Helvetica Neue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7" roundtripDataSignature="AMtx7mi8mB9NuGPZtiOChVR+3OpEvYlF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Condensed-bold.fntdata"/><Relationship Id="rId22" Type="http://schemas.openxmlformats.org/officeDocument/2006/relationships/font" Target="fonts/RobotoCondensed-boldItalic.fntdata"/><Relationship Id="rId21" Type="http://schemas.openxmlformats.org/officeDocument/2006/relationships/font" Target="fonts/RobotoCondensed-italic.fntdata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7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Roboto-regular.fntdata"/><Relationship Id="rId14" Type="http://schemas.openxmlformats.org/officeDocument/2006/relationships/slide" Target="slides/slide10.xml"/><Relationship Id="rId17" Type="http://schemas.openxmlformats.org/officeDocument/2006/relationships/font" Target="fonts/Roboto-italic.fntdata"/><Relationship Id="rId16" Type="http://schemas.openxmlformats.org/officeDocument/2006/relationships/font" Target="fonts/Roboto-bold.fntdata"/><Relationship Id="rId19" Type="http://schemas.openxmlformats.org/officeDocument/2006/relationships/font" Target="fonts/RobotoCondensed-regular.fntdata"/><Relationship Id="rId18" Type="http://schemas.openxmlformats.org/officeDocument/2006/relationships/font" Target="fonts/Roboto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CO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9" name="Google Shape;15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2" name="Google Shape;17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7" name="Google Shape;19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3" name="Google Shape;22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9" name="Google Shape;24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46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46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png"/><Relationship Id="rId10" Type="http://schemas.openxmlformats.org/officeDocument/2006/relationships/image" Target="../media/image21.png"/><Relationship Id="rId13" Type="http://schemas.openxmlformats.org/officeDocument/2006/relationships/image" Target="../media/image18.pn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70.png"/><Relationship Id="rId9" Type="http://schemas.openxmlformats.org/officeDocument/2006/relationships/image" Target="../media/image41.png"/><Relationship Id="rId5" Type="http://schemas.openxmlformats.org/officeDocument/2006/relationships/image" Target="../media/image10.png"/><Relationship Id="rId6" Type="http://schemas.openxmlformats.org/officeDocument/2006/relationships/image" Target="../media/image2.png"/><Relationship Id="rId7" Type="http://schemas.openxmlformats.org/officeDocument/2006/relationships/image" Target="../media/image8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9.png"/><Relationship Id="rId4" Type="http://schemas.openxmlformats.org/officeDocument/2006/relationships/image" Target="../media/image34.png"/><Relationship Id="rId9" Type="http://schemas.openxmlformats.org/officeDocument/2006/relationships/image" Target="../media/image1.png"/><Relationship Id="rId5" Type="http://schemas.openxmlformats.org/officeDocument/2006/relationships/image" Target="../media/image37.png"/><Relationship Id="rId6" Type="http://schemas.openxmlformats.org/officeDocument/2006/relationships/image" Target="../media/image10.png"/><Relationship Id="rId7" Type="http://schemas.openxmlformats.org/officeDocument/2006/relationships/image" Target="../media/image19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20.png"/><Relationship Id="rId13" Type="http://schemas.openxmlformats.org/officeDocument/2006/relationships/image" Target="../media/image25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Relationship Id="rId15" Type="http://schemas.openxmlformats.org/officeDocument/2006/relationships/image" Target="../media/image1.png"/><Relationship Id="rId14" Type="http://schemas.openxmlformats.org/officeDocument/2006/relationships/image" Target="../media/image8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.png"/><Relationship Id="rId8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44.png"/><Relationship Id="rId13" Type="http://schemas.openxmlformats.org/officeDocument/2006/relationships/image" Target="../media/image8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1.png"/><Relationship Id="rId5" Type="http://schemas.openxmlformats.org/officeDocument/2006/relationships/image" Target="../media/image32.png"/><Relationship Id="rId6" Type="http://schemas.openxmlformats.org/officeDocument/2006/relationships/image" Target="../media/image10.png"/><Relationship Id="rId7" Type="http://schemas.openxmlformats.org/officeDocument/2006/relationships/image" Target="../media/image31.png"/><Relationship Id="rId8" Type="http://schemas.openxmlformats.org/officeDocument/2006/relationships/image" Target="../media/image49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66.png"/><Relationship Id="rId10" Type="http://schemas.openxmlformats.org/officeDocument/2006/relationships/image" Target="../media/image60.png"/><Relationship Id="rId13" Type="http://schemas.openxmlformats.org/officeDocument/2006/relationships/image" Target="../media/image8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image" Target="../media/image61.png"/><Relationship Id="rId14" Type="http://schemas.openxmlformats.org/officeDocument/2006/relationships/image" Target="../media/image1.png"/><Relationship Id="rId5" Type="http://schemas.openxmlformats.org/officeDocument/2006/relationships/image" Target="../media/image32.png"/><Relationship Id="rId6" Type="http://schemas.openxmlformats.org/officeDocument/2006/relationships/image" Target="../media/image10.png"/><Relationship Id="rId7" Type="http://schemas.openxmlformats.org/officeDocument/2006/relationships/image" Target="../media/image31.png"/><Relationship Id="rId8" Type="http://schemas.openxmlformats.org/officeDocument/2006/relationships/image" Target="../media/image6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3.png"/><Relationship Id="rId4" Type="http://schemas.openxmlformats.org/officeDocument/2006/relationships/image" Target="../media/image68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5.png"/><Relationship Id="rId4" Type="http://schemas.openxmlformats.org/officeDocument/2006/relationships/image" Target="../media/image67.png"/><Relationship Id="rId9" Type="http://schemas.openxmlformats.org/officeDocument/2006/relationships/image" Target="../media/image2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2.png"/><Relationship Id="rId8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67" y="0"/>
            <a:ext cx="121694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00028" y="124263"/>
            <a:ext cx="113700" cy="138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15675" y="1351595"/>
            <a:ext cx="1724793" cy="5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37324" y="1469328"/>
            <a:ext cx="2659564" cy="137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2250" y="4841039"/>
            <a:ext cx="114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/>
          <p:nvPr/>
        </p:nvSpPr>
        <p:spPr>
          <a:xfrm>
            <a:off x="2167141" y="2935597"/>
            <a:ext cx="2838125" cy="281974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DC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2137324" y="2905780"/>
            <a:ext cx="283812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600" u="none" cap="none" strike="noStrike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para el Sector de </a:t>
            </a:r>
            <a:r>
              <a:rPr b="1" i="0" lang="es-CO" sz="1600" u="none" cap="none" strike="noStrike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Tecnología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8385198" y="3075057"/>
            <a:ext cx="398574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2000" u="none" cap="none" strike="noStrike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El riesgo está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000" u="none" cap="none" strike="noStrike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en los detalles</a:t>
            </a:r>
            <a:endParaRPr b="0" i="0" sz="2000" u="none" cap="none" strike="noStrike">
              <a:solidFill>
                <a:srgbClr val="0090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53598" y="4480428"/>
            <a:ext cx="440582" cy="53720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/>
          <p:nvPr/>
        </p:nvSpPr>
        <p:spPr>
          <a:xfrm>
            <a:off x="4209240" y="4626640"/>
            <a:ext cx="111125" cy="68376"/>
          </a:xfrm>
          <a:prstGeom prst="triangle">
            <a:avLst>
              <a:gd fmla="val 50000" name="adj"/>
            </a:avLst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4240990" y="4679140"/>
            <a:ext cx="45719" cy="60156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67" y="0"/>
            <a:ext cx="121694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00028" y="124263"/>
            <a:ext cx="113700" cy="138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15675" y="1351595"/>
            <a:ext cx="1724793" cy="5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37324" y="1469328"/>
            <a:ext cx="2659564" cy="137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2250" y="4841039"/>
            <a:ext cx="114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0"/>
          <p:cNvSpPr/>
          <p:nvPr/>
        </p:nvSpPr>
        <p:spPr>
          <a:xfrm>
            <a:off x="2167141" y="2935597"/>
            <a:ext cx="2838125" cy="281974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DC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0"/>
          <p:cNvSpPr txBox="1"/>
          <p:nvPr/>
        </p:nvSpPr>
        <p:spPr>
          <a:xfrm>
            <a:off x="2137324" y="2905780"/>
            <a:ext cx="283812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para el Sector de </a:t>
            </a:r>
            <a:r>
              <a:rPr b="1" lang="es-CO" sz="1600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Tecnología</a:t>
            </a:r>
            <a:endParaRPr/>
          </a:p>
        </p:txBody>
      </p:sp>
      <p:sp>
        <p:nvSpPr>
          <p:cNvPr id="292" name="Google Shape;292;p10"/>
          <p:cNvSpPr txBox="1"/>
          <p:nvPr/>
        </p:nvSpPr>
        <p:spPr>
          <a:xfrm>
            <a:off x="8385198" y="2700120"/>
            <a:ext cx="398574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El riesgo está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000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en los detalles</a:t>
            </a:r>
            <a:endParaRPr sz="2000">
              <a:solidFill>
                <a:srgbClr val="0090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10"/>
          <p:cNvSpPr txBox="1"/>
          <p:nvPr/>
        </p:nvSpPr>
        <p:spPr>
          <a:xfrm>
            <a:off x="8867244" y="3747210"/>
            <a:ext cx="300177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CO" sz="2000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Gracias</a:t>
            </a:r>
            <a:endParaRPr b="1" i="1" sz="2000">
              <a:solidFill>
                <a:srgbClr val="0090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4" name="Google Shape;294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53598" y="4480428"/>
            <a:ext cx="440582" cy="53720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0"/>
          <p:cNvSpPr/>
          <p:nvPr/>
        </p:nvSpPr>
        <p:spPr>
          <a:xfrm>
            <a:off x="4209240" y="4626640"/>
            <a:ext cx="111125" cy="68376"/>
          </a:xfrm>
          <a:prstGeom prst="triangle">
            <a:avLst>
              <a:gd fmla="val 50000" name="adj"/>
            </a:avLst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0"/>
          <p:cNvSpPr/>
          <p:nvPr/>
        </p:nvSpPr>
        <p:spPr>
          <a:xfrm>
            <a:off x="4240990" y="4679140"/>
            <a:ext cx="45719" cy="60156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39912"/>
            <a:ext cx="9821613" cy="5530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9552" y="2445790"/>
            <a:ext cx="4276223" cy="190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700" y="1686352"/>
            <a:ext cx="4276224" cy="190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699" y="4145346"/>
            <a:ext cx="4276223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4269307" y="429423"/>
            <a:ext cx="437675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600" u="none" cap="none" strike="noStrike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¿Por qué elegirnos?</a:t>
            </a:r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972751" y="1843117"/>
            <a:ext cx="353094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Somos pioneros en Colombia en  administración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riesgos para el  proceso de distribución, con:</a:t>
            </a:r>
            <a:endParaRPr/>
          </a:p>
        </p:txBody>
      </p:sp>
      <p:sp>
        <p:nvSpPr>
          <p:cNvPr id="109" name="Google Shape;109;p2"/>
          <p:cNvSpPr txBox="1"/>
          <p:nvPr/>
        </p:nvSpPr>
        <p:spPr>
          <a:xfrm>
            <a:off x="1179727" y="2326745"/>
            <a:ext cx="28678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Equipo especializado, experto en logística y comercio exterior.</a:t>
            </a:r>
            <a:endParaRPr/>
          </a:p>
        </p:txBody>
      </p:sp>
      <p:sp>
        <p:nvSpPr>
          <p:cNvPr id="110" name="Google Shape;110;p2"/>
          <p:cNvSpPr txBox="1"/>
          <p:nvPr/>
        </p:nvSpPr>
        <p:spPr>
          <a:xfrm>
            <a:off x="1179727" y="2695616"/>
            <a:ext cx="28678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Expertos en prevención de riesgos en cadena de suministro.</a:t>
            </a:r>
            <a:endParaRPr/>
          </a:p>
        </p:txBody>
      </p:sp>
      <p:sp>
        <p:nvSpPr>
          <p:cNvPr id="111" name="Google Shape;111;p2"/>
          <p:cNvSpPr txBox="1"/>
          <p:nvPr/>
        </p:nvSpPr>
        <p:spPr>
          <a:xfrm>
            <a:off x="1179727" y="3122836"/>
            <a:ext cx="2867867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Más de 25 años de experiencia.</a:t>
            </a:r>
            <a:endParaRPr/>
          </a:p>
        </p:txBody>
      </p:sp>
      <p:sp>
        <p:nvSpPr>
          <p:cNvPr id="112" name="Google Shape;112;p2"/>
          <p:cNvSpPr txBox="1"/>
          <p:nvPr/>
        </p:nvSpPr>
        <p:spPr>
          <a:xfrm>
            <a:off x="7689341" y="2687193"/>
            <a:ext cx="353094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Nos adaptamos a las  necesidades de su sector</a:t>
            </a:r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7896317" y="2986232"/>
            <a:ext cx="3192849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Definición del programa con nuestros clientes</a:t>
            </a:r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7896317" y="3365731"/>
            <a:ext cx="3192849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Programa de prevención hecho a la medida del sector.</a:t>
            </a:r>
            <a:endParaRPr/>
          </a:p>
        </p:txBody>
      </p:sp>
      <p:sp>
        <p:nvSpPr>
          <p:cNvPr id="115" name="Google Shape;115;p2"/>
          <p:cNvSpPr txBox="1"/>
          <p:nvPr/>
        </p:nvSpPr>
        <p:spPr>
          <a:xfrm>
            <a:off x="7896317" y="3639720"/>
            <a:ext cx="31928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Asistencia para apoyar su operación, prevenir riesgos y atender emergencias diseñada para su sector. </a:t>
            </a:r>
            <a:endParaRPr/>
          </a:p>
        </p:txBody>
      </p:sp>
      <p:sp>
        <p:nvSpPr>
          <p:cNvPr id="116" name="Google Shape;116;p2"/>
          <p:cNvSpPr txBox="1"/>
          <p:nvPr/>
        </p:nvSpPr>
        <p:spPr>
          <a:xfrm>
            <a:off x="972750" y="4359016"/>
            <a:ext cx="207588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Pioneros en asistencia carga:</a:t>
            </a:r>
            <a:endParaRPr/>
          </a:p>
        </p:txBody>
      </p:sp>
      <p:sp>
        <p:nvSpPr>
          <p:cNvPr id="117" name="Google Shape;117;p2"/>
          <p:cNvSpPr txBox="1"/>
          <p:nvPr/>
        </p:nvSpPr>
        <p:spPr>
          <a:xfrm>
            <a:off x="1179727" y="4583997"/>
            <a:ext cx="31928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Asistencia para apoyar su operación, prevenir riesgos y atender emergencias diseñada para su sector.</a:t>
            </a:r>
            <a:endParaRPr/>
          </a:p>
        </p:txBody>
      </p:sp>
      <p:sp>
        <p:nvSpPr>
          <p:cNvPr id="118" name="Google Shape;118;p2"/>
          <p:cNvSpPr txBox="1"/>
          <p:nvPr/>
        </p:nvSpPr>
        <p:spPr>
          <a:xfrm>
            <a:off x="1179728" y="4965294"/>
            <a:ext cx="28251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Proveedores especializados en apoyo a la operación de transporte</a:t>
            </a:r>
            <a:endParaRPr/>
          </a:p>
        </p:txBody>
      </p:sp>
      <p:pic>
        <p:nvPicPr>
          <p:cNvPr id="119" name="Google Shape;11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284" y="2434228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284" y="2816193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284" y="3169220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60086" y="3040997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60086" y="3422962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60086" y="3775989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284" y="4703442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284" y="5085407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4406" y="5226984"/>
            <a:ext cx="114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54571" y="1336377"/>
            <a:ext cx="4218131" cy="552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64095" y="414191"/>
            <a:ext cx="1724793" cy="5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900028" y="124263"/>
            <a:ext cx="113700" cy="138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14" y="1982818"/>
            <a:ext cx="10386811" cy="487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4" y="0"/>
            <a:ext cx="43799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"/>
          <p:cNvSpPr txBox="1"/>
          <p:nvPr/>
        </p:nvSpPr>
        <p:spPr>
          <a:xfrm>
            <a:off x="4782518" y="1007195"/>
            <a:ext cx="41255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4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¿Cuáles son los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4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componentes del programa?</a:t>
            </a:r>
            <a:endParaRPr/>
          </a:p>
        </p:txBody>
      </p:sp>
      <p:pic>
        <p:nvPicPr>
          <p:cNvPr id="138" name="Google Shape;13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4406" y="5226984"/>
            <a:ext cx="114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2250" y="5257775"/>
            <a:ext cx="114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64095" y="414191"/>
            <a:ext cx="1724793" cy="5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900028" y="124263"/>
            <a:ext cx="113700" cy="138605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"/>
          <p:cNvSpPr txBox="1"/>
          <p:nvPr/>
        </p:nvSpPr>
        <p:spPr>
          <a:xfrm>
            <a:off x="5105400" y="3302000"/>
            <a:ext cx="124569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Asesoría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Comercial </a:t>
            </a:r>
            <a:endParaRPr/>
          </a:p>
        </p:txBody>
      </p:sp>
      <p:sp>
        <p:nvSpPr>
          <p:cNvPr id="143" name="Google Shape;143;p3"/>
          <p:cNvSpPr txBox="1"/>
          <p:nvPr/>
        </p:nvSpPr>
        <p:spPr>
          <a:xfrm>
            <a:off x="6845300" y="3302000"/>
            <a:ext cx="124569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Servicios de prevención de riesgos</a:t>
            </a:r>
            <a:endParaRPr/>
          </a:p>
        </p:txBody>
      </p:sp>
      <p:sp>
        <p:nvSpPr>
          <p:cNvPr id="144" name="Google Shape;144;p3"/>
          <p:cNvSpPr txBox="1"/>
          <p:nvPr/>
        </p:nvSpPr>
        <p:spPr>
          <a:xfrm>
            <a:off x="8750300" y="3302000"/>
            <a:ext cx="124569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Asistencia  carga</a:t>
            </a:r>
            <a:endParaRPr/>
          </a:p>
        </p:txBody>
      </p:sp>
      <p:sp>
        <p:nvSpPr>
          <p:cNvPr id="145" name="Google Shape;145;p3"/>
          <p:cNvSpPr txBox="1"/>
          <p:nvPr/>
        </p:nvSpPr>
        <p:spPr>
          <a:xfrm>
            <a:off x="6083300" y="5537200"/>
            <a:ext cx="12456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Formación</a:t>
            </a:r>
            <a:endParaRPr/>
          </a:p>
        </p:txBody>
      </p:sp>
      <p:sp>
        <p:nvSpPr>
          <p:cNvPr id="146" name="Google Shape;146;p3"/>
          <p:cNvSpPr txBox="1"/>
          <p:nvPr/>
        </p:nvSpPr>
        <p:spPr>
          <a:xfrm>
            <a:off x="7627317" y="5537200"/>
            <a:ext cx="16002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Indemnizaciones</a:t>
            </a: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6325792" y="4622600"/>
            <a:ext cx="762564" cy="766111"/>
          </a:xfrm>
          <a:custGeom>
            <a:rect b="b" l="l" r="r" t="t"/>
            <a:pathLst>
              <a:path extrusionOk="0" h="766111" w="762564">
                <a:moveTo>
                  <a:pt x="762564" y="383056"/>
                </a:moveTo>
                <a:cubicBezTo>
                  <a:pt x="762564" y="594611"/>
                  <a:pt x="591859" y="766111"/>
                  <a:pt x="381282" y="766111"/>
                </a:cubicBezTo>
                <a:cubicBezTo>
                  <a:pt x="170706" y="766111"/>
                  <a:pt x="0" y="594611"/>
                  <a:pt x="0" y="383056"/>
                </a:cubicBezTo>
                <a:cubicBezTo>
                  <a:pt x="0" y="171500"/>
                  <a:pt x="170706" y="0"/>
                  <a:pt x="381282" y="0"/>
                </a:cubicBezTo>
                <a:cubicBezTo>
                  <a:pt x="591859" y="0"/>
                  <a:pt x="762564" y="171500"/>
                  <a:pt x="762564" y="383056"/>
                </a:cubicBezTo>
                <a:close/>
              </a:path>
            </a:pathLst>
          </a:custGeom>
          <a:solidFill>
            <a:srgbClr val="F7F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98809" y="4474513"/>
            <a:ext cx="1435100" cy="13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"/>
          <p:cNvSpPr/>
          <p:nvPr/>
        </p:nvSpPr>
        <p:spPr>
          <a:xfrm>
            <a:off x="5343134" y="2437906"/>
            <a:ext cx="772096" cy="762564"/>
          </a:xfrm>
          <a:custGeom>
            <a:rect b="b" l="l" r="r" t="t"/>
            <a:pathLst>
              <a:path extrusionOk="0" h="762564" w="772096">
                <a:moveTo>
                  <a:pt x="772096" y="381282"/>
                </a:moveTo>
                <a:cubicBezTo>
                  <a:pt x="772096" y="591859"/>
                  <a:pt x="599257" y="762564"/>
                  <a:pt x="386048" y="762564"/>
                </a:cubicBezTo>
                <a:cubicBezTo>
                  <a:pt x="172840" y="762564"/>
                  <a:pt x="0" y="591859"/>
                  <a:pt x="0" y="381282"/>
                </a:cubicBezTo>
                <a:cubicBezTo>
                  <a:pt x="0" y="170706"/>
                  <a:pt x="172840" y="0"/>
                  <a:pt x="386048" y="0"/>
                </a:cubicBezTo>
                <a:cubicBezTo>
                  <a:pt x="599257" y="0"/>
                  <a:pt x="772096" y="170706"/>
                  <a:pt x="772096" y="381282"/>
                </a:cubicBezTo>
                <a:close/>
              </a:path>
            </a:pathLst>
          </a:custGeom>
          <a:solidFill>
            <a:srgbClr val="F7F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53549" y="2261001"/>
            <a:ext cx="1562100" cy="13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"/>
          <p:cNvSpPr/>
          <p:nvPr/>
        </p:nvSpPr>
        <p:spPr>
          <a:xfrm>
            <a:off x="7087792" y="2425206"/>
            <a:ext cx="762564" cy="765819"/>
          </a:xfrm>
          <a:custGeom>
            <a:rect b="b" l="l" r="r" t="t"/>
            <a:pathLst>
              <a:path extrusionOk="0" h="765819" w="762564">
                <a:moveTo>
                  <a:pt x="762564" y="382910"/>
                </a:moveTo>
                <a:cubicBezTo>
                  <a:pt x="762564" y="594385"/>
                  <a:pt x="591859" y="765819"/>
                  <a:pt x="381282" y="765819"/>
                </a:cubicBezTo>
                <a:cubicBezTo>
                  <a:pt x="170706" y="765819"/>
                  <a:pt x="0" y="594385"/>
                  <a:pt x="0" y="382910"/>
                </a:cubicBezTo>
                <a:cubicBezTo>
                  <a:pt x="0" y="171435"/>
                  <a:pt x="170706" y="0"/>
                  <a:pt x="381282" y="0"/>
                </a:cubicBezTo>
                <a:cubicBezTo>
                  <a:pt x="591859" y="0"/>
                  <a:pt x="762564" y="171435"/>
                  <a:pt x="762564" y="382910"/>
                </a:cubicBezTo>
                <a:close/>
              </a:path>
            </a:pathLst>
          </a:custGeom>
          <a:solidFill>
            <a:srgbClr val="F7F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725199" y="2196029"/>
            <a:ext cx="1485900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"/>
          <p:cNvSpPr/>
          <p:nvPr/>
        </p:nvSpPr>
        <p:spPr>
          <a:xfrm>
            <a:off x="8997652" y="2395577"/>
            <a:ext cx="762564" cy="763013"/>
          </a:xfrm>
          <a:custGeom>
            <a:rect b="b" l="l" r="r" t="t"/>
            <a:pathLst>
              <a:path extrusionOk="0" h="763013" w="762564">
                <a:moveTo>
                  <a:pt x="762564" y="381507"/>
                </a:moveTo>
                <a:cubicBezTo>
                  <a:pt x="762564" y="592207"/>
                  <a:pt x="591859" y="763013"/>
                  <a:pt x="381282" y="763013"/>
                </a:cubicBezTo>
                <a:cubicBezTo>
                  <a:pt x="170706" y="763013"/>
                  <a:pt x="0" y="592207"/>
                  <a:pt x="0" y="381507"/>
                </a:cubicBezTo>
                <a:cubicBezTo>
                  <a:pt x="0" y="170806"/>
                  <a:pt x="170706" y="0"/>
                  <a:pt x="381282" y="0"/>
                </a:cubicBezTo>
                <a:cubicBezTo>
                  <a:pt x="591859" y="0"/>
                  <a:pt x="762564" y="170806"/>
                  <a:pt x="762564" y="381507"/>
                </a:cubicBezTo>
                <a:close/>
              </a:path>
            </a:pathLst>
          </a:custGeom>
          <a:solidFill>
            <a:srgbClr val="F7F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752389" y="2166479"/>
            <a:ext cx="1270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"/>
          <p:cNvSpPr/>
          <p:nvPr/>
        </p:nvSpPr>
        <p:spPr>
          <a:xfrm>
            <a:off x="8046511" y="4622600"/>
            <a:ext cx="762564" cy="762564"/>
          </a:xfrm>
          <a:custGeom>
            <a:rect b="b" l="l" r="r" t="t"/>
            <a:pathLst>
              <a:path extrusionOk="0" h="762564" w="762564">
                <a:moveTo>
                  <a:pt x="762564" y="381282"/>
                </a:moveTo>
                <a:cubicBezTo>
                  <a:pt x="762564" y="591859"/>
                  <a:pt x="591859" y="762564"/>
                  <a:pt x="381282" y="762564"/>
                </a:cubicBezTo>
                <a:cubicBezTo>
                  <a:pt x="170706" y="762564"/>
                  <a:pt x="0" y="591859"/>
                  <a:pt x="0" y="381282"/>
                </a:cubicBezTo>
                <a:cubicBezTo>
                  <a:pt x="0" y="170706"/>
                  <a:pt x="170706" y="0"/>
                  <a:pt x="381282" y="0"/>
                </a:cubicBezTo>
                <a:cubicBezTo>
                  <a:pt x="591859" y="0"/>
                  <a:pt x="762564" y="170706"/>
                  <a:pt x="762564" y="381282"/>
                </a:cubicBezTo>
                <a:close/>
              </a:path>
            </a:pathLst>
          </a:custGeom>
          <a:solidFill>
            <a:srgbClr val="F7F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699618" y="4420409"/>
            <a:ext cx="1460500" cy="12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99202" y="1589792"/>
            <a:ext cx="6285803" cy="537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4" y="149500"/>
            <a:ext cx="5969009" cy="133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2126" y="418391"/>
            <a:ext cx="800100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4"/>
          <p:cNvSpPr txBox="1"/>
          <p:nvPr/>
        </p:nvSpPr>
        <p:spPr>
          <a:xfrm>
            <a:off x="635000" y="368618"/>
            <a:ext cx="41256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Asesoría Comercial especializada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4407" y="5226985"/>
            <a:ext cx="114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53347" y="418390"/>
            <a:ext cx="800100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"/>
          <p:cNvSpPr txBox="1"/>
          <p:nvPr/>
        </p:nvSpPr>
        <p:spPr>
          <a:xfrm>
            <a:off x="635000" y="1890497"/>
            <a:ext cx="4579796" cy="3479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67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Nuestro equipo tiene amplio conocimiento en seguros, logística y cadena de abastecimiento lo que nos permite  entender su operación de transporte, con el fin de ayudarlo a construir el seguro que más se adapta a las necesidades de su sector Tecnología.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7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67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Usted podrá proteger sus despachos de mercancía contra pérdidas o daños por riesgos inherentes al transporte de carga.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64095" y="414191"/>
            <a:ext cx="1724793" cy="5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900028" y="124263"/>
            <a:ext cx="113700" cy="138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68275"/>
            <a:ext cx="5892797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92751" y="428626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363717" y="4743451"/>
            <a:ext cx="3683001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 txBox="1"/>
          <p:nvPr/>
        </p:nvSpPr>
        <p:spPr>
          <a:xfrm>
            <a:off x="635000" y="413177"/>
            <a:ext cx="41256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Servicios de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Prevención de Riesgos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2251" y="5257775"/>
            <a:ext cx="114300" cy="125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5"/>
          <p:cNvGrpSpPr/>
          <p:nvPr/>
        </p:nvGrpSpPr>
        <p:grpSpPr>
          <a:xfrm>
            <a:off x="1016023" y="2699371"/>
            <a:ext cx="10159955" cy="1923677"/>
            <a:chOff x="1151440" y="2699370"/>
            <a:chExt cx="10159954" cy="1923678"/>
          </a:xfrm>
        </p:grpSpPr>
        <p:pic>
          <p:nvPicPr>
            <p:cNvPr id="181" name="Google Shape;181;p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199284" y="2709890"/>
              <a:ext cx="2209800" cy="127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208079" y="2709890"/>
              <a:ext cx="2209800" cy="127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114228" y="2709890"/>
              <a:ext cx="2209800" cy="127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092568" y="2717841"/>
              <a:ext cx="2209800" cy="127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p5"/>
            <p:cNvSpPr txBox="1"/>
            <p:nvPr/>
          </p:nvSpPr>
          <p:spPr>
            <a:xfrm>
              <a:off x="1151440" y="4100060"/>
              <a:ext cx="1781700" cy="522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33">
                  <a:solidFill>
                    <a:srgbClr val="009056"/>
                  </a:solidFill>
                  <a:latin typeface="Roboto"/>
                  <a:ea typeface="Roboto"/>
                  <a:cs typeface="Roboto"/>
                  <a:sym typeface="Roboto"/>
                </a:rPr>
                <a:t>Diagnóstico de riesgos en sus procesos logísticos y cadena de frío</a:t>
              </a:r>
              <a:endParaRPr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 txBox="1"/>
            <p:nvPr/>
          </p:nvSpPr>
          <p:spPr>
            <a:xfrm>
              <a:off x="3208840" y="4100060"/>
              <a:ext cx="1781700" cy="522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33">
                  <a:solidFill>
                    <a:srgbClr val="009056"/>
                  </a:solidFill>
                  <a:latin typeface="Roboto"/>
                  <a:ea typeface="Roboto"/>
                  <a:cs typeface="Roboto"/>
                  <a:sym typeface="Roboto"/>
                </a:rPr>
                <a:t>Asesoría en riesgos asociados al cargue y descargue</a:t>
              </a:r>
              <a:endParaRPr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 txBox="1"/>
            <p:nvPr/>
          </p:nvSpPr>
          <p:spPr>
            <a:xfrm>
              <a:off x="5190040" y="4100060"/>
              <a:ext cx="1781700" cy="522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33">
                  <a:solidFill>
                    <a:srgbClr val="009056"/>
                  </a:solidFill>
                  <a:latin typeface="Roboto"/>
                  <a:ea typeface="Roboto"/>
                  <a:cs typeface="Roboto"/>
                  <a:sym typeface="Roboto"/>
                </a:rPr>
                <a:t>Asesoría para cumplimiento Operador Económico Autorizado</a:t>
              </a:r>
              <a:endParaRPr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 txBox="1"/>
            <p:nvPr/>
          </p:nvSpPr>
          <p:spPr>
            <a:xfrm>
              <a:off x="7247440" y="4100060"/>
              <a:ext cx="1781700" cy="379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33">
                  <a:solidFill>
                    <a:srgbClr val="009056"/>
                  </a:solidFill>
                  <a:latin typeface="Roboto"/>
                  <a:ea typeface="Roboto"/>
                  <a:cs typeface="Roboto"/>
                  <a:sym typeface="Roboto"/>
                </a:rPr>
                <a:t>Evaluación de proveedores de servicios logísticos</a:t>
              </a:r>
              <a:endParaRPr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" name="Google Shape;189;p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9101594" y="2699370"/>
              <a:ext cx="2209800" cy="127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5"/>
            <p:cNvSpPr txBox="1"/>
            <p:nvPr/>
          </p:nvSpPr>
          <p:spPr>
            <a:xfrm>
              <a:off x="9230351" y="4100060"/>
              <a:ext cx="1781700" cy="379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33">
                  <a:solidFill>
                    <a:srgbClr val="009056"/>
                  </a:solidFill>
                  <a:latin typeface="Roboto"/>
                  <a:ea typeface="Roboto"/>
                  <a:cs typeface="Roboto"/>
                  <a:sym typeface="Roboto"/>
                </a:rPr>
                <a:t>Protocolo de </a:t>
              </a:r>
              <a:endParaRPr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33">
                  <a:solidFill>
                    <a:srgbClr val="009056"/>
                  </a:solidFill>
                  <a:latin typeface="Roboto"/>
                  <a:ea typeface="Roboto"/>
                  <a:cs typeface="Roboto"/>
                  <a:sym typeface="Roboto"/>
                </a:rPr>
                <a:t>Seguridad</a:t>
              </a:r>
              <a:endParaRPr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1" name="Google Shape;191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499474" y="428997"/>
            <a:ext cx="799729" cy="79972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5"/>
          <p:cNvSpPr txBox="1"/>
          <p:nvPr/>
        </p:nvSpPr>
        <p:spPr>
          <a:xfrm>
            <a:off x="2055567" y="4952622"/>
            <a:ext cx="8151200" cy="379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CO" sz="933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*Este acompañamiento se brindará de manera personalizada con un ingeniero de Control de Riesgos a clientes con primas anuales superiores a 20 millones, quienes no estén en este segmento estas temáticas se abordarán a través de los webinars y el portal de prevención.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764095" y="414191"/>
            <a:ext cx="1724793" cy="5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900028" y="124263"/>
            <a:ext cx="113700" cy="138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92"/>
            <a:ext cx="12192000" cy="685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68275"/>
            <a:ext cx="5892797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22915" y="428626"/>
            <a:ext cx="800100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6"/>
          <p:cNvSpPr txBox="1"/>
          <p:nvPr/>
        </p:nvSpPr>
        <p:spPr>
          <a:xfrm>
            <a:off x="635000" y="413177"/>
            <a:ext cx="41256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Asistencia Carga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Tecnología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 txBox="1"/>
          <p:nvPr/>
        </p:nvSpPr>
        <p:spPr>
          <a:xfrm>
            <a:off x="1088948" y="2965561"/>
            <a:ext cx="1888800" cy="13546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Inspecciones Portuarias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67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Realizamos inspección a su mercancía en puerto para verificar y cuidar la integridad de su carga. </a:t>
            </a:r>
            <a:endParaRPr sz="1067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" name="Google Shape;20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4407" y="5379490"/>
            <a:ext cx="114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1079" y="2310186"/>
            <a:ext cx="6223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6"/>
          <p:cNvSpPr txBox="1"/>
          <p:nvPr/>
        </p:nvSpPr>
        <p:spPr>
          <a:xfrm>
            <a:off x="3931551" y="2965562"/>
            <a:ext cx="1888800" cy="1847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Candados electrónicos: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67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Instalamos un candado electrónico en las puertas del contenedor para conocer la ubicación de la carga e identificar si la carga ha sido hurtada.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82250" y="2310186"/>
            <a:ext cx="6223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6"/>
          <p:cNvSpPr txBox="1"/>
          <p:nvPr/>
        </p:nvSpPr>
        <p:spPr>
          <a:xfrm>
            <a:off x="6815977" y="2965562"/>
            <a:ext cx="1888800" cy="187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Dispositivo de Trazabilidad de reuso 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67">
                <a:solidFill>
                  <a:srgbClr val="68686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Brindamos trazabilidad a la carga a través de un dispositivo de reuso que brinda información de georreferenciación de la carga. </a:t>
            </a:r>
            <a:endParaRPr sz="1067">
              <a:solidFill>
                <a:srgbClr val="6868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23422" y="2310186"/>
            <a:ext cx="6223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6"/>
          <p:cNvSpPr txBox="1"/>
          <p:nvPr/>
        </p:nvSpPr>
        <p:spPr>
          <a:xfrm>
            <a:off x="9727703" y="2965562"/>
            <a:ext cx="1888800" cy="212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Verificación de conductor y vehículo: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67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Consultamos los antecedentes de conductores y vehículos para estar seguros de contar con personal confiable.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40793" y="2310186"/>
            <a:ext cx="6223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61663" y="2098359"/>
            <a:ext cx="622300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63705" y="2103539"/>
            <a:ext cx="500561" cy="609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01487" y="2111279"/>
            <a:ext cx="609380" cy="60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45484" y="2144359"/>
            <a:ext cx="596901" cy="60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522915" y="413177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549901" y="397727"/>
            <a:ext cx="800100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6"/>
          <p:cNvSpPr txBox="1"/>
          <p:nvPr/>
        </p:nvSpPr>
        <p:spPr>
          <a:xfrm>
            <a:off x="2881222" y="6070234"/>
            <a:ext cx="6284400" cy="379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CO" sz="933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*Asistencia Carga es un servicio opcional y tiene dos categorías: básica y premium, por lo que dependiendo de la categoría tendrá acceso a más o menos servicios.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764095" y="414191"/>
            <a:ext cx="1724793" cy="5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00028" y="124263"/>
            <a:ext cx="113700" cy="138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1" y="5497"/>
            <a:ext cx="12192000" cy="685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68275"/>
            <a:ext cx="5892797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22915" y="428626"/>
            <a:ext cx="800100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7"/>
          <p:cNvSpPr txBox="1"/>
          <p:nvPr/>
        </p:nvSpPr>
        <p:spPr>
          <a:xfrm>
            <a:off x="635000" y="413177"/>
            <a:ext cx="41256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Asistencia Carga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Tecnología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4407" y="5379490"/>
            <a:ext cx="114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1079" y="2310186"/>
            <a:ext cx="6223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7"/>
          <p:cNvSpPr txBox="1"/>
          <p:nvPr/>
        </p:nvSpPr>
        <p:spPr>
          <a:xfrm>
            <a:off x="3931551" y="2965562"/>
            <a:ext cx="1888800" cy="1601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Asesoría jurídica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67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Brindamos asesoría jurídica telefónica para asesorarlo en trámites de importación exportación y en trayecto nacional.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82250" y="2310186"/>
            <a:ext cx="6223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7"/>
          <p:cNvSpPr txBox="1"/>
          <p:nvPr/>
        </p:nvSpPr>
        <p:spPr>
          <a:xfrm>
            <a:off x="6815977" y="2965561"/>
            <a:ext cx="1888800" cy="1847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Escolta 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67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Un escolta acompañará a la carga y a su conductor con el ánimo de cuidar la integridad de la carga y reportar cualquier eventualidad. </a:t>
            </a:r>
            <a:endParaRPr sz="1067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4" name="Google Shape;234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23422" y="2310186"/>
            <a:ext cx="6223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7"/>
          <p:cNvSpPr txBox="1"/>
          <p:nvPr/>
        </p:nvSpPr>
        <p:spPr>
          <a:xfrm>
            <a:off x="9767721" y="2965561"/>
            <a:ext cx="1888800" cy="2617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Atención primaria en salud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67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Brindamos atención primaria en salud a su conductor en caso de sentirse enfermo o sufrir un accidente, nuestra red de médicos generales están a menos de 30 segundos al alcance.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40793" y="2310186"/>
            <a:ext cx="6223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45615" y="2103320"/>
            <a:ext cx="650239" cy="60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10738" y="2109495"/>
            <a:ext cx="609380" cy="60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00907" y="2131658"/>
            <a:ext cx="622300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87187" y="2041340"/>
            <a:ext cx="546251" cy="707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522915" y="413177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528595" y="418853"/>
            <a:ext cx="800100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7"/>
          <p:cNvSpPr txBox="1"/>
          <p:nvPr/>
        </p:nvSpPr>
        <p:spPr>
          <a:xfrm>
            <a:off x="1153335" y="2965561"/>
            <a:ext cx="1888800" cy="264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Acompañamiento físico en el lugar de la emergencia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67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En caso de accidente del vehículo o varada enviamos un acompañante a su conductor en el momento de emergencia, que también tomará fotografías como soporte de la eventualidad.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7"/>
          <p:cNvSpPr txBox="1"/>
          <p:nvPr/>
        </p:nvSpPr>
        <p:spPr>
          <a:xfrm>
            <a:off x="2946398" y="6070234"/>
            <a:ext cx="6284400" cy="379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CO" sz="933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*Asistencia Carga es un servicio opcional y tiene dos categorías básica y premium, por lo que dependiendo de la categoría tendrá acceso a más o menos servicios.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764095" y="414191"/>
            <a:ext cx="1724793" cy="5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00028" y="124263"/>
            <a:ext cx="113700" cy="138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46138"/>
            <a:ext cx="11632518" cy="571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8858" y="1223089"/>
            <a:ext cx="5738089" cy="30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8"/>
          <p:cNvSpPr txBox="1"/>
          <p:nvPr/>
        </p:nvSpPr>
        <p:spPr>
          <a:xfrm>
            <a:off x="3675874" y="284566"/>
            <a:ext cx="4626154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3600">
                <a:solidFill>
                  <a:srgbClr val="009956"/>
                </a:solidFill>
                <a:latin typeface="Roboto"/>
                <a:ea typeface="Roboto"/>
                <a:cs typeface="Roboto"/>
                <a:sym typeface="Roboto"/>
              </a:rPr>
              <a:t>Formación</a:t>
            </a:r>
            <a:r>
              <a:rPr b="1" lang="es-CO" sz="1467">
                <a:solidFill>
                  <a:srgbClr val="00995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O" sz="3600">
                <a:solidFill>
                  <a:srgbClr val="009956"/>
                </a:solidFill>
                <a:latin typeface="Roboto"/>
                <a:ea typeface="Roboto"/>
                <a:cs typeface="Roboto"/>
                <a:sym typeface="Roboto"/>
              </a:rPr>
              <a:t>Webinars</a:t>
            </a:r>
            <a:endParaRPr sz="3600">
              <a:solidFill>
                <a:srgbClr val="0099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4" name="Google Shape;25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4407" y="5226985"/>
            <a:ext cx="114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8"/>
          <p:cNvSpPr txBox="1"/>
          <p:nvPr/>
        </p:nvSpPr>
        <p:spPr>
          <a:xfrm>
            <a:off x="3575975" y="5150497"/>
            <a:ext cx="3115685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0989" lvl="0" marL="60958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900"/>
              <a:buFont typeface="Roboto"/>
              <a:buChar char="●"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Seguros </a:t>
            </a:r>
            <a:endParaRPr sz="120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0989" lvl="0" marL="60958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900"/>
              <a:buFont typeface="Roboto"/>
              <a:buChar char="●"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Logística</a:t>
            </a:r>
            <a:endParaRPr sz="120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0989" lvl="0" marL="60958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900"/>
              <a:buFont typeface="Roboto"/>
              <a:buChar char="●"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Cumplimiento normativo en cadena de suministro</a:t>
            </a:r>
            <a:endParaRPr sz="120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8"/>
          <p:cNvSpPr txBox="1"/>
          <p:nvPr/>
        </p:nvSpPr>
        <p:spPr>
          <a:xfrm>
            <a:off x="6202772" y="5088479"/>
            <a:ext cx="2708278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0989" lvl="0" marL="60958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900"/>
              <a:buFont typeface="Roboto"/>
              <a:buChar char="●"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Sostenibilidad</a:t>
            </a:r>
            <a:endParaRPr sz="120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0989" lvl="0" marL="60958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900"/>
              <a:buFont typeface="Roboto"/>
              <a:buChar char="●"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Tecnologías de la industria 4.0 aplicadas a la cadena de suministro</a:t>
            </a:r>
            <a:endParaRPr sz="1200">
              <a:solidFill>
                <a:srgbClr val="1F1F1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p8"/>
          <p:cNvSpPr txBox="1"/>
          <p:nvPr/>
        </p:nvSpPr>
        <p:spPr>
          <a:xfrm>
            <a:off x="3138858" y="4346396"/>
            <a:ext cx="578645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 lo largo del año será invitado a diferentes webinars dictados por conferencistas nacionales e internacionales donde abordamos temáticas actualizadas en:</a:t>
            </a:r>
            <a:endParaRPr sz="120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8" name="Google Shape;25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64095" y="414191"/>
            <a:ext cx="1724793" cy="5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900028" y="124263"/>
            <a:ext cx="113700" cy="138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3962" y="1785937"/>
            <a:ext cx="7772400" cy="44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197" y="2572213"/>
            <a:ext cx="39370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0197" y="3284237"/>
            <a:ext cx="39370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0197" y="4156457"/>
            <a:ext cx="39370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97329" y="4730187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97329" y="4950106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97329" y="5164237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9"/>
          <p:cNvSpPr txBox="1"/>
          <p:nvPr/>
        </p:nvSpPr>
        <p:spPr>
          <a:xfrm>
            <a:off x="2755900" y="191204"/>
            <a:ext cx="66802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Formación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Portal de Prevención</a:t>
            </a:r>
            <a:endParaRPr/>
          </a:p>
        </p:txBody>
      </p:sp>
      <p:sp>
        <p:nvSpPr>
          <p:cNvPr id="273" name="Google Shape;273;p9"/>
          <p:cNvSpPr txBox="1"/>
          <p:nvPr/>
        </p:nvSpPr>
        <p:spPr>
          <a:xfrm>
            <a:off x="1168400" y="2630563"/>
            <a:ext cx="27051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Repositorio de webinars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9"/>
          <p:cNvSpPr txBox="1"/>
          <p:nvPr/>
        </p:nvSpPr>
        <p:spPr>
          <a:xfrm>
            <a:off x="1168400" y="3250254"/>
            <a:ext cx="27051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Guías para prevenir riesgos en su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operación de transporte </a:t>
            </a:r>
            <a:endParaRPr/>
          </a:p>
        </p:txBody>
      </p:sp>
      <p:sp>
        <p:nvSpPr>
          <p:cNvPr id="275" name="Google Shape;275;p9"/>
          <p:cNvSpPr txBox="1"/>
          <p:nvPr/>
        </p:nvSpPr>
        <p:spPr>
          <a:xfrm>
            <a:off x="1168400" y="4127874"/>
            <a:ext cx="27051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Contiene video Cápsulas con expertos en temas de:</a:t>
            </a:r>
            <a:endParaRPr/>
          </a:p>
        </p:txBody>
      </p:sp>
      <p:sp>
        <p:nvSpPr>
          <p:cNvPr id="276" name="Google Shape;276;p9"/>
          <p:cNvSpPr txBox="1"/>
          <p:nvPr/>
        </p:nvSpPr>
        <p:spPr>
          <a:xfrm>
            <a:off x="1449729" y="4673107"/>
            <a:ext cx="231423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Seguros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Logística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Cumplimiento normativo en cadena de suministro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Sostenibilidad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Tecnologías de la industria 4.0 aplicadas a la cadena de suministro</a:t>
            </a:r>
            <a:endParaRPr/>
          </a:p>
        </p:txBody>
      </p:sp>
      <p:pic>
        <p:nvPicPr>
          <p:cNvPr id="277" name="Google Shape;277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2250" y="5257775"/>
            <a:ext cx="114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889757" y="191204"/>
            <a:ext cx="112585" cy="137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97329" y="5466034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97329" y="5664229"/>
            <a:ext cx="152400" cy="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2024-02-07T18:39:30Z</dcterms:created>
  <dc:creator>Jhonatan Arevalo</dc:creator>
</cp:coreProperties>
</file>