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Roboto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jlTq/+EUpMhjrORoDANtZPj3vm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Roboto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Roboto-italic.fntdata"/><Relationship Id="rId6" Type="http://schemas.openxmlformats.org/officeDocument/2006/relationships/slide" Target="slides/slide2.xml"/><Relationship Id="rId18" Type="http://schemas.openxmlformats.org/officeDocument/2006/relationships/font" Target="fonts/Roboto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CO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4" name="Google Shape;28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2.jpg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6" Type="http://schemas.openxmlformats.org/officeDocument/2006/relationships/image" Target="../media/image27.pn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2.png"/><Relationship Id="rId4" Type="http://schemas.openxmlformats.org/officeDocument/2006/relationships/image" Target="../media/image99.png"/><Relationship Id="rId5" Type="http://schemas.openxmlformats.org/officeDocument/2006/relationships/image" Target="../media/image14.png"/><Relationship Id="rId6" Type="http://schemas.openxmlformats.org/officeDocument/2006/relationships/image" Target="../media/image2.png"/><Relationship Id="rId7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01.png"/><Relationship Id="rId9" Type="http://schemas.openxmlformats.org/officeDocument/2006/relationships/image" Target="../media/image1.png"/><Relationship Id="rId5" Type="http://schemas.openxmlformats.org/officeDocument/2006/relationships/image" Target="../media/image95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8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2.jpg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6" Type="http://schemas.openxmlformats.org/officeDocument/2006/relationships/image" Target="../media/image27.pn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5" Type="http://schemas.openxmlformats.org/officeDocument/2006/relationships/image" Target="../media/image7.png"/><Relationship Id="rId6" Type="http://schemas.openxmlformats.org/officeDocument/2006/relationships/image" Target="../media/image14.png"/><Relationship Id="rId7" Type="http://schemas.openxmlformats.org/officeDocument/2006/relationships/image" Target="../media/image19.png"/><Relationship Id="rId8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32.png"/><Relationship Id="rId13" Type="http://schemas.openxmlformats.org/officeDocument/2006/relationships/image" Target="../media/image39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5" Type="http://schemas.openxmlformats.org/officeDocument/2006/relationships/image" Target="../media/image1.png"/><Relationship Id="rId14" Type="http://schemas.openxmlformats.org/officeDocument/2006/relationships/image" Target="../media/image49.png"/><Relationship Id="rId5" Type="http://schemas.openxmlformats.org/officeDocument/2006/relationships/image" Target="../media/image28.png"/><Relationship Id="rId6" Type="http://schemas.openxmlformats.org/officeDocument/2006/relationships/image" Target="../media/image34.png"/><Relationship Id="rId7" Type="http://schemas.openxmlformats.org/officeDocument/2006/relationships/image" Target="../media/image48.png"/><Relationship Id="rId8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3.png"/><Relationship Id="rId4" Type="http://schemas.openxmlformats.org/officeDocument/2006/relationships/image" Target="../media/image36.png"/><Relationship Id="rId5" Type="http://schemas.openxmlformats.org/officeDocument/2006/relationships/image" Target="../media/image45.png"/><Relationship Id="rId6" Type="http://schemas.openxmlformats.org/officeDocument/2006/relationships/image" Target="../media/image43.png"/><Relationship Id="rId7" Type="http://schemas.openxmlformats.org/officeDocument/2006/relationships/image" Target="../media/image78.png"/><Relationship Id="rId8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13" Type="http://schemas.openxmlformats.org/officeDocument/2006/relationships/image" Target="../media/image69.png"/><Relationship Id="rId1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8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Relationship Id="rId14" Type="http://schemas.openxmlformats.org/officeDocument/2006/relationships/image" Target="../media/image57.png"/><Relationship Id="rId5" Type="http://schemas.openxmlformats.org/officeDocument/2006/relationships/image" Target="../media/image36.png"/><Relationship Id="rId6" Type="http://schemas.openxmlformats.org/officeDocument/2006/relationships/image" Target="../media/image78.png"/><Relationship Id="rId7" Type="http://schemas.openxmlformats.org/officeDocument/2006/relationships/image" Target="../media/image14.png"/><Relationship Id="rId8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4.png"/><Relationship Id="rId4" Type="http://schemas.openxmlformats.org/officeDocument/2006/relationships/image" Target="../media/image36.png"/><Relationship Id="rId5" Type="http://schemas.openxmlformats.org/officeDocument/2006/relationships/image" Target="../media/image54.png"/><Relationship Id="rId6" Type="http://schemas.openxmlformats.org/officeDocument/2006/relationships/image" Target="../media/image53.png"/><Relationship Id="rId7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2.png"/><Relationship Id="rId4" Type="http://schemas.openxmlformats.org/officeDocument/2006/relationships/image" Target="../media/image54.png"/><Relationship Id="rId9" Type="http://schemas.openxmlformats.org/officeDocument/2006/relationships/image" Target="../media/image67.png"/><Relationship Id="rId5" Type="http://schemas.openxmlformats.org/officeDocument/2006/relationships/image" Target="../media/image59.png"/><Relationship Id="rId6" Type="http://schemas.openxmlformats.org/officeDocument/2006/relationships/image" Target="../media/image56.png"/><Relationship Id="rId7" Type="http://schemas.openxmlformats.org/officeDocument/2006/relationships/image" Target="../media/image36.png"/><Relationship Id="rId8" Type="http://schemas.openxmlformats.org/officeDocument/2006/relationships/image" Target="../media/image58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75.png"/><Relationship Id="rId10" Type="http://schemas.openxmlformats.org/officeDocument/2006/relationships/image" Target="../media/image74.png"/><Relationship Id="rId1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65.png"/><Relationship Id="rId9" Type="http://schemas.openxmlformats.org/officeDocument/2006/relationships/image" Target="../media/image73.png"/><Relationship Id="rId5" Type="http://schemas.openxmlformats.org/officeDocument/2006/relationships/image" Target="../media/image76.png"/><Relationship Id="rId6" Type="http://schemas.openxmlformats.org/officeDocument/2006/relationships/image" Target="../media/image36.png"/><Relationship Id="rId7" Type="http://schemas.openxmlformats.org/officeDocument/2006/relationships/image" Target="../media/image14.png"/><Relationship Id="rId8" Type="http://schemas.openxmlformats.org/officeDocument/2006/relationships/image" Target="../media/image63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85.png"/><Relationship Id="rId1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65.png"/><Relationship Id="rId9" Type="http://schemas.openxmlformats.org/officeDocument/2006/relationships/image" Target="../media/image80.png"/><Relationship Id="rId5" Type="http://schemas.openxmlformats.org/officeDocument/2006/relationships/image" Target="../media/image76.png"/><Relationship Id="rId6" Type="http://schemas.openxmlformats.org/officeDocument/2006/relationships/image" Target="../media/image36.png"/><Relationship Id="rId7" Type="http://schemas.openxmlformats.org/officeDocument/2006/relationships/image" Target="../media/image14.png"/><Relationship Id="rId8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9526" cy="687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00028" y="124263"/>
            <a:ext cx="113700" cy="138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15675" y="1351595"/>
            <a:ext cx="1724793" cy="5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30982" y="1351595"/>
            <a:ext cx="2659564" cy="137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2250" y="4870151"/>
            <a:ext cx="114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/>
          <p:nvPr/>
        </p:nvSpPr>
        <p:spPr>
          <a:xfrm>
            <a:off x="1482239" y="2875247"/>
            <a:ext cx="2838125" cy="281974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DC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1452422" y="2845430"/>
            <a:ext cx="283812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600" u="none" cap="none" strike="noStrike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para el Sector de </a:t>
            </a:r>
            <a:r>
              <a:rPr b="1" i="0" lang="es-CO" sz="1600" u="none" cap="none" strike="noStrike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Fármacos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8385198" y="3075057"/>
            <a:ext cx="398574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2000" u="none" cap="none" strike="noStrike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El riesgo está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2000" u="none" cap="none" strike="noStrike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en los detalles</a:t>
            </a:r>
            <a:endParaRPr b="0" i="0" sz="2000" u="none" cap="none" strike="noStrike">
              <a:solidFill>
                <a:srgbClr val="0090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41459" y="3782943"/>
            <a:ext cx="580567" cy="707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46138"/>
            <a:ext cx="11632518" cy="571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8858" y="1223089"/>
            <a:ext cx="5738089" cy="302780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0"/>
          <p:cNvSpPr txBox="1"/>
          <p:nvPr/>
        </p:nvSpPr>
        <p:spPr>
          <a:xfrm>
            <a:off x="3675874" y="284566"/>
            <a:ext cx="4626154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3600">
                <a:solidFill>
                  <a:srgbClr val="009956"/>
                </a:solidFill>
                <a:latin typeface="Roboto"/>
                <a:ea typeface="Roboto"/>
                <a:cs typeface="Roboto"/>
                <a:sym typeface="Roboto"/>
              </a:rPr>
              <a:t>Formación</a:t>
            </a:r>
            <a:r>
              <a:rPr b="1" lang="es-CO" sz="1467">
                <a:solidFill>
                  <a:srgbClr val="0099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CO" sz="3600">
                <a:solidFill>
                  <a:srgbClr val="009956"/>
                </a:solidFill>
                <a:latin typeface="Roboto"/>
                <a:ea typeface="Roboto"/>
                <a:cs typeface="Roboto"/>
                <a:sym typeface="Roboto"/>
              </a:rPr>
              <a:t>Webinars</a:t>
            </a:r>
            <a:endParaRPr sz="3600">
              <a:solidFill>
                <a:srgbClr val="0099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9" name="Google Shape;28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4407" y="5226985"/>
            <a:ext cx="114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0"/>
          <p:cNvSpPr txBox="1"/>
          <p:nvPr/>
        </p:nvSpPr>
        <p:spPr>
          <a:xfrm>
            <a:off x="3575975" y="5150497"/>
            <a:ext cx="3115685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0989" lvl="0" marL="60958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900"/>
              <a:buFont typeface="Roboto"/>
              <a:buChar char="●"/>
            </a:pP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Seguros </a:t>
            </a:r>
            <a:endParaRPr sz="120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0989" lvl="0" marL="60958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900"/>
              <a:buFont typeface="Roboto"/>
              <a:buChar char="●"/>
            </a:pP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Logística</a:t>
            </a:r>
            <a:endParaRPr sz="120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0989" lvl="0" marL="60958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900"/>
              <a:buFont typeface="Roboto"/>
              <a:buChar char="●"/>
            </a:pP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Cumplimiento normativo en cadena de suministro</a:t>
            </a:r>
            <a:endParaRPr sz="120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10"/>
          <p:cNvSpPr txBox="1"/>
          <p:nvPr/>
        </p:nvSpPr>
        <p:spPr>
          <a:xfrm>
            <a:off x="6202772" y="5088479"/>
            <a:ext cx="2708278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0989" lvl="0" marL="60958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900"/>
              <a:buFont typeface="Roboto"/>
              <a:buChar char="●"/>
            </a:pP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Sostenibilidad</a:t>
            </a:r>
            <a:endParaRPr sz="120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0989" lvl="0" marL="60958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900"/>
              <a:buFont typeface="Roboto"/>
              <a:buChar char="●"/>
            </a:pP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Tecnologías de la industria 4.0 aplicadas a la cadena de suministro</a:t>
            </a:r>
            <a:endParaRPr sz="1200">
              <a:solidFill>
                <a:srgbClr val="1F1F1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10"/>
          <p:cNvSpPr txBox="1"/>
          <p:nvPr/>
        </p:nvSpPr>
        <p:spPr>
          <a:xfrm>
            <a:off x="3138858" y="4346396"/>
            <a:ext cx="578645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A lo largo del año será invitado a diferentes webinars dictados por conferencistas nacionales e internacionales donde abordamos temáticas actualizadas en:</a:t>
            </a:r>
            <a:endParaRPr sz="120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3" name="Google Shape;29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64095" y="414191"/>
            <a:ext cx="1724793" cy="5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900028" y="124263"/>
            <a:ext cx="113700" cy="138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2272" y="1758144"/>
            <a:ext cx="7772400" cy="44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0197" y="2572213"/>
            <a:ext cx="393700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0197" y="3284237"/>
            <a:ext cx="393700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0197" y="4156457"/>
            <a:ext cx="393700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3781" y="4836868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3781" y="5048890"/>
            <a:ext cx="152400" cy="1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1"/>
          <p:cNvSpPr txBox="1"/>
          <p:nvPr/>
        </p:nvSpPr>
        <p:spPr>
          <a:xfrm>
            <a:off x="2755900" y="191204"/>
            <a:ext cx="66802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Formación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Portal de Prevención</a:t>
            </a:r>
            <a:endParaRPr/>
          </a:p>
        </p:txBody>
      </p:sp>
      <p:sp>
        <p:nvSpPr>
          <p:cNvPr id="307" name="Google Shape;307;p11"/>
          <p:cNvSpPr txBox="1"/>
          <p:nvPr/>
        </p:nvSpPr>
        <p:spPr>
          <a:xfrm>
            <a:off x="1168400" y="2630563"/>
            <a:ext cx="27051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Repositorio de webinars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p11"/>
          <p:cNvSpPr txBox="1"/>
          <p:nvPr/>
        </p:nvSpPr>
        <p:spPr>
          <a:xfrm>
            <a:off x="1168400" y="3250254"/>
            <a:ext cx="27051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Guías para prevenir riesgos en su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operación de transporte </a:t>
            </a:r>
            <a:endParaRPr/>
          </a:p>
        </p:txBody>
      </p:sp>
      <p:sp>
        <p:nvSpPr>
          <p:cNvPr id="309" name="Google Shape;309;p11"/>
          <p:cNvSpPr txBox="1"/>
          <p:nvPr/>
        </p:nvSpPr>
        <p:spPr>
          <a:xfrm>
            <a:off x="1168400" y="4127874"/>
            <a:ext cx="27051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Contiene video Cápsulas con expertos en temas de:</a:t>
            </a:r>
            <a:endParaRPr/>
          </a:p>
        </p:txBody>
      </p:sp>
      <p:pic>
        <p:nvPicPr>
          <p:cNvPr id="310" name="Google Shape;310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2250" y="5257775"/>
            <a:ext cx="114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1"/>
          <p:cNvSpPr txBox="1"/>
          <p:nvPr/>
        </p:nvSpPr>
        <p:spPr>
          <a:xfrm rot="-5400000">
            <a:off x="11244558" y="801620"/>
            <a:ext cx="1452617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Seguros Comerciales Bolívar S.A.</a:t>
            </a:r>
            <a:endParaRPr/>
          </a:p>
        </p:txBody>
      </p:sp>
      <p:grpSp>
        <p:nvGrpSpPr>
          <p:cNvPr id="312" name="Google Shape;312;p11"/>
          <p:cNvGrpSpPr/>
          <p:nvPr/>
        </p:nvGrpSpPr>
        <p:grpSpPr>
          <a:xfrm>
            <a:off x="1033781" y="4701046"/>
            <a:ext cx="3038627" cy="1431131"/>
            <a:chOff x="1033781" y="4701046"/>
            <a:chExt cx="3038627" cy="1431131"/>
          </a:xfrm>
        </p:grpSpPr>
        <p:sp>
          <p:nvSpPr>
            <p:cNvPr id="313" name="Google Shape;313;p11"/>
            <p:cNvSpPr txBox="1"/>
            <p:nvPr/>
          </p:nvSpPr>
          <p:spPr>
            <a:xfrm>
              <a:off x="1043762" y="4701046"/>
              <a:ext cx="3028646" cy="14311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1714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9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Seguros </a:t>
              </a:r>
              <a:endParaRPr b="1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1714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9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Logística</a:t>
              </a:r>
              <a:endParaRPr/>
            </a:p>
            <a:p>
              <a:pPr indent="0" lvl="0" marL="1714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9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Cumplimiento normativo en cadena de suministro</a:t>
              </a:r>
              <a:endParaRPr b="1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1714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9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Sostenibilidad</a:t>
              </a:r>
              <a:endParaRPr b="1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17145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9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Tecnologías de la industria 4.0 aplicadas a la cadena de suministro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4" name="Google Shape;314;p1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33781" y="5258726"/>
              <a:ext cx="152400" cy="15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1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33781" y="5473165"/>
              <a:ext cx="152400" cy="15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1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33781" y="5691650"/>
              <a:ext cx="152400" cy="152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9526" cy="687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00028" y="124263"/>
            <a:ext cx="113700" cy="138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15675" y="1351595"/>
            <a:ext cx="1724793" cy="5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30982" y="1351595"/>
            <a:ext cx="2659564" cy="137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2250" y="4870151"/>
            <a:ext cx="114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2"/>
          <p:cNvSpPr/>
          <p:nvPr/>
        </p:nvSpPr>
        <p:spPr>
          <a:xfrm>
            <a:off x="1482239" y="2875247"/>
            <a:ext cx="2838125" cy="281974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DC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2"/>
          <p:cNvSpPr txBox="1"/>
          <p:nvPr/>
        </p:nvSpPr>
        <p:spPr>
          <a:xfrm>
            <a:off x="1452422" y="2845430"/>
            <a:ext cx="283812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para el Sector de </a:t>
            </a:r>
            <a:r>
              <a:rPr b="1" lang="es-CO" sz="1600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Fármacos</a:t>
            </a:r>
            <a:endParaRPr/>
          </a:p>
        </p:txBody>
      </p:sp>
      <p:pic>
        <p:nvPicPr>
          <p:cNvPr id="328" name="Google Shape;328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41459" y="3782943"/>
            <a:ext cx="580567" cy="70788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2"/>
          <p:cNvSpPr txBox="1"/>
          <p:nvPr/>
        </p:nvSpPr>
        <p:spPr>
          <a:xfrm>
            <a:off x="8385198" y="2700120"/>
            <a:ext cx="398574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El riesgo está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000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en los detalles</a:t>
            </a:r>
            <a:endParaRPr sz="2000">
              <a:solidFill>
                <a:srgbClr val="0090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" name="Google Shape;330;p12"/>
          <p:cNvSpPr txBox="1"/>
          <p:nvPr/>
        </p:nvSpPr>
        <p:spPr>
          <a:xfrm>
            <a:off x="8867244" y="3747210"/>
            <a:ext cx="300177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CO" sz="2000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Gracias</a:t>
            </a:r>
            <a:endParaRPr b="1" i="1" sz="2000">
              <a:solidFill>
                <a:srgbClr val="0090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39912"/>
            <a:ext cx="9821613" cy="5530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9552" y="2445790"/>
            <a:ext cx="4276223" cy="190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700" y="1686352"/>
            <a:ext cx="4276224" cy="190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699" y="4145346"/>
            <a:ext cx="4276223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 txBox="1"/>
          <p:nvPr/>
        </p:nvSpPr>
        <p:spPr>
          <a:xfrm>
            <a:off x="4269307" y="429423"/>
            <a:ext cx="437675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600" u="none" cap="none" strike="noStrike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¿Por qué elegirnos?</a:t>
            </a:r>
            <a:endParaRPr/>
          </a:p>
        </p:txBody>
      </p:sp>
      <p:sp>
        <p:nvSpPr>
          <p:cNvPr id="106" name="Google Shape;106;p2"/>
          <p:cNvSpPr txBox="1"/>
          <p:nvPr/>
        </p:nvSpPr>
        <p:spPr>
          <a:xfrm>
            <a:off x="972751" y="1843117"/>
            <a:ext cx="353094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Somos pioneros en Colombia en  administración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 riesgos para el  proceso de distribución, con:</a:t>
            </a:r>
            <a:endParaRPr/>
          </a:p>
        </p:txBody>
      </p:sp>
      <p:sp>
        <p:nvSpPr>
          <p:cNvPr id="107" name="Google Shape;107;p2"/>
          <p:cNvSpPr txBox="1"/>
          <p:nvPr/>
        </p:nvSpPr>
        <p:spPr>
          <a:xfrm>
            <a:off x="1179727" y="2326745"/>
            <a:ext cx="28678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Equipo especializado, experto en logística y comercio exterior.</a:t>
            </a:r>
            <a:endParaRPr/>
          </a:p>
        </p:txBody>
      </p:sp>
      <p:sp>
        <p:nvSpPr>
          <p:cNvPr id="108" name="Google Shape;108;p2"/>
          <p:cNvSpPr txBox="1"/>
          <p:nvPr/>
        </p:nvSpPr>
        <p:spPr>
          <a:xfrm>
            <a:off x="1179727" y="2695616"/>
            <a:ext cx="28678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Expertos en prevención de riesgos en cadena de suministro.</a:t>
            </a:r>
            <a:endParaRPr/>
          </a:p>
        </p:txBody>
      </p:sp>
      <p:sp>
        <p:nvSpPr>
          <p:cNvPr id="109" name="Google Shape;109;p2"/>
          <p:cNvSpPr txBox="1"/>
          <p:nvPr/>
        </p:nvSpPr>
        <p:spPr>
          <a:xfrm>
            <a:off x="1179727" y="3122836"/>
            <a:ext cx="2867867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Más de 25 años de experiencia.</a:t>
            </a:r>
            <a:endParaRPr/>
          </a:p>
        </p:txBody>
      </p:sp>
      <p:sp>
        <p:nvSpPr>
          <p:cNvPr id="110" name="Google Shape;110;p2"/>
          <p:cNvSpPr txBox="1"/>
          <p:nvPr/>
        </p:nvSpPr>
        <p:spPr>
          <a:xfrm>
            <a:off x="7689341" y="2687193"/>
            <a:ext cx="353094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Nos adaptamos a las  necesidades de su sector</a:t>
            </a:r>
            <a:endParaRPr/>
          </a:p>
        </p:txBody>
      </p:sp>
      <p:sp>
        <p:nvSpPr>
          <p:cNvPr id="111" name="Google Shape;111;p2"/>
          <p:cNvSpPr txBox="1"/>
          <p:nvPr/>
        </p:nvSpPr>
        <p:spPr>
          <a:xfrm>
            <a:off x="7896317" y="2986232"/>
            <a:ext cx="3192849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Definición del programa con nuestros clientes</a:t>
            </a:r>
            <a:endParaRPr/>
          </a:p>
        </p:txBody>
      </p:sp>
      <p:sp>
        <p:nvSpPr>
          <p:cNvPr id="112" name="Google Shape;112;p2"/>
          <p:cNvSpPr txBox="1"/>
          <p:nvPr/>
        </p:nvSpPr>
        <p:spPr>
          <a:xfrm>
            <a:off x="7896317" y="3365731"/>
            <a:ext cx="3192849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Programa de prevención hecho a la medida del sector.</a:t>
            </a:r>
            <a:endParaRPr/>
          </a:p>
        </p:txBody>
      </p:sp>
      <p:sp>
        <p:nvSpPr>
          <p:cNvPr id="113" name="Google Shape;113;p2"/>
          <p:cNvSpPr txBox="1"/>
          <p:nvPr/>
        </p:nvSpPr>
        <p:spPr>
          <a:xfrm>
            <a:off x="7896317" y="3639720"/>
            <a:ext cx="31928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Asistencia para apoyar su operación, prevenir riesgos y atender emergencias diseñada para su sector. </a:t>
            </a:r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972750" y="4359016"/>
            <a:ext cx="207588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Pioneros en asistencia carga:</a:t>
            </a:r>
            <a:endParaRPr/>
          </a:p>
        </p:txBody>
      </p:sp>
      <p:sp>
        <p:nvSpPr>
          <p:cNvPr id="115" name="Google Shape;115;p2"/>
          <p:cNvSpPr txBox="1"/>
          <p:nvPr/>
        </p:nvSpPr>
        <p:spPr>
          <a:xfrm>
            <a:off x="1179727" y="4583997"/>
            <a:ext cx="31928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Asistencia para apoyar su operación, prevenir riesgos y atender emergencias diseñada para su sector.</a:t>
            </a:r>
            <a:endParaRPr/>
          </a:p>
        </p:txBody>
      </p:sp>
      <p:sp>
        <p:nvSpPr>
          <p:cNvPr id="116" name="Google Shape;116;p2"/>
          <p:cNvSpPr txBox="1"/>
          <p:nvPr/>
        </p:nvSpPr>
        <p:spPr>
          <a:xfrm>
            <a:off x="1179728" y="4965294"/>
            <a:ext cx="28251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Proveedores especializados en apoyo a la operación de transporte</a:t>
            </a:r>
            <a:endParaRPr/>
          </a:p>
        </p:txBody>
      </p:sp>
      <p:pic>
        <p:nvPicPr>
          <p:cNvPr id="117" name="Google Shape;1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284" y="2434228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284" y="2816193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284" y="3169220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60086" y="3040997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60086" y="3422962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60086" y="3775989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284" y="4703442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284" y="5085407"/>
            <a:ext cx="130443" cy="13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4406" y="5226984"/>
            <a:ext cx="114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54571" y="1336377"/>
            <a:ext cx="4218131" cy="552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64095" y="414191"/>
            <a:ext cx="1724793" cy="5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900028" y="124263"/>
            <a:ext cx="113700" cy="1386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264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005" y="2055341"/>
            <a:ext cx="36068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005" y="3982995"/>
            <a:ext cx="36068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4384" y="5502876"/>
            <a:ext cx="36068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10838" y="2055341"/>
            <a:ext cx="36068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10838" y="3982995"/>
            <a:ext cx="36068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14244" y="2188691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29234" y="4450772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61134" y="4450772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61134" y="2188691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78527" y="3255175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334100" y="2824778"/>
            <a:ext cx="13081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7785513">
            <a:off x="6312801" y="2839768"/>
            <a:ext cx="13081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354384" y="3842303"/>
            <a:ext cx="12700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3998301">
            <a:off x="6325590" y="3834808"/>
            <a:ext cx="12700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983574" y="4047297"/>
            <a:ext cx="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991277" y="4065545"/>
            <a:ext cx="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3357436">
            <a:off x="5357995" y="4236573"/>
            <a:ext cx="12700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583524" y="4814502"/>
            <a:ext cx="800100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"/>
          <p:cNvSpPr txBox="1"/>
          <p:nvPr/>
        </p:nvSpPr>
        <p:spPr>
          <a:xfrm>
            <a:off x="648182" y="2142589"/>
            <a:ext cx="2966062" cy="9002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050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rPr>
              <a:t>Control de temperatura y condiciones de almacenamiento: </a:t>
            </a:r>
            <a:r>
              <a:rPr lang="es-CO" sz="1050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rPr>
              <a:t>El transporte de medicamentos a menudo requiere condiciones de temperatura controlada para mantener la eficacia y seguridad de los productos.</a:t>
            </a:r>
            <a:endParaRPr/>
          </a:p>
        </p:txBody>
      </p:sp>
      <p:sp>
        <p:nvSpPr>
          <p:cNvPr id="153" name="Google Shape;153;p3"/>
          <p:cNvSpPr txBox="1"/>
          <p:nvPr/>
        </p:nvSpPr>
        <p:spPr>
          <a:xfrm>
            <a:off x="8685197" y="2142589"/>
            <a:ext cx="2976301" cy="9002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050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rPr>
              <a:t>Trazabilidad y visibilidad de la cadena de suministro: </a:t>
            </a:r>
            <a:r>
              <a:rPr lang="es-CO" sz="1050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rPr>
              <a:t>Las empresas necesitan sistemas de seguimiento que permitan la visibilidad en tiempo real de la cadena de suministro, desde la fabricación hasta la entrega al cliente final.</a:t>
            </a:r>
            <a:endParaRPr/>
          </a:p>
        </p:txBody>
      </p:sp>
      <p:sp>
        <p:nvSpPr>
          <p:cNvPr id="154" name="Google Shape;154;p3"/>
          <p:cNvSpPr txBox="1"/>
          <p:nvPr/>
        </p:nvSpPr>
        <p:spPr>
          <a:xfrm>
            <a:off x="648182" y="3987966"/>
            <a:ext cx="2958718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050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rPr>
              <a:t>Cumplimiento normativo: </a:t>
            </a:r>
            <a:r>
              <a:rPr lang="es-CO" sz="1050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rPr>
              <a:t>Garantizar el cumplimiento es crucial para la seguridad del paciente y la integridad de los productos. Esto incluye la necesidad de seguir protocolos específicos para el manejo, almacenamiento y transporte de productos farmacéuticos</a:t>
            </a:r>
            <a:r>
              <a:rPr b="1" lang="es-CO" sz="1050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/>
          </a:p>
        </p:txBody>
      </p:sp>
      <p:sp>
        <p:nvSpPr>
          <p:cNvPr id="155" name="Google Shape;155;p3"/>
          <p:cNvSpPr txBox="1"/>
          <p:nvPr/>
        </p:nvSpPr>
        <p:spPr>
          <a:xfrm>
            <a:off x="8685198" y="4102032"/>
            <a:ext cx="3032440" cy="9002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050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rPr>
              <a:t>Embalaje especializado</a:t>
            </a:r>
            <a:r>
              <a:rPr lang="es-CO" sz="1050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rPr>
              <a:t>: Algunos medicamentos pueden requerir embalajes especiales para protegerlos durante el transporte, especialmente aquellos que son sensibles a la luz, la humedad o la presión.</a:t>
            </a:r>
            <a:endParaRPr/>
          </a:p>
        </p:txBody>
      </p:sp>
      <p:sp>
        <p:nvSpPr>
          <p:cNvPr id="156" name="Google Shape;156;p3"/>
          <p:cNvSpPr txBox="1"/>
          <p:nvPr/>
        </p:nvSpPr>
        <p:spPr>
          <a:xfrm>
            <a:off x="4429334" y="5672922"/>
            <a:ext cx="31318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050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rPr>
              <a:t>Seguridad y prevención de robos: </a:t>
            </a:r>
            <a:r>
              <a:rPr lang="es-CO" sz="1050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rPr>
              <a:t>Los productos farmacéuticos suelen ser objetivos atractivos para el robo debido a su valor y demanda en el mercado negro.</a:t>
            </a:r>
            <a:endParaRPr/>
          </a:p>
        </p:txBody>
      </p:sp>
      <p:sp>
        <p:nvSpPr>
          <p:cNvPr id="157" name="Google Shape;157;p3"/>
          <p:cNvSpPr txBox="1"/>
          <p:nvPr/>
        </p:nvSpPr>
        <p:spPr>
          <a:xfrm>
            <a:off x="2298700" y="516940"/>
            <a:ext cx="75946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Hallazgos sector Farmacéutico</a:t>
            </a:r>
            <a:endParaRPr/>
          </a:p>
        </p:txBody>
      </p:sp>
      <p:sp>
        <p:nvSpPr>
          <p:cNvPr id="158" name="Google Shape;158;p3"/>
          <p:cNvSpPr txBox="1"/>
          <p:nvPr/>
        </p:nvSpPr>
        <p:spPr>
          <a:xfrm>
            <a:off x="2298700" y="1163271"/>
            <a:ext cx="75946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 sector farmacéutico en el transporte enfrenta diversos desafíos y necesidades:</a:t>
            </a:r>
            <a:endParaRPr/>
          </a:p>
        </p:txBody>
      </p:sp>
      <p:pic>
        <p:nvPicPr>
          <p:cNvPr id="159" name="Google Shape;159;p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22250" y="5257775"/>
            <a:ext cx="114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"/>
          <p:cNvSpPr txBox="1"/>
          <p:nvPr/>
        </p:nvSpPr>
        <p:spPr>
          <a:xfrm rot="-5400000">
            <a:off x="11244558" y="801620"/>
            <a:ext cx="1452617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Seguros Comerciales Bolívar S.A.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96238" y="1594856"/>
            <a:ext cx="6235700" cy="535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65614" y="485666"/>
            <a:ext cx="1943100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1650" y="3879634"/>
            <a:ext cx="4965700" cy="223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88883" y="-1293683"/>
            <a:ext cx="4648200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10322" y="1909812"/>
            <a:ext cx="1498600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4"/>
          <p:cNvSpPr txBox="1"/>
          <p:nvPr/>
        </p:nvSpPr>
        <p:spPr>
          <a:xfrm>
            <a:off x="501650" y="1130300"/>
            <a:ext cx="651131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36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Programa Global de Logística Sector Farmacéutico</a:t>
            </a:r>
            <a:endParaRPr/>
          </a:p>
        </p:txBody>
      </p:sp>
      <p:sp>
        <p:nvSpPr>
          <p:cNvPr id="171" name="Google Shape;171;p4"/>
          <p:cNvSpPr txBox="1"/>
          <p:nvPr/>
        </p:nvSpPr>
        <p:spPr>
          <a:xfrm>
            <a:off x="501650" y="2659112"/>
            <a:ext cx="5594350" cy="892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Además de proteger sus productos ante situaciones inesperadas en el transporte de esta carga,  busca impactar sus procesos de distribución a través de la administración de riesgos. </a:t>
            </a:r>
            <a:endParaRPr/>
          </a:p>
        </p:txBody>
      </p:sp>
      <p:sp>
        <p:nvSpPr>
          <p:cNvPr id="172" name="Google Shape;172;p4"/>
          <p:cNvSpPr txBox="1"/>
          <p:nvPr/>
        </p:nvSpPr>
        <p:spPr>
          <a:xfrm>
            <a:off x="804917" y="4002516"/>
            <a:ext cx="11303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8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¿Cómo?</a:t>
            </a:r>
            <a:endParaRPr/>
          </a:p>
        </p:txBody>
      </p:sp>
      <p:sp>
        <p:nvSpPr>
          <p:cNvPr id="173" name="Google Shape;173;p4"/>
          <p:cNvSpPr txBox="1"/>
          <p:nvPr/>
        </p:nvSpPr>
        <p:spPr>
          <a:xfrm>
            <a:off x="804917" y="4494730"/>
            <a:ext cx="4452884" cy="1446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1. </a:t>
            </a: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Velando por el cuidado y preservación de la cadena de frío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2. </a:t>
            </a: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Acompañándolo en el proceso de distribución y almacenamiento de sus productos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009056"/>
                </a:solidFill>
                <a:latin typeface="Roboto"/>
                <a:ea typeface="Roboto"/>
                <a:cs typeface="Roboto"/>
                <a:sym typeface="Roboto"/>
              </a:rPr>
              <a:t>3. </a:t>
            </a: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Promoviendo la selección de proveedores logísticos idóneos para el transporte de fármacos</a:t>
            </a:r>
            <a:endParaRPr/>
          </a:p>
        </p:txBody>
      </p:sp>
      <p:pic>
        <p:nvPicPr>
          <p:cNvPr id="174" name="Google Shape;174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4406" y="5226984"/>
            <a:ext cx="114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"/>
          <p:cNvSpPr txBox="1"/>
          <p:nvPr/>
        </p:nvSpPr>
        <p:spPr>
          <a:xfrm rot="-5400000">
            <a:off x="11244558" y="801620"/>
            <a:ext cx="1452617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Seguros Comerciales Bolívar S.A.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14" y="1982818"/>
            <a:ext cx="10386811" cy="487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368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65614" y="485666"/>
            <a:ext cx="1943100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12349" y="6108700"/>
            <a:ext cx="1498600" cy="14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12349" y="6118320"/>
            <a:ext cx="1498600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5"/>
          <p:cNvSpPr txBox="1"/>
          <p:nvPr/>
        </p:nvSpPr>
        <p:spPr>
          <a:xfrm>
            <a:off x="5105400" y="3302000"/>
            <a:ext cx="124569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4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Asesoría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4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Comercial </a:t>
            </a:r>
            <a:endParaRPr/>
          </a:p>
        </p:txBody>
      </p:sp>
      <p:sp>
        <p:nvSpPr>
          <p:cNvPr id="186" name="Google Shape;186;p5"/>
          <p:cNvSpPr txBox="1"/>
          <p:nvPr/>
        </p:nvSpPr>
        <p:spPr>
          <a:xfrm>
            <a:off x="6845300" y="3302000"/>
            <a:ext cx="124569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4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Servicios de prevención de riesgos</a:t>
            </a:r>
            <a:endParaRPr/>
          </a:p>
        </p:txBody>
      </p:sp>
      <p:sp>
        <p:nvSpPr>
          <p:cNvPr id="187" name="Google Shape;187;p5"/>
          <p:cNvSpPr txBox="1"/>
          <p:nvPr/>
        </p:nvSpPr>
        <p:spPr>
          <a:xfrm>
            <a:off x="8750300" y="3302000"/>
            <a:ext cx="124569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4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Asistencia  carga</a:t>
            </a:r>
            <a:endParaRPr/>
          </a:p>
        </p:txBody>
      </p:sp>
      <p:sp>
        <p:nvSpPr>
          <p:cNvPr id="188" name="Google Shape;188;p5"/>
          <p:cNvSpPr txBox="1"/>
          <p:nvPr/>
        </p:nvSpPr>
        <p:spPr>
          <a:xfrm>
            <a:off x="6083300" y="5537200"/>
            <a:ext cx="12456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4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Formación</a:t>
            </a:r>
            <a:endParaRPr/>
          </a:p>
        </p:txBody>
      </p:sp>
      <p:sp>
        <p:nvSpPr>
          <p:cNvPr id="189" name="Google Shape;189;p5"/>
          <p:cNvSpPr txBox="1"/>
          <p:nvPr/>
        </p:nvSpPr>
        <p:spPr>
          <a:xfrm>
            <a:off x="7627317" y="5537200"/>
            <a:ext cx="16002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4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Indemnizaciones</a:t>
            </a:r>
            <a:endParaRPr/>
          </a:p>
        </p:txBody>
      </p:sp>
      <p:sp>
        <p:nvSpPr>
          <p:cNvPr id="190" name="Google Shape;190;p5"/>
          <p:cNvSpPr txBox="1"/>
          <p:nvPr/>
        </p:nvSpPr>
        <p:spPr>
          <a:xfrm>
            <a:off x="4782518" y="1007195"/>
            <a:ext cx="41255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4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¿Cuáles son los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4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componentes del programa?</a:t>
            </a:r>
            <a:endParaRPr/>
          </a:p>
        </p:txBody>
      </p:sp>
      <p:pic>
        <p:nvPicPr>
          <p:cNvPr id="191" name="Google Shape;191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4406" y="5226984"/>
            <a:ext cx="114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2250" y="5257775"/>
            <a:ext cx="114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0"/>
            <a:ext cx="4368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 txBox="1"/>
          <p:nvPr/>
        </p:nvSpPr>
        <p:spPr>
          <a:xfrm rot="-5400000">
            <a:off x="11244558" y="801620"/>
            <a:ext cx="1452617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Seguros Comerciales Bolívar S.A.</a:t>
            </a:r>
            <a:endParaRPr/>
          </a:p>
        </p:txBody>
      </p:sp>
      <p:sp>
        <p:nvSpPr>
          <p:cNvPr id="195" name="Google Shape;195;p5"/>
          <p:cNvSpPr/>
          <p:nvPr/>
        </p:nvSpPr>
        <p:spPr>
          <a:xfrm>
            <a:off x="6325792" y="4622600"/>
            <a:ext cx="762564" cy="766111"/>
          </a:xfrm>
          <a:custGeom>
            <a:rect b="b" l="l" r="r" t="t"/>
            <a:pathLst>
              <a:path extrusionOk="0" h="766111" w="762564">
                <a:moveTo>
                  <a:pt x="762564" y="383056"/>
                </a:moveTo>
                <a:cubicBezTo>
                  <a:pt x="762564" y="594611"/>
                  <a:pt x="591859" y="766111"/>
                  <a:pt x="381282" y="766111"/>
                </a:cubicBezTo>
                <a:cubicBezTo>
                  <a:pt x="170706" y="766111"/>
                  <a:pt x="0" y="594611"/>
                  <a:pt x="0" y="383056"/>
                </a:cubicBezTo>
                <a:cubicBezTo>
                  <a:pt x="0" y="171500"/>
                  <a:pt x="170706" y="0"/>
                  <a:pt x="381282" y="0"/>
                </a:cubicBezTo>
                <a:cubicBezTo>
                  <a:pt x="591859" y="0"/>
                  <a:pt x="762564" y="171500"/>
                  <a:pt x="762564" y="383056"/>
                </a:cubicBezTo>
                <a:close/>
              </a:path>
            </a:pathLst>
          </a:custGeom>
          <a:solidFill>
            <a:srgbClr val="F7F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998809" y="4474513"/>
            <a:ext cx="1435100" cy="130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5"/>
          <p:cNvSpPr/>
          <p:nvPr/>
        </p:nvSpPr>
        <p:spPr>
          <a:xfrm>
            <a:off x="5343134" y="2437906"/>
            <a:ext cx="772096" cy="762564"/>
          </a:xfrm>
          <a:custGeom>
            <a:rect b="b" l="l" r="r" t="t"/>
            <a:pathLst>
              <a:path extrusionOk="0" h="762564" w="772096">
                <a:moveTo>
                  <a:pt x="772096" y="381282"/>
                </a:moveTo>
                <a:cubicBezTo>
                  <a:pt x="772096" y="591859"/>
                  <a:pt x="599257" y="762564"/>
                  <a:pt x="386048" y="762564"/>
                </a:cubicBezTo>
                <a:cubicBezTo>
                  <a:pt x="172840" y="762564"/>
                  <a:pt x="0" y="591859"/>
                  <a:pt x="0" y="381282"/>
                </a:cubicBezTo>
                <a:cubicBezTo>
                  <a:pt x="0" y="170706"/>
                  <a:pt x="172840" y="0"/>
                  <a:pt x="386048" y="0"/>
                </a:cubicBezTo>
                <a:cubicBezTo>
                  <a:pt x="599257" y="0"/>
                  <a:pt x="772096" y="170706"/>
                  <a:pt x="772096" y="381282"/>
                </a:cubicBezTo>
                <a:close/>
              </a:path>
            </a:pathLst>
          </a:custGeom>
          <a:solidFill>
            <a:srgbClr val="F7F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953549" y="2261001"/>
            <a:ext cx="1562100" cy="13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5"/>
          <p:cNvSpPr/>
          <p:nvPr/>
        </p:nvSpPr>
        <p:spPr>
          <a:xfrm>
            <a:off x="7087792" y="2425206"/>
            <a:ext cx="762564" cy="765819"/>
          </a:xfrm>
          <a:custGeom>
            <a:rect b="b" l="l" r="r" t="t"/>
            <a:pathLst>
              <a:path extrusionOk="0" h="765819" w="762564">
                <a:moveTo>
                  <a:pt x="762564" y="382910"/>
                </a:moveTo>
                <a:cubicBezTo>
                  <a:pt x="762564" y="594385"/>
                  <a:pt x="591859" y="765819"/>
                  <a:pt x="381282" y="765819"/>
                </a:cubicBezTo>
                <a:cubicBezTo>
                  <a:pt x="170706" y="765819"/>
                  <a:pt x="0" y="594385"/>
                  <a:pt x="0" y="382910"/>
                </a:cubicBezTo>
                <a:cubicBezTo>
                  <a:pt x="0" y="171435"/>
                  <a:pt x="170706" y="0"/>
                  <a:pt x="381282" y="0"/>
                </a:cubicBezTo>
                <a:cubicBezTo>
                  <a:pt x="591859" y="0"/>
                  <a:pt x="762564" y="171435"/>
                  <a:pt x="762564" y="382910"/>
                </a:cubicBezTo>
                <a:close/>
              </a:path>
            </a:pathLst>
          </a:custGeom>
          <a:solidFill>
            <a:srgbClr val="F7F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725199" y="2196029"/>
            <a:ext cx="1485900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5"/>
          <p:cNvSpPr/>
          <p:nvPr/>
        </p:nvSpPr>
        <p:spPr>
          <a:xfrm>
            <a:off x="8997652" y="2395577"/>
            <a:ext cx="762564" cy="763013"/>
          </a:xfrm>
          <a:custGeom>
            <a:rect b="b" l="l" r="r" t="t"/>
            <a:pathLst>
              <a:path extrusionOk="0" h="763013" w="762564">
                <a:moveTo>
                  <a:pt x="762564" y="381507"/>
                </a:moveTo>
                <a:cubicBezTo>
                  <a:pt x="762564" y="592207"/>
                  <a:pt x="591859" y="763013"/>
                  <a:pt x="381282" y="763013"/>
                </a:cubicBezTo>
                <a:cubicBezTo>
                  <a:pt x="170706" y="763013"/>
                  <a:pt x="0" y="592207"/>
                  <a:pt x="0" y="381507"/>
                </a:cubicBezTo>
                <a:cubicBezTo>
                  <a:pt x="0" y="170806"/>
                  <a:pt x="170706" y="0"/>
                  <a:pt x="381282" y="0"/>
                </a:cubicBezTo>
                <a:cubicBezTo>
                  <a:pt x="591859" y="0"/>
                  <a:pt x="762564" y="170806"/>
                  <a:pt x="762564" y="381507"/>
                </a:cubicBezTo>
                <a:close/>
              </a:path>
            </a:pathLst>
          </a:custGeom>
          <a:solidFill>
            <a:srgbClr val="F7F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752389" y="2166479"/>
            <a:ext cx="1270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5"/>
          <p:cNvSpPr/>
          <p:nvPr/>
        </p:nvSpPr>
        <p:spPr>
          <a:xfrm>
            <a:off x="8046511" y="4622600"/>
            <a:ext cx="762564" cy="762564"/>
          </a:xfrm>
          <a:custGeom>
            <a:rect b="b" l="l" r="r" t="t"/>
            <a:pathLst>
              <a:path extrusionOk="0" h="762564" w="762564">
                <a:moveTo>
                  <a:pt x="762564" y="381282"/>
                </a:moveTo>
                <a:cubicBezTo>
                  <a:pt x="762564" y="591859"/>
                  <a:pt x="591859" y="762564"/>
                  <a:pt x="381282" y="762564"/>
                </a:cubicBezTo>
                <a:cubicBezTo>
                  <a:pt x="170706" y="762564"/>
                  <a:pt x="0" y="591859"/>
                  <a:pt x="0" y="381282"/>
                </a:cubicBezTo>
                <a:cubicBezTo>
                  <a:pt x="0" y="170706"/>
                  <a:pt x="170706" y="0"/>
                  <a:pt x="381282" y="0"/>
                </a:cubicBezTo>
                <a:cubicBezTo>
                  <a:pt x="591859" y="0"/>
                  <a:pt x="762564" y="170706"/>
                  <a:pt x="762564" y="381282"/>
                </a:cubicBezTo>
                <a:close/>
              </a:path>
            </a:pathLst>
          </a:custGeom>
          <a:solidFill>
            <a:srgbClr val="F7F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699618" y="4420409"/>
            <a:ext cx="1460500" cy="12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9583" y="1610723"/>
            <a:ext cx="6365279" cy="546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65614" y="485666"/>
            <a:ext cx="1943100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87875"/>
            <a:ext cx="5969002" cy="133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68952" y="956765"/>
            <a:ext cx="800100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6"/>
          <p:cNvSpPr txBox="1"/>
          <p:nvPr/>
        </p:nvSpPr>
        <p:spPr>
          <a:xfrm>
            <a:off x="631827" y="941316"/>
            <a:ext cx="412553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Asesoría Comercial Especializada</a:t>
            </a:r>
            <a:endParaRPr/>
          </a:p>
        </p:txBody>
      </p:sp>
      <p:pic>
        <p:nvPicPr>
          <p:cNvPr id="214" name="Google Shape;214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4406" y="5226984"/>
            <a:ext cx="114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6"/>
          <p:cNvSpPr txBox="1"/>
          <p:nvPr/>
        </p:nvSpPr>
        <p:spPr>
          <a:xfrm rot="-5400000">
            <a:off x="11244558" y="801620"/>
            <a:ext cx="1452617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Seguros Comerciales Bolívar S.A.</a:t>
            </a:r>
            <a:endParaRPr/>
          </a:p>
        </p:txBody>
      </p:sp>
      <p:sp>
        <p:nvSpPr>
          <p:cNvPr id="216" name="Google Shape;216;p6"/>
          <p:cNvSpPr txBox="1"/>
          <p:nvPr/>
        </p:nvSpPr>
        <p:spPr>
          <a:xfrm>
            <a:off x="746018" y="2982786"/>
            <a:ext cx="5053366" cy="20082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200"/>
              <a:buFont typeface="Roboto"/>
              <a:buNone/>
            </a:pP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Nuestro equipo tiene amplio conocimiento en seguros, logística y cadena de abastecimiento lo que nos permite  entender su operación de transporte, con el fin de ayudarlo a construir el seguro que más se adapta a las necesidades de su sector farmacéutico.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68686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200"/>
              <a:buFont typeface="Roboto"/>
              <a:buNone/>
            </a:pPr>
            <a:r>
              <a:rPr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Usted podrá proteger sus despachos de mercancía contra pérdidas o daños por riesgos inherentes al transporte de carga.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274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68275"/>
            <a:ext cx="5892800" cy="13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92750" y="428625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363717" y="4743450"/>
            <a:ext cx="36830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65614" y="485666"/>
            <a:ext cx="1943100" cy="596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7"/>
          <p:cNvGrpSpPr/>
          <p:nvPr/>
        </p:nvGrpSpPr>
        <p:grpSpPr>
          <a:xfrm>
            <a:off x="2970883" y="2709890"/>
            <a:ext cx="6250234" cy="1898001"/>
            <a:chOff x="2055566" y="2709890"/>
            <a:chExt cx="6250234" cy="1898001"/>
          </a:xfrm>
        </p:grpSpPr>
        <p:pic>
          <p:nvPicPr>
            <p:cNvPr id="227" name="Google Shape;227;p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03410" y="2709890"/>
              <a:ext cx="2209800" cy="127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117660" y="2709890"/>
              <a:ext cx="2209800" cy="127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096000" y="2717841"/>
              <a:ext cx="2209800" cy="127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p7"/>
            <p:cNvSpPr txBox="1"/>
            <p:nvPr/>
          </p:nvSpPr>
          <p:spPr>
            <a:xfrm>
              <a:off x="2055566" y="4100060"/>
              <a:ext cx="1781668" cy="507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900">
                  <a:solidFill>
                    <a:srgbClr val="009056"/>
                  </a:solidFill>
                  <a:latin typeface="Roboto"/>
                  <a:ea typeface="Roboto"/>
                  <a:cs typeface="Roboto"/>
                  <a:sym typeface="Roboto"/>
                </a:rPr>
                <a:t>Diagnóstico de riesgos en sus procesos logísticos y cadena de frío</a:t>
              </a:r>
              <a:endParaRPr/>
            </a:p>
          </p:txBody>
        </p:sp>
        <p:sp>
          <p:nvSpPr>
            <p:cNvPr id="231" name="Google Shape;231;p7"/>
            <p:cNvSpPr txBox="1"/>
            <p:nvPr/>
          </p:nvSpPr>
          <p:spPr>
            <a:xfrm>
              <a:off x="4193472" y="4100060"/>
              <a:ext cx="1781668" cy="507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900">
                  <a:solidFill>
                    <a:srgbClr val="009056"/>
                  </a:solidFill>
                  <a:latin typeface="Roboto"/>
                  <a:ea typeface="Roboto"/>
                  <a:cs typeface="Roboto"/>
                  <a:sym typeface="Roboto"/>
                </a:rPr>
                <a:t>Asesoría para cumplimiento Operador Económico Autorizado</a:t>
              </a:r>
              <a:endParaRPr/>
            </a:p>
          </p:txBody>
        </p:sp>
        <p:sp>
          <p:nvSpPr>
            <p:cNvPr id="232" name="Google Shape;232;p7"/>
            <p:cNvSpPr txBox="1"/>
            <p:nvPr/>
          </p:nvSpPr>
          <p:spPr>
            <a:xfrm>
              <a:off x="6250872" y="4100060"/>
              <a:ext cx="1781668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O" sz="900">
                  <a:solidFill>
                    <a:srgbClr val="009056"/>
                  </a:solidFill>
                  <a:latin typeface="Roboto"/>
                  <a:ea typeface="Roboto"/>
                  <a:cs typeface="Roboto"/>
                  <a:sym typeface="Roboto"/>
                </a:rPr>
                <a:t>Evaluación de proveedores de servicios logísticos</a:t>
              </a:r>
              <a:endParaRPr/>
            </a:p>
          </p:txBody>
        </p:sp>
      </p:grpSp>
      <p:sp>
        <p:nvSpPr>
          <p:cNvPr id="233" name="Google Shape;233;p7"/>
          <p:cNvSpPr txBox="1"/>
          <p:nvPr/>
        </p:nvSpPr>
        <p:spPr>
          <a:xfrm>
            <a:off x="635000" y="413176"/>
            <a:ext cx="412553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Servicios de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Prevención de Riesgos</a:t>
            </a:r>
            <a:endParaRPr/>
          </a:p>
        </p:txBody>
      </p:sp>
      <p:pic>
        <p:nvPicPr>
          <p:cNvPr id="234" name="Google Shape;234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22250" y="5257775"/>
            <a:ext cx="114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7"/>
          <p:cNvSpPr txBox="1"/>
          <p:nvPr/>
        </p:nvSpPr>
        <p:spPr>
          <a:xfrm rot="-5400000">
            <a:off x="11244558" y="801620"/>
            <a:ext cx="1452617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Seguros Comerciales Bolívar S.A.</a:t>
            </a:r>
            <a:endParaRPr/>
          </a:p>
        </p:txBody>
      </p:sp>
      <p:sp>
        <p:nvSpPr>
          <p:cNvPr id="236" name="Google Shape;236;p7"/>
          <p:cNvSpPr txBox="1"/>
          <p:nvPr/>
        </p:nvSpPr>
        <p:spPr>
          <a:xfrm>
            <a:off x="2778998" y="5015416"/>
            <a:ext cx="6634003" cy="4847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900"/>
              <a:buFont typeface="Roboto"/>
              <a:buNone/>
            </a:pPr>
            <a:r>
              <a:rPr i="1" lang="es-CO" sz="9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*Este acompañamiento se brindará de manera personalizada con un ingeniero de Control de Riesgos a clientes con primas anuales superiores a 20 millones, quienes no estén en este segmento estas temáticas se abordarán a través de los webinars y el portal de prevención.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496"/>
            <a:ext cx="12192000" cy="6852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68275"/>
            <a:ext cx="5892800" cy="13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22914" y="428625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65614" y="485666"/>
            <a:ext cx="1943100" cy="5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8"/>
          <p:cNvSpPr txBox="1"/>
          <p:nvPr/>
        </p:nvSpPr>
        <p:spPr>
          <a:xfrm>
            <a:off x="635000" y="413176"/>
            <a:ext cx="412553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Asistencia Carga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Sector Farmacéutico</a:t>
            </a:r>
            <a:endParaRPr/>
          </a:p>
        </p:txBody>
      </p:sp>
      <p:sp>
        <p:nvSpPr>
          <p:cNvPr id="246" name="Google Shape;246;p8"/>
          <p:cNvSpPr txBox="1"/>
          <p:nvPr/>
        </p:nvSpPr>
        <p:spPr>
          <a:xfrm>
            <a:off x="1088948" y="2965561"/>
            <a:ext cx="1888671" cy="2280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Inspecciones a la carga: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Realizamos inspección a su mercancía en lugar origen o destino si es una movilización nacional, para verificar el estado actual de la mercancía, previo al despacho o en lugar de destino. </a:t>
            </a:r>
            <a:endParaRPr/>
          </a:p>
        </p:txBody>
      </p:sp>
      <p:pic>
        <p:nvPicPr>
          <p:cNvPr id="247" name="Google Shape;247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4406" y="5379489"/>
            <a:ext cx="114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1078" y="2310185"/>
            <a:ext cx="6223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8"/>
          <p:cNvSpPr txBox="1"/>
          <p:nvPr/>
        </p:nvSpPr>
        <p:spPr>
          <a:xfrm>
            <a:off x="3931550" y="2965561"/>
            <a:ext cx="1888671" cy="17961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Candados electrónicos: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Instalamos un candado electrónico en las puertas del contenedor para conocer la ubicación de la carga e identificar si la carga ha sido hurtada. </a:t>
            </a:r>
            <a:endParaRPr/>
          </a:p>
        </p:txBody>
      </p:sp>
      <p:pic>
        <p:nvPicPr>
          <p:cNvPr id="250" name="Google Shape;250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82249" y="2310185"/>
            <a:ext cx="6223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8"/>
          <p:cNvSpPr txBox="1"/>
          <p:nvPr/>
        </p:nvSpPr>
        <p:spPr>
          <a:xfrm>
            <a:off x="6815977" y="2965561"/>
            <a:ext cx="1888671" cy="2557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Trazabilidad en cadena de frío: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Brindamos trazabilidad a la carga controlando también la temperatura con el ánimo de identificar en qué momentos la cadena de frío sale de los rangos establecidos de temperatura. </a:t>
            </a:r>
            <a:endParaRPr/>
          </a:p>
        </p:txBody>
      </p:sp>
      <p:pic>
        <p:nvPicPr>
          <p:cNvPr id="252" name="Google Shape;252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23421" y="2310185"/>
            <a:ext cx="6223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40792" y="2310185"/>
            <a:ext cx="6223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61663" y="2098359"/>
            <a:ext cx="622300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63704" y="2103538"/>
            <a:ext cx="500562" cy="60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383138" y="2207374"/>
            <a:ext cx="754350" cy="54658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8"/>
          <p:cNvSpPr txBox="1"/>
          <p:nvPr/>
        </p:nvSpPr>
        <p:spPr>
          <a:xfrm rot="-5400000">
            <a:off x="11244558" y="801620"/>
            <a:ext cx="1452617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Seguros Comerciales Bolívar S.A.</a:t>
            </a:r>
            <a:endParaRPr/>
          </a:p>
        </p:txBody>
      </p:sp>
      <p:sp>
        <p:nvSpPr>
          <p:cNvPr id="258" name="Google Shape;258;p8"/>
          <p:cNvSpPr txBox="1"/>
          <p:nvPr/>
        </p:nvSpPr>
        <p:spPr>
          <a:xfrm>
            <a:off x="9858171" y="2790305"/>
            <a:ext cx="1568760" cy="23544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200"/>
              <a:buFont typeface="Roboto"/>
              <a:buNone/>
            </a:pPr>
            <a:r>
              <a:rPr b="1"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Verificación de conductor y vehículo: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050"/>
              <a:buFont typeface="Roboto"/>
              <a:buNone/>
            </a:pPr>
            <a:r>
              <a:rPr lang="es-CO" sz="105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Consultamos los antecedentes de conductores y vehículos para estar seguros de contar con  personal confiable.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392270" y="2207374"/>
            <a:ext cx="500562" cy="50056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8"/>
          <p:cNvSpPr txBox="1"/>
          <p:nvPr/>
        </p:nvSpPr>
        <p:spPr>
          <a:xfrm>
            <a:off x="3190048" y="6008139"/>
            <a:ext cx="5405503" cy="3462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900"/>
              <a:buFont typeface="Roboto"/>
              <a:buNone/>
            </a:pPr>
            <a:r>
              <a:rPr i="1" lang="es-CO" sz="9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*Asistencia Carga es un servicio opcional y tiene dos categorías: básica y premium, por lo que dependiendo de la categoría tendrá acceso a más o menos servicios.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68275"/>
            <a:ext cx="5892800" cy="13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22914" y="428625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65614" y="485666"/>
            <a:ext cx="1943100" cy="5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9"/>
          <p:cNvSpPr txBox="1"/>
          <p:nvPr/>
        </p:nvSpPr>
        <p:spPr>
          <a:xfrm>
            <a:off x="635000" y="413176"/>
            <a:ext cx="412553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Asistencia Carga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es-CO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Sector Farmacéutico</a:t>
            </a:r>
            <a:endParaRPr/>
          </a:p>
        </p:txBody>
      </p:sp>
      <p:pic>
        <p:nvPicPr>
          <p:cNvPr id="270" name="Google Shape;270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4406" y="5379489"/>
            <a:ext cx="1143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16206" y="2310185"/>
            <a:ext cx="6223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9"/>
          <p:cNvSpPr txBox="1"/>
          <p:nvPr/>
        </p:nvSpPr>
        <p:spPr>
          <a:xfrm>
            <a:off x="5006678" y="2965561"/>
            <a:ext cx="1888671" cy="15538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Asesoría jurídica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Brindamos asesoría jurídica telefónica para asesorarlo en trámites de importación exportación y en trayecto nacional.</a:t>
            </a:r>
            <a:endParaRPr/>
          </a:p>
        </p:txBody>
      </p:sp>
      <p:pic>
        <p:nvPicPr>
          <p:cNvPr id="273" name="Google Shape;273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57377" y="2310185"/>
            <a:ext cx="6223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98549" y="2310185"/>
            <a:ext cx="62230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9"/>
          <p:cNvSpPr txBox="1"/>
          <p:nvPr/>
        </p:nvSpPr>
        <p:spPr>
          <a:xfrm>
            <a:off x="7876943" y="2965561"/>
            <a:ext cx="1888671" cy="2557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Atención primaria en salud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Brindamos atención primaria en salud a su conductor en caso de sentirse enfermo o sufrir un accidente, nuestra red de médicos generales están a menos de 30 segundos al alcance. </a:t>
            </a:r>
            <a:endParaRPr/>
          </a:p>
        </p:txBody>
      </p:sp>
      <p:pic>
        <p:nvPicPr>
          <p:cNvPr id="276" name="Google Shape;276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29684" y="2109275"/>
            <a:ext cx="65024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685865" y="2109495"/>
            <a:ext cx="609380" cy="609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510128" y="2131658"/>
            <a:ext cx="622300" cy="6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9"/>
          <p:cNvSpPr txBox="1"/>
          <p:nvPr/>
        </p:nvSpPr>
        <p:spPr>
          <a:xfrm rot="-5400000">
            <a:off x="11244558" y="801620"/>
            <a:ext cx="1452617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Seguros Comerciales Bolívar S.A.</a:t>
            </a:r>
            <a:endParaRPr/>
          </a:p>
        </p:txBody>
      </p:sp>
      <p:sp>
        <p:nvSpPr>
          <p:cNvPr id="280" name="Google Shape;280;p9"/>
          <p:cNvSpPr txBox="1"/>
          <p:nvPr/>
        </p:nvSpPr>
        <p:spPr>
          <a:xfrm>
            <a:off x="2103344" y="2926671"/>
            <a:ext cx="1902920" cy="259683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200"/>
              <a:buFont typeface="Roboto"/>
              <a:buNone/>
            </a:pPr>
            <a:r>
              <a:rPr b="1" lang="es-CO" sz="12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Acompañamiento físico en el lugar de la emergencia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1050"/>
              <a:buFont typeface="Roboto"/>
              <a:buNone/>
            </a:pPr>
            <a:r>
              <a:rPr lang="es-CO" sz="105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En caso de accidente del vehículo o varada enviamos un acompañante a su conductor en el momento de emergencia, que también tomará fotografías como soporte de la eventualidad.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"/>
          <p:cNvSpPr txBox="1"/>
          <p:nvPr/>
        </p:nvSpPr>
        <p:spPr>
          <a:xfrm>
            <a:off x="3739350" y="6017643"/>
            <a:ext cx="4713300" cy="3462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86868"/>
              </a:buClr>
              <a:buSzPts val="900"/>
              <a:buFont typeface="Roboto"/>
              <a:buNone/>
            </a:pPr>
            <a:r>
              <a:rPr i="1" lang="es-CO" sz="900">
                <a:solidFill>
                  <a:srgbClr val="686868"/>
                </a:solidFill>
                <a:latin typeface="Roboto"/>
                <a:ea typeface="Roboto"/>
                <a:cs typeface="Roboto"/>
                <a:sym typeface="Roboto"/>
              </a:rPr>
              <a:t>*Asistencia Carga es un servicio opcional y tiene dos categorías básica y premium, por lo que dependiendo de la categoría tendrá acceso a más o menos servicios.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2024-02-07T18:14:12Z</dcterms:created>
  <dc:creator>Jhonatan Arevalo</dc:creator>
</cp:coreProperties>
</file>