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4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3" r:id="rId10"/>
    <p:sldId id="301" r:id="rId11"/>
    <p:sldId id="267" r:id="rId12"/>
    <p:sldId id="304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C5D"/>
    <a:srgbClr val="009056"/>
    <a:srgbClr val="008042"/>
    <a:srgbClr val="686868"/>
    <a:srgbClr val="231F20"/>
    <a:srgbClr val="F9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12"/>
    <p:restoredTop sz="96327"/>
  </p:normalViewPr>
  <p:slideViewPr>
    <p:cSldViewPr snapToGrid="0">
      <p:cViewPr varScale="1">
        <p:scale>
          <a:sx n="128" d="100"/>
          <a:sy n="128" d="100"/>
        </p:scale>
        <p:origin x="8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F7A1F-CBD7-8E4A-ACFB-5190F35D568C}" type="datetimeFigureOut">
              <a:rPr lang="es-CO" smtClean="0"/>
              <a:t>27/02/24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59611-78B3-9C41-A974-E0664CFB708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367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f1f11a4f5f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1f1f11a4f5f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1f1f11a4f5f_0_2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g1f1f11a4f5f_0_2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C5744D-8EDA-B822-AFBC-0676DEB82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9030E7-148E-E9F6-E898-F5E67F56A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484ED5-7A1A-4D3C-74C7-6DA59277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FEFE-0E84-A845-AFEB-9968AA759301}" type="datetimeFigureOut">
              <a:rPr lang="es-CO" smtClean="0"/>
              <a:t>27/02/24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115C99-B5CB-BAB1-3C99-B4729DA3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469871-99B8-C030-F836-979795605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F546-1A26-5F4F-B9C5-AC01BA1495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7709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D7D9A-104F-7120-4043-2FC0AF55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6EC566-A3AE-DA72-54A3-F56F04DE8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A3D52-E445-1FCD-ADEF-3FB3FFBC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FEFE-0E84-A845-AFEB-9968AA759301}" type="datetimeFigureOut">
              <a:rPr lang="es-CO" smtClean="0"/>
              <a:t>27/02/24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DB673D-2D41-12EA-E5A1-94C389A44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D409EE-7490-4919-5D27-EAADCF34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F546-1A26-5F4F-B9C5-AC01BA1495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354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CD6ADD-5836-70BD-6999-40D3B7E500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0DCA276-41E7-2BEA-E6B0-4DFCBE08F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3383AF-4565-E9F9-6EAB-5E8C4AA28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FEFE-0E84-A845-AFEB-9968AA759301}" type="datetimeFigureOut">
              <a:rPr lang="es-CO" smtClean="0"/>
              <a:t>27/02/24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08A726-BCA2-13A3-E169-CBC8B9AA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D10ACE-DA0F-9ACA-5CE8-32F20E26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F546-1A26-5F4F-B9C5-AC01BA1495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43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9CEAB-A615-3496-07CE-2F3C4A401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7FCAEB-4065-8721-D2E1-214BDC046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EBF4E6-CE8A-C431-3DA9-400BBAEEB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FEFE-0E84-A845-AFEB-9968AA759301}" type="datetimeFigureOut">
              <a:rPr lang="es-CO" smtClean="0"/>
              <a:t>27/02/24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85DC48-88D5-F768-3736-DD0C2A1E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5DA502-1B4A-B82E-7C64-EADB0868F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F546-1A26-5F4F-B9C5-AC01BA1495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699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EAF24-AF83-02C3-97E8-94B781756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88DDD4-F377-0CA9-3A41-55EFC879C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BEADDB-43FF-EFA9-118D-5EEB3A8B7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FEFE-0E84-A845-AFEB-9968AA759301}" type="datetimeFigureOut">
              <a:rPr lang="es-CO" smtClean="0"/>
              <a:t>27/02/24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E6521A-41C9-A6DF-213B-564FA1B5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6D3D65-E7CA-C36F-9F07-980FC849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F546-1A26-5F4F-B9C5-AC01BA1495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467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D67DD-2D59-5EDF-8A48-F86EB787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90EA4E-0985-C123-A45A-26D20E74B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DDE05BA-7D80-210C-E2FF-E43BF1660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5D915F-78C5-189E-FC6C-79DF75C1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FEFE-0E84-A845-AFEB-9968AA759301}" type="datetimeFigureOut">
              <a:rPr lang="es-CO" smtClean="0"/>
              <a:t>27/02/24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4E4ED7-A974-9FF4-25A2-27A29DCD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6CB002-14FE-0F1A-B202-D992792E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F546-1A26-5F4F-B9C5-AC01BA1495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5950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4A9A3-8BC5-CCBA-282E-C44694416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1C3FA6-FCAC-E5F7-1A8C-7C66FED38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53FD52E-3671-BB45-CD36-5DA2455E3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9ADF580-448C-48DF-5209-966B5CBE9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65A147C-5D38-C4F9-00DE-519B708A12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7C2E427-9DE6-1038-EB60-05F509DB2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FEFE-0E84-A845-AFEB-9968AA759301}" type="datetimeFigureOut">
              <a:rPr lang="es-CO" smtClean="0"/>
              <a:t>27/02/24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09DF650-2E24-9813-AB13-EABDB05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95D8A4-19A7-C4B3-1A1B-168606AE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F546-1A26-5F4F-B9C5-AC01BA1495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13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7906A-C4CB-E54B-6D8A-6178184D4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69D851-0831-222E-7347-0180F9CA9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FEFE-0E84-A845-AFEB-9968AA759301}" type="datetimeFigureOut">
              <a:rPr lang="es-CO" smtClean="0"/>
              <a:t>27/02/24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BED90D5-58B1-B88B-F1E4-57AA1B0C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1FF1C8-EA81-67C8-8464-CE1B948F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F546-1A26-5F4F-B9C5-AC01BA1495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6706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480ADBF-CB63-20F9-F3AB-B2320051D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FEFE-0E84-A845-AFEB-9968AA759301}" type="datetimeFigureOut">
              <a:rPr lang="es-CO" smtClean="0"/>
              <a:t>27/02/24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1D1A78-FA0B-7876-9817-393434AB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4899F55-C0CB-689D-1C38-5E80CC9D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F546-1A26-5F4F-B9C5-AC01BA1495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796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1278A9-6BCD-3B71-129C-6F0BC2F3F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E35A91-1EBE-22D1-F1FB-6B958EB90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A066AA-92AD-2288-BBF1-368EE9C0A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7728FC-7C07-3535-2C83-C60418DE1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FEFE-0E84-A845-AFEB-9968AA759301}" type="datetimeFigureOut">
              <a:rPr lang="es-CO" smtClean="0"/>
              <a:t>27/02/24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084DFF-54E6-2656-3078-B8AEE984C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8CC81D-C565-F2D8-7681-BC67F08D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F546-1A26-5F4F-B9C5-AC01BA1495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291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A6A750-9D97-71B6-B65E-AC9E4650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7F37E74-A70C-2058-3D52-8893398BA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12F037-FB37-FD81-3FE9-2FE817E26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B2FD04-853B-E0D8-2E0D-89EC68196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FEFE-0E84-A845-AFEB-9968AA759301}" type="datetimeFigureOut">
              <a:rPr lang="es-CO" smtClean="0"/>
              <a:t>27/02/24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342D49-333E-9419-4918-08B85DD3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349448-E337-FDF6-5C28-026A056F6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F546-1A26-5F4F-B9C5-AC01BA1495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206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395F4CD-5E7E-AEFE-07CE-AEEDC37D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91F683-B844-A50A-A52B-1F725FE48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F3674B-2776-0C0F-7D3E-BA507BD63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BFEFE-0E84-A845-AFEB-9968AA759301}" type="datetimeFigureOut">
              <a:rPr lang="es-CO" smtClean="0"/>
              <a:t>27/02/24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6B77AB-C72C-ED44-C2AB-3B7C6BA1E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A29A5D-42A5-598C-EB0A-A25FC7D3A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DF546-1A26-5F4F-B9C5-AC01BA1495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97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3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7.svg"/><Relationship Id="rId3" Type="http://schemas.openxmlformats.org/officeDocument/2006/relationships/image" Target="../media/image19.svg"/><Relationship Id="rId7" Type="http://schemas.openxmlformats.org/officeDocument/2006/relationships/image" Target="../media/image98.svg"/><Relationship Id="rId12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5" Type="http://schemas.openxmlformats.org/officeDocument/2006/relationships/image" Target="../media/image96.svg"/><Relationship Id="rId15" Type="http://schemas.openxmlformats.org/officeDocument/2006/relationships/image" Target="../media/image104.sv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Relationship Id="rId14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26" Type="http://schemas.openxmlformats.org/officeDocument/2006/relationships/image" Target="../media/image6.png"/><Relationship Id="rId3" Type="http://schemas.openxmlformats.org/officeDocument/2006/relationships/image" Target="../media/image19.sv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5" Type="http://schemas.openxmlformats.org/officeDocument/2006/relationships/image" Target="../media/image41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24" Type="http://schemas.openxmlformats.org/officeDocument/2006/relationships/image" Target="../media/image40.pn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16.svg"/><Relationship Id="rId4" Type="http://schemas.openxmlformats.org/officeDocument/2006/relationships/image" Target="../media/image44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54.png"/><Relationship Id="rId3" Type="http://schemas.openxmlformats.org/officeDocument/2006/relationships/image" Target="../media/image50.svg"/><Relationship Id="rId7" Type="http://schemas.openxmlformats.org/officeDocument/2006/relationships/image" Target="../media/image15.png"/><Relationship Id="rId12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52.png"/><Relationship Id="rId5" Type="http://schemas.openxmlformats.org/officeDocument/2006/relationships/image" Target="../media/image43.png"/><Relationship Id="rId15" Type="http://schemas.openxmlformats.org/officeDocument/2006/relationships/image" Target="../media/image56.png"/><Relationship Id="rId10" Type="http://schemas.openxmlformats.org/officeDocument/2006/relationships/image" Target="../media/image7.svg"/><Relationship Id="rId4" Type="http://schemas.openxmlformats.org/officeDocument/2006/relationships/image" Target="../media/image51.png"/><Relationship Id="rId9" Type="http://schemas.openxmlformats.org/officeDocument/2006/relationships/image" Target="../media/image6.pn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4.svg"/><Relationship Id="rId7" Type="http://schemas.openxmlformats.org/officeDocument/2006/relationships/image" Target="../media/image60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18" Type="http://schemas.openxmlformats.org/officeDocument/2006/relationships/image" Target="../media/image43.png"/><Relationship Id="rId3" Type="http://schemas.openxmlformats.org/officeDocument/2006/relationships/image" Target="../media/image63.svg"/><Relationship Id="rId21" Type="http://schemas.openxmlformats.org/officeDocument/2006/relationships/image" Target="../media/image7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17" Type="http://schemas.openxmlformats.org/officeDocument/2006/relationships/image" Target="../media/image76.svg"/><Relationship Id="rId2" Type="http://schemas.openxmlformats.org/officeDocument/2006/relationships/image" Target="../media/image62.png"/><Relationship Id="rId16" Type="http://schemas.openxmlformats.org/officeDocument/2006/relationships/image" Target="../media/image75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19" Type="http://schemas.openxmlformats.org/officeDocument/2006/relationships/image" Target="../media/image44.svg"/><Relationship Id="rId4" Type="http://schemas.openxmlformats.org/officeDocument/2006/relationships/image" Target="../media/image57.png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2.svg"/><Relationship Id="rId3" Type="http://schemas.openxmlformats.org/officeDocument/2006/relationships/image" Target="../media/image10.svg"/><Relationship Id="rId7" Type="http://schemas.openxmlformats.org/officeDocument/2006/relationships/image" Target="../media/image80.svg"/><Relationship Id="rId12" Type="http://schemas.openxmlformats.org/officeDocument/2006/relationships/image" Target="../media/image81.png"/><Relationship Id="rId17" Type="http://schemas.openxmlformats.org/officeDocument/2006/relationships/image" Target="../media/image86.emf"/><Relationship Id="rId2" Type="http://schemas.openxmlformats.org/officeDocument/2006/relationships/image" Target="../media/image9.png"/><Relationship Id="rId16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16.svg"/><Relationship Id="rId5" Type="http://schemas.openxmlformats.org/officeDocument/2006/relationships/image" Target="../media/image78.svg"/><Relationship Id="rId15" Type="http://schemas.openxmlformats.org/officeDocument/2006/relationships/image" Target="../media/image84.emf"/><Relationship Id="rId10" Type="http://schemas.openxmlformats.org/officeDocument/2006/relationships/image" Target="../media/image15.png"/><Relationship Id="rId4" Type="http://schemas.openxmlformats.org/officeDocument/2006/relationships/image" Target="../media/image77.png"/><Relationship Id="rId9" Type="http://schemas.openxmlformats.org/officeDocument/2006/relationships/image" Target="../media/image44.svg"/><Relationship Id="rId14" Type="http://schemas.openxmlformats.org/officeDocument/2006/relationships/image" Target="../media/image8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1.png"/><Relationship Id="rId3" Type="http://schemas.openxmlformats.org/officeDocument/2006/relationships/image" Target="../media/image9.png"/><Relationship Id="rId7" Type="http://schemas.openxmlformats.org/officeDocument/2006/relationships/image" Target="../media/image87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89.png"/><Relationship Id="rId5" Type="http://schemas.openxmlformats.org/officeDocument/2006/relationships/image" Target="../media/image79.png"/><Relationship Id="rId10" Type="http://schemas.openxmlformats.org/officeDocument/2006/relationships/image" Target="../media/image88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Relationship Id="rId14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74E7A35-60B4-377A-D741-BD294295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4" y="3"/>
            <a:ext cx="12178836" cy="6865420"/>
          </a:xfrm>
          <a:prstGeom prst="rect">
            <a:avLst/>
          </a:prstGeom>
        </p:spPr>
      </p:pic>
      <p:sp>
        <p:nvSpPr>
          <p:cNvPr id="10" name="Redondear rectángulo de esquina diagonal 9">
            <a:extLst>
              <a:ext uri="{FF2B5EF4-FFF2-40B4-BE49-F238E27FC236}">
                <a16:creationId xmlns:a16="http://schemas.microsoft.com/office/drawing/2014/main" id="{05300279-55A1-3E3D-364D-06898620D676}"/>
              </a:ext>
            </a:extLst>
          </p:cNvPr>
          <p:cNvSpPr/>
          <p:nvPr/>
        </p:nvSpPr>
        <p:spPr>
          <a:xfrm>
            <a:off x="2366757" y="1674688"/>
            <a:ext cx="2838125" cy="281974"/>
          </a:xfrm>
          <a:prstGeom prst="round2DiagRect">
            <a:avLst/>
          </a:prstGeom>
          <a:solidFill>
            <a:srgbClr val="FFDC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865FC45-863A-F562-FC53-915C01FE9D16}"/>
              </a:ext>
            </a:extLst>
          </p:cNvPr>
          <p:cNvSpPr txBox="1"/>
          <p:nvPr/>
        </p:nvSpPr>
        <p:spPr>
          <a:xfrm>
            <a:off x="8385198" y="3075057"/>
            <a:ext cx="3985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 riesgo está </a:t>
            </a:r>
          </a:p>
          <a:p>
            <a:pPr algn="ctr"/>
            <a:r>
              <a:rPr lang="es-CO" sz="2000" b="1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 los detalles</a:t>
            </a:r>
            <a:endParaRPr lang="es-CO" sz="2000" dirty="0">
              <a:solidFill>
                <a:srgbClr val="00905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F36EDF-5469-DED5-9C2E-E8F9B6123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0028" y="124263"/>
            <a:ext cx="113700" cy="138605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CB903A5-47F6-F4EE-0C2A-FEB238404BA4}"/>
              </a:ext>
            </a:extLst>
          </p:cNvPr>
          <p:cNvSpPr txBox="1"/>
          <p:nvPr/>
        </p:nvSpPr>
        <p:spPr>
          <a:xfrm>
            <a:off x="2336940" y="1644871"/>
            <a:ext cx="2838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 el Sector de </a:t>
            </a:r>
            <a:r>
              <a:rPr lang="es-CO" sz="1600" b="1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Alimentos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9BF114A1-B51F-793A-AA1A-AFD5C9E36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5675" y="1351595"/>
            <a:ext cx="1724793" cy="5275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F14BE30-D25F-A272-D329-270963F24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297" y="408983"/>
            <a:ext cx="2363877" cy="1219843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A4AE0BC-57B4-3306-93A2-5B5F252BD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2311" y="4810515"/>
            <a:ext cx="114300" cy="12573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C64661-D9BC-A1B0-8A56-03B4A0AB0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1687" y="3281154"/>
            <a:ext cx="617039" cy="75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61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6138"/>
            <a:ext cx="11632518" cy="571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8858" y="1223089"/>
            <a:ext cx="5738089" cy="3027805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70"/>
          <p:cNvSpPr txBox="1"/>
          <p:nvPr/>
        </p:nvSpPr>
        <p:spPr>
          <a:xfrm>
            <a:off x="3675874" y="284566"/>
            <a:ext cx="462615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s" sz="3600" b="1" dirty="0">
                <a:solidFill>
                  <a:srgbClr val="009956"/>
                </a:solidFill>
                <a:latin typeface="Roboto"/>
                <a:ea typeface="Roboto"/>
                <a:cs typeface="Roboto"/>
                <a:sym typeface="Roboto"/>
              </a:rPr>
              <a:t>Formación</a:t>
            </a:r>
            <a:r>
              <a:rPr lang="es" sz="1467" b="1" dirty="0">
                <a:solidFill>
                  <a:srgbClr val="009956"/>
                </a:solidFill>
                <a:sym typeface="Roboto"/>
              </a:rPr>
              <a:t> </a:t>
            </a:r>
            <a:r>
              <a:rPr lang="es" sz="3600" dirty="0">
                <a:solidFill>
                  <a:srgbClr val="009956"/>
                </a:solidFill>
                <a:latin typeface="Roboto"/>
                <a:ea typeface="Roboto"/>
                <a:cs typeface="Roboto"/>
                <a:sym typeface="Roboto"/>
              </a:rPr>
              <a:t>Webinars</a:t>
            </a:r>
            <a:endParaRPr sz="3600" dirty="0">
              <a:solidFill>
                <a:srgbClr val="0099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68" name="Google Shape;968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407" y="5226985"/>
            <a:ext cx="114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70"/>
          <p:cNvSpPr txBox="1"/>
          <p:nvPr/>
        </p:nvSpPr>
        <p:spPr>
          <a:xfrm>
            <a:off x="3575975" y="5150497"/>
            <a:ext cx="311568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609585" indent="-380990">
              <a:lnSpc>
                <a:spcPct val="150000"/>
              </a:lnSpc>
              <a:buClr>
                <a:srgbClr val="686868"/>
              </a:buClr>
              <a:buSzPts val="900"/>
              <a:buFont typeface="Roboto"/>
              <a:buChar char="●"/>
            </a:pPr>
            <a:r>
              <a:rPr lang="es" sz="1200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Seguros </a:t>
            </a:r>
            <a:endParaRPr sz="1200" dirty="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380990">
              <a:lnSpc>
                <a:spcPct val="150000"/>
              </a:lnSpc>
              <a:buClr>
                <a:srgbClr val="686868"/>
              </a:buClr>
              <a:buSzPts val="900"/>
              <a:buFont typeface="Roboto"/>
              <a:buChar char="●"/>
            </a:pPr>
            <a:r>
              <a:rPr lang="es" sz="1200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Logística</a:t>
            </a:r>
            <a:endParaRPr sz="1200" dirty="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380990">
              <a:lnSpc>
                <a:spcPct val="150000"/>
              </a:lnSpc>
              <a:buClr>
                <a:srgbClr val="686868"/>
              </a:buClr>
              <a:buSzPts val="900"/>
              <a:buFont typeface="Roboto"/>
              <a:buChar char="●"/>
            </a:pPr>
            <a:r>
              <a:rPr lang="es" sz="1200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Cumplimiento normativo en cadena de suministro</a:t>
            </a:r>
            <a:endParaRPr sz="1200" dirty="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Google Shape;969;p70">
            <a:extLst>
              <a:ext uri="{FF2B5EF4-FFF2-40B4-BE49-F238E27FC236}">
                <a16:creationId xmlns:a16="http://schemas.microsoft.com/office/drawing/2014/main" id="{2FFB8903-1696-6C4C-9863-3BADC0D42C6E}"/>
              </a:ext>
            </a:extLst>
          </p:cNvPr>
          <p:cNvSpPr txBox="1"/>
          <p:nvPr/>
        </p:nvSpPr>
        <p:spPr>
          <a:xfrm>
            <a:off x="6202772" y="5088479"/>
            <a:ext cx="2708278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609585" indent="-380990">
              <a:lnSpc>
                <a:spcPct val="150000"/>
              </a:lnSpc>
              <a:buClr>
                <a:srgbClr val="686868"/>
              </a:buClr>
              <a:buSzPts val="900"/>
              <a:buFont typeface="Roboto"/>
              <a:buChar char="●"/>
            </a:pPr>
            <a:r>
              <a:rPr lang="es" sz="1200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Sostenibilidad</a:t>
            </a:r>
            <a:endParaRPr sz="1200" dirty="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380990">
              <a:lnSpc>
                <a:spcPct val="150000"/>
              </a:lnSpc>
              <a:buClr>
                <a:srgbClr val="686868"/>
              </a:buClr>
              <a:buSzPts val="900"/>
              <a:buFont typeface="Roboto"/>
              <a:buChar char="●"/>
            </a:pPr>
            <a:r>
              <a:rPr lang="es" sz="1200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Tecnologías de la industria 4.0 aplicadas a la cadena de suministro</a:t>
            </a:r>
            <a:endParaRPr sz="1200" dirty="0">
              <a:solidFill>
                <a:srgbClr val="1F1F1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50000"/>
              </a:lnSpc>
            </a:pPr>
            <a:endParaRPr sz="1200" dirty="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969;p70">
            <a:extLst>
              <a:ext uri="{FF2B5EF4-FFF2-40B4-BE49-F238E27FC236}">
                <a16:creationId xmlns:a16="http://schemas.microsoft.com/office/drawing/2014/main" id="{FB0D55A4-B23D-AB17-700B-CF73F0C05513}"/>
              </a:ext>
            </a:extLst>
          </p:cNvPr>
          <p:cNvSpPr txBox="1"/>
          <p:nvPr/>
        </p:nvSpPr>
        <p:spPr>
          <a:xfrm>
            <a:off x="3138858" y="4346396"/>
            <a:ext cx="578645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" sz="1200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 lo largo del año será invitado a diferentes webinars dictados por conferencistas nacionales e internacionales donde abordamos temáticas actualizadas en:</a:t>
            </a:r>
            <a:endParaRPr sz="1200" dirty="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70BA53DA-9570-4897-383D-09E166538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64095" y="414191"/>
            <a:ext cx="1724793" cy="52758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ACD9A0F-88C0-D41A-7006-44A8BE211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00028" y="124263"/>
            <a:ext cx="113700" cy="13860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áfico 17">
            <a:extLst>
              <a:ext uri="{FF2B5EF4-FFF2-40B4-BE49-F238E27FC236}">
                <a16:creationId xmlns:a16="http://schemas.microsoft.com/office/drawing/2014/main" id="{293989BD-5A26-41C9-4BC3-93A149145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305"/>
            <a:ext cx="12192000" cy="685800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816E999-803F-534F-ECFF-8008860A0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7332" y="1674123"/>
            <a:ext cx="7772400" cy="446975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F6A4774-84CC-D95A-EB7E-BAAF85F2B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147" y="1953446"/>
            <a:ext cx="393700" cy="3937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CC0CCBEA-6270-78C8-B708-9FC2CC54D5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5147" y="2665470"/>
            <a:ext cx="393700" cy="3937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FF58BD32-2DBA-F2B9-3A8A-6BB4DF12D8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5147" y="3537690"/>
            <a:ext cx="393700" cy="3937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C54F233-DBED-DE94-3125-0D4B12FEC113}"/>
              </a:ext>
            </a:extLst>
          </p:cNvPr>
          <p:cNvSpPr txBox="1"/>
          <p:nvPr/>
        </p:nvSpPr>
        <p:spPr>
          <a:xfrm>
            <a:off x="2755900" y="265816"/>
            <a:ext cx="668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Formación</a:t>
            </a:r>
          </a:p>
          <a:p>
            <a:pPr algn="ctr"/>
            <a:r>
              <a:rPr lang="es-CO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Portal de Prevención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F31A953-51AB-EA6E-89BE-992225D0843B}"/>
              </a:ext>
            </a:extLst>
          </p:cNvPr>
          <p:cNvSpPr txBox="1"/>
          <p:nvPr/>
        </p:nvSpPr>
        <p:spPr>
          <a:xfrm>
            <a:off x="1403350" y="2011796"/>
            <a:ext cx="270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Repositorio de </a:t>
            </a:r>
            <a:r>
              <a:rPr lang="es-CO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webinars</a:t>
            </a:r>
            <a:endParaRPr lang="es-CO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99C53F-49F2-20DD-153D-823B04A2E432}"/>
              </a:ext>
            </a:extLst>
          </p:cNvPr>
          <p:cNvSpPr txBox="1"/>
          <p:nvPr/>
        </p:nvSpPr>
        <p:spPr>
          <a:xfrm>
            <a:off x="1403350" y="2631487"/>
            <a:ext cx="270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Guías para prevenir riesgos en su </a:t>
            </a:r>
          </a:p>
          <a:p>
            <a:r>
              <a:rPr lang="es-CO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operación de transporte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91FAFA8-1BB1-E28A-6E0D-A21DE1270D5A}"/>
              </a:ext>
            </a:extLst>
          </p:cNvPr>
          <p:cNvSpPr txBox="1"/>
          <p:nvPr/>
        </p:nvSpPr>
        <p:spPr>
          <a:xfrm>
            <a:off x="1403350" y="3509107"/>
            <a:ext cx="270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Contiene video Cápsulas con expertos en temas de:</a:t>
            </a: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EF0F75F7-943A-D714-2665-45C32BDB37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2250" y="5257775"/>
            <a:ext cx="114300" cy="12573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F59E839-6792-4ADC-12D1-0C6F23B6548E}"/>
              </a:ext>
            </a:extLst>
          </p:cNvPr>
          <p:cNvSpPr txBox="1"/>
          <p:nvPr/>
        </p:nvSpPr>
        <p:spPr>
          <a:xfrm>
            <a:off x="11824672" y="221506"/>
            <a:ext cx="292388" cy="145261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s-CO" sz="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Seguros Comerciales Bolívar S.A.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34297C5-5F98-2DB0-B392-641D130E9619}"/>
              </a:ext>
            </a:extLst>
          </p:cNvPr>
          <p:cNvGrpSpPr/>
          <p:nvPr/>
        </p:nvGrpSpPr>
        <p:grpSpPr>
          <a:xfrm>
            <a:off x="1299520" y="4095845"/>
            <a:ext cx="2755416" cy="1800463"/>
            <a:chOff x="1064570" y="4714612"/>
            <a:chExt cx="2755416" cy="1800463"/>
          </a:xfrm>
        </p:grpSpPr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6DD54C66-726E-3EAE-D6EE-11E26ACCB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64570" y="4866205"/>
              <a:ext cx="152400" cy="152400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FBF5BE52-E2D8-DDD9-B89C-D246996F4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64570" y="5093998"/>
              <a:ext cx="152400" cy="152400"/>
            </a:xfrm>
            <a:prstGeom prst="rect">
              <a:avLst/>
            </a:prstGeom>
          </p:spPr>
        </p:pic>
        <p:sp>
          <p:nvSpPr>
            <p:cNvPr id="3" name="Google Shape;464;p44">
              <a:extLst>
                <a:ext uri="{FF2B5EF4-FFF2-40B4-BE49-F238E27FC236}">
                  <a16:creationId xmlns:a16="http://schemas.microsoft.com/office/drawing/2014/main" id="{A199F99C-C695-AB8B-7443-523E0E136C50}"/>
                </a:ext>
              </a:extLst>
            </p:cNvPr>
            <p:cNvSpPr txBox="1"/>
            <p:nvPr/>
          </p:nvSpPr>
          <p:spPr>
            <a:xfrm>
              <a:off x="1114886" y="4714612"/>
              <a:ext cx="2705100" cy="18004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7145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</a:pPr>
              <a:r>
                <a:rPr lang="es" sz="1000" b="1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Seguros </a:t>
              </a:r>
              <a:endParaRPr sz="1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145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</a:pPr>
              <a:r>
                <a:rPr lang="es" sz="1000" b="1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Logística</a:t>
              </a:r>
              <a:endParaRPr sz="1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145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</a:pPr>
              <a:r>
                <a:rPr lang="es" sz="1000" b="1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Cumplimiento normativo en cadena de suministro</a:t>
              </a:r>
              <a:endParaRPr sz="1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145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</a:pPr>
              <a:r>
                <a:rPr lang="es" sz="1000" b="1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Sostenibilidad</a:t>
              </a:r>
              <a:endParaRPr sz="1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145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</a:pPr>
              <a:r>
                <a:rPr lang="es" sz="1000" b="1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Tecnologías de la industria 4.0 aplicadas a la cadena de suministro</a:t>
              </a:r>
              <a:endParaRPr sz="2000" dirty="0">
                <a:solidFill>
                  <a:schemeClr val="lt1"/>
                </a:solidFill>
              </a:endParaRPr>
            </a:p>
          </p:txBody>
        </p:sp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7B57F786-8F64-5C35-054A-6BB16B61C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64570" y="5332587"/>
              <a:ext cx="152400" cy="152400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16409A4D-1F95-B761-CD3A-B54BFA939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64570" y="5771431"/>
              <a:ext cx="152400" cy="152400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F5F165BD-63DD-9E69-03AA-99A8700FA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64570" y="6001268"/>
              <a:ext cx="152400" cy="1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082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74E7A35-60B4-377A-D741-BD294295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4" y="3"/>
            <a:ext cx="12178836" cy="6865420"/>
          </a:xfrm>
          <a:prstGeom prst="rect">
            <a:avLst/>
          </a:prstGeom>
        </p:spPr>
      </p:pic>
      <p:sp>
        <p:nvSpPr>
          <p:cNvPr id="10" name="Redondear rectángulo de esquina diagonal 9">
            <a:extLst>
              <a:ext uri="{FF2B5EF4-FFF2-40B4-BE49-F238E27FC236}">
                <a16:creationId xmlns:a16="http://schemas.microsoft.com/office/drawing/2014/main" id="{05300279-55A1-3E3D-364D-06898620D676}"/>
              </a:ext>
            </a:extLst>
          </p:cNvPr>
          <p:cNvSpPr/>
          <p:nvPr/>
        </p:nvSpPr>
        <p:spPr>
          <a:xfrm>
            <a:off x="2366757" y="1674688"/>
            <a:ext cx="2838125" cy="281974"/>
          </a:xfrm>
          <a:prstGeom prst="round2DiagRect">
            <a:avLst/>
          </a:prstGeom>
          <a:solidFill>
            <a:srgbClr val="FFDC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865FC45-863A-F562-FC53-915C01FE9D16}"/>
              </a:ext>
            </a:extLst>
          </p:cNvPr>
          <p:cNvSpPr txBox="1"/>
          <p:nvPr/>
        </p:nvSpPr>
        <p:spPr>
          <a:xfrm>
            <a:off x="8385198" y="2700120"/>
            <a:ext cx="3985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 riesgo está </a:t>
            </a:r>
          </a:p>
          <a:p>
            <a:pPr algn="ctr"/>
            <a:r>
              <a:rPr lang="es-CO" sz="2000" b="1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 los detalles</a:t>
            </a:r>
            <a:endParaRPr lang="es-CO" sz="2000" dirty="0">
              <a:solidFill>
                <a:srgbClr val="00905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F36EDF-5469-DED5-9C2E-E8F9B6123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0028" y="124263"/>
            <a:ext cx="113700" cy="138605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CB903A5-47F6-F4EE-0C2A-FEB238404BA4}"/>
              </a:ext>
            </a:extLst>
          </p:cNvPr>
          <p:cNvSpPr txBox="1"/>
          <p:nvPr/>
        </p:nvSpPr>
        <p:spPr>
          <a:xfrm>
            <a:off x="2336940" y="1644871"/>
            <a:ext cx="2838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 el Sector de </a:t>
            </a:r>
            <a:r>
              <a:rPr lang="es-CO" sz="1600" b="1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Alimentos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9BF114A1-B51F-793A-AA1A-AFD5C9E36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5675" y="1351595"/>
            <a:ext cx="1724793" cy="5275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F14BE30-D25F-A272-D329-270963F24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297" y="408983"/>
            <a:ext cx="2363877" cy="1219843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A4AE0BC-57B4-3306-93A2-5B5F252BD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2311" y="4810515"/>
            <a:ext cx="114300" cy="12573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716A97F-8691-D6C6-4797-2B59ABBCFF09}"/>
              </a:ext>
            </a:extLst>
          </p:cNvPr>
          <p:cNvSpPr txBox="1"/>
          <p:nvPr/>
        </p:nvSpPr>
        <p:spPr>
          <a:xfrm>
            <a:off x="8867244" y="3747210"/>
            <a:ext cx="3001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i="1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Gracias</a:t>
            </a:r>
            <a:endParaRPr lang="es-CO" sz="2000" b="1" i="1" dirty="0">
              <a:solidFill>
                <a:srgbClr val="00905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81B15B-9783-12EA-3992-0AC183B27C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1687" y="3281154"/>
            <a:ext cx="617039" cy="75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39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15A51A3A-F47A-909F-A181-A796A9DE9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39912"/>
            <a:ext cx="9821613" cy="553007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86611DCE-DDB8-BD54-9406-8EFFAD0DD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9552" y="2445790"/>
            <a:ext cx="4276223" cy="190837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B51665CF-324C-1883-D0A9-A47F4DF3A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700" y="1686352"/>
            <a:ext cx="4276224" cy="190837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F4B54A6A-7526-8BFD-B68C-98050B655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699" y="4145346"/>
            <a:ext cx="4276223" cy="17399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0CA54BC-F6C4-1209-3DFE-A46631DBABB7}"/>
              </a:ext>
            </a:extLst>
          </p:cNvPr>
          <p:cNvSpPr txBox="1"/>
          <p:nvPr/>
        </p:nvSpPr>
        <p:spPr>
          <a:xfrm>
            <a:off x="4269307" y="429423"/>
            <a:ext cx="437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¿Por qué elegirnos?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3A9F709-FFC7-2BF9-271C-12D7593870EF}"/>
              </a:ext>
            </a:extLst>
          </p:cNvPr>
          <p:cNvSpPr txBox="1"/>
          <p:nvPr/>
        </p:nvSpPr>
        <p:spPr>
          <a:xfrm>
            <a:off x="972751" y="1843117"/>
            <a:ext cx="35309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Somos pioneros en Colombia en  administración </a:t>
            </a:r>
          </a:p>
          <a:p>
            <a:r>
              <a:rPr lang="es-CO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riesgos para el  proceso de distribución, con: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7E34D96-A0C9-DDE5-216E-3AD87D75F73E}"/>
              </a:ext>
            </a:extLst>
          </p:cNvPr>
          <p:cNvSpPr txBox="1"/>
          <p:nvPr/>
        </p:nvSpPr>
        <p:spPr>
          <a:xfrm>
            <a:off x="1179727" y="2326745"/>
            <a:ext cx="2867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Equipo especializado, experto en logística y comercio exterior.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75693BC-E524-CCE8-011F-C9ACD83C3254}"/>
              </a:ext>
            </a:extLst>
          </p:cNvPr>
          <p:cNvSpPr txBox="1"/>
          <p:nvPr/>
        </p:nvSpPr>
        <p:spPr>
          <a:xfrm>
            <a:off x="1179727" y="2695616"/>
            <a:ext cx="2867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Expertos en prevención de riesgos en cadena de suministro.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5BEA2B7-73AB-AE5C-A492-1864B167FEFD}"/>
              </a:ext>
            </a:extLst>
          </p:cNvPr>
          <p:cNvSpPr txBox="1"/>
          <p:nvPr/>
        </p:nvSpPr>
        <p:spPr>
          <a:xfrm>
            <a:off x="1179727" y="3122836"/>
            <a:ext cx="28678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Más de 25 años de experiencia.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6830F70-405A-CFA3-3A5C-83F695B118F7}"/>
              </a:ext>
            </a:extLst>
          </p:cNvPr>
          <p:cNvSpPr txBox="1"/>
          <p:nvPr/>
        </p:nvSpPr>
        <p:spPr>
          <a:xfrm>
            <a:off x="7689341" y="2687193"/>
            <a:ext cx="35309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Nos adaptamos a las  necesidades de su sector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F21F31C-C62E-A20C-6598-EA447BC50EAF}"/>
              </a:ext>
            </a:extLst>
          </p:cNvPr>
          <p:cNvSpPr txBox="1"/>
          <p:nvPr/>
        </p:nvSpPr>
        <p:spPr>
          <a:xfrm>
            <a:off x="7896317" y="2986232"/>
            <a:ext cx="31928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Definición del programa con nuestros clientes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BB367E3-5D15-192F-0CE2-942FC4A64120}"/>
              </a:ext>
            </a:extLst>
          </p:cNvPr>
          <p:cNvSpPr txBox="1"/>
          <p:nvPr/>
        </p:nvSpPr>
        <p:spPr>
          <a:xfrm>
            <a:off x="7896317" y="3365731"/>
            <a:ext cx="31928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Programa de prevención hecho a la medida del sector.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7FFDEF6-43A6-5CC5-9683-41730E96C430}"/>
              </a:ext>
            </a:extLst>
          </p:cNvPr>
          <p:cNvSpPr txBox="1"/>
          <p:nvPr/>
        </p:nvSpPr>
        <p:spPr>
          <a:xfrm>
            <a:off x="7896317" y="3639720"/>
            <a:ext cx="319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Asistencia para apoyar su operación, prevenir riesgos y atender emergencias diseñada para su sector.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C208DCE-3DF0-A81E-892D-B11543D66B31}"/>
              </a:ext>
            </a:extLst>
          </p:cNvPr>
          <p:cNvSpPr txBox="1"/>
          <p:nvPr/>
        </p:nvSpPr>
        <p:spPr>
          <a:xfrm>
            <a:off x="972750" y="4359016"/>
            <a:ext cx="20758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Pioneros en asistencia carga: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530C5F3-C602-FD19-8CBA-7F843F3F6E4E}"/>
              </a:ext>
            </a:extLst>
          </p:cNvPr>
          <p:cNvSpPr txBox="1"/>
          <p:nvPr/>
        </p:nvSpPr>
        <p:spPr>
          <a:xfrm>
            <a:off x="1179727" y="4583997"/>
            <a:ext cx="319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Asistencia para apoyar su operación, prevenir riesgos y atender emergencias diseñada para su sector.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6BCA507-DFAC-CD66-E550-2CBD55F021CB}"/>
              </a:ext>
            </a:extLst>
          </p:cNvPr>
          <p:cNvSpPr txBox="1"/>
          <p:nvPr/>
        </p:nvSpPr>
        <p:spPr>
          <a:xfrm>
            <a:off x="1179728" y="4965294"/>
            <a:ext cx="2825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Proveedores especializados en apoyo a la operación de transporte</a:t>
            </a:r>
          </a:p>
        </p:txBody>
      </p:sp>
      <p:pic>
        <p:nvPicPr>
          <p:cNvPr id="35" name="Gráfico 34">
            <a:extLst>
              <a:ext uri="{FF2B5EF4-FFF2-40B4-BE49-F238E27FC236}">
                <a16:creationId xmlns:a16="http://schemas.microsoft.com/office/drawing/2014/main" id="{2F1CF371-0656-376A-EE8B-D60D4384A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9284" y="2434228"/>
            <a:ext cx="130443" cy="130443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03EF906F-A3C7-ED9E-2313-7A419FE76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9284" y="2816193"/>
            <a:ext cx="130443" cy="130443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AEF89AD4-931A-1052-06E8-ECD707AA3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9284" y="3169220"/>
            <a:ext cx="130443" cy="130443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F680BB1B-7D7E-E830-498D-B18281929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0086" y="3040997"/>
            <a:ext cx="130443" cy="130443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01A27E6B-78AC-CA4E-3FCA-288E0CF95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0086" y="3422962"/>
            <a:ext cx="130443" cy="130443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EEF98895-5F40-2FC7-69AE-0B62C3AFB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0086" y="3775989"/>
            <a:ext cx="130443" cy="130443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F1CD42D2-E3C5-9EC0-809F-5D29A9A44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9284" y="4703442"/>
            <a:ext cx="130443" cy="130443"/>
          </a:xfrm>
          <a:prstGeom prst="rect">
            <a:avLst/>
          </a:prstGeom>
        </p:spPr>
      </p:pic>
      <p:pic>
        <p:nvPicPr>
          <p:cNvPr id="45" name="Gráfico 44">
            <a:extLst>
              <a:ext uri="{FF2B5EF4-FFF2-40B4-BE49-F238E27FC236}">
                <a16:creationId xmlns:a16="http://schemas.microsoft.com/office/drawing/2014/main" id="{08126957-A282-3004-F1B6-9244CBBCE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9284" y="5085407"/>
            <a:ext cx="130443" cy="130443"/>
          </a:xfrm>
          <a:prstGeom prst="rect">
            <a:avLst/>
          </a:prstGeom>
        </p:spPr>
      </p:pic>
      <p:pic>
        <p:nvPicPr>
          <p:cNvPr id="47" name="Gráfico 46">
            <a:extLst>
              <a:ext uri="{FF2B5EF4-FFF2-40B4-BE49-F238E27FC236}">
                <a16:creationId xmlns:a16="http://schemas.microsoft.com/office/drawing/2014/main" id="{98B88DEB-4B57-9311-20A2-17D03BE8AF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4406" y="5226984"/>
            <a:ext cx="114300" cy="12573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0019479-7518-371D-5B3F-73C0CB4ABC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4571" y="1336377"/>
            <a:ext cx="4218131" cy="5521623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26E256BD-B199-4E8F-9D76-7CA35F0FE8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64095" y="414191"/>
            <a:ext cx="1724793" cy="5275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D95A0B1-E05D-9536-353E-A3C04AD8FB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00028" y="124263"/>
            <a:ext cx="113700" cy="138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13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53F883C8-F7CD-F61B-1B2A-E5872E15A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6264"/>
            <a:ext cx="12192000" cy="686426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2BB49515-3107-CD44-A2A5-F1177E1D6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005" y="2055341"/>
            <a:ext cx="3606800" cy="10668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5C64F7F3-02AA-4D9E-574B-D8F4B5431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005" y="3982995"/>
            <a:ext cx="3606800" cy="10668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0567DF5-A44C-AF67-1273-BA6A28280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384" y="5502875"/>
            <a:ext cx="3606800" cy="1209977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0BB02466-6EC3-5A88-6D43-D616BF7E4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0838" y="2055341"/>
            <a:ext cx="3606800" cy="106680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050BF401-5FCE-B209-CE59-E5B77CFF3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0838" y="3982995"/>
            <a:ext cx="3606800" cy="10668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5F78AE0-C42F-C1DA-706C-8C465C22AD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14244" y="2188691"/>
            <a:ext cx="800100" cy="80010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ACF05908-EE4B-68D5-3B9D-66960EE8F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29234" y="4450772"/>
            <a:ext cx="800100" cy="80010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C34B9875-2D4E-C999-DC88-4B6651EA50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61134" y="4450772"/>
            <a:ext cx="800100" cy="800100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6E4E171A-B647-77B8-7832-6E87A9EF14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1134" y="2188691"/>
            <a:ext cx="800100" cy="800100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61FEB3D4-EB03-D980-7483-7CBEC393E8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78527" y="3255175"/>
            <a:ext cx="800100" cy="800100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A67DBCF4-CB15-371B-7D7C-6F85B20A78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34100" y="2824778"/>
            <a:ext cx="1308100" cy="609600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E6B78BBE-7D1E-B6F7-3F94-ED8137FA1D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7785513">
            <a:off x="6312801" y="2839768"/>
            <a:ext cx="1308100" cy="609600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C5CA8B7D-C502-5E87-C70A-F4EEB7DEA2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354384" y="3842303"/>
            <a:ext cx="1270000" cy="838200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7D88E2E0-381D-2975-2234-147C2076FA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3998301">
            <a:off x="6325590" y="3834808"/>
            <a:ext cx="1270000" cy="838200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C4097622-C250-6102-D23D-55FE2161C74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983574" y="4047297"/>
            <a:ext cx="0" cy="774700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991054CF-3663-EF2F-60D7-8A92A9B611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991277" y="4065545"/>
            <a:ext cx="0" cy="774700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8B29B734-8F6A-9BAF-4DD8-51DD2F309C4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8242564">
            <a:off x="5357995" y="4236573"/>
            <a:ext cx="1270000" cy="838200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8054D20A-D0E6-7CD7-EE24-10119604B0D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583524" y="4814502"/>
            <a:ext cx="800100" cy="800100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51DAA11A-7F77-19C7-4A65-69141FA00066}"/>
              </a:ext>
            </a:extLst>
          </p:cNvPr>
          <p:cNvSpPr txBox="1"/>
          <p:nvPr/>
        </p:nvSpPr>
        <p:spPr>
          <a:xfrm>
            <a:off x="648182" y="2142589"/>
            <a:ext cx="270847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Control de temperatura</a:t>
            </a:r>
            <a:r>
              <a:rPr lang="es-CO" sz="105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El transporte de alimentos a menudo requiere condiciones de temperatura controlada para garantizar la frescura y la seguridad de los productos perecederos. 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71A5D66-27D2-61D5-A136-AEB90583E69B}"/>
              </a:ext>
            </a:extLst>
          </p:cNvPr>
          <p:cNvSpPr txBox="1"/>
          <p:nvPr/>
        </p:nvSpPr>
        <p:spPr>
          <a:xfrm>
            <a:off x="8685198" y="2142589"/>
            <a:ext cx="285862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Trazabilidad: </a:t>
            </a:r>
            <a:r>
              <a:rPr lang="es-CO" sz="105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capacidad de rastrear los alimentos desde su origen hasta su destino es esencial en caso de problemas de seguridad alimentaria o retiradas de productos. 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9A4FF6DA-B968-18B7-393A-5BE13FEAF6E3}"/>
              </a:ext>
            </a:extLst>
          </p:cNvPr>
          <p:cNvSpPr txBox="1"/>
          <p:nvPr/>
        </p:nvSpPr>
        <p:spPr>
          <a:xfrm>
            <a:off x="648182" y="4151460"/>
            <a:ext cx="27084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Regulaciones y normativas: </a:t>
            </a:r>
            <a:r>
              <a:rPr lang="es-CO" sz="105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Existen estrictas regulaciones sanitarias y de seguridad alimentaria que afectan al transporte de alimentos. 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EF4618A-713C-6DDB-114B-16DD2802DA49}"/>
              </a:ext>
            </a:extLst>
          </p:cNvPr>
          <p:cNvSpPr txBox="1"/>
          <p:nvPr/>
        </p:nvSpPr>
        <p:spPr>
          <a:xfrm>
            <a:off x="8685198" y="4102032"/>
            <a:ext cx="303244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Embalaje adecuado: </a:t>
            </a:r>
            <a:r>
              <a:rPr lang="es-CO" sz="105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selección de envases adecuados para garantizar la frescura y la integridad de los alimentos,  también debe cumplir con las regulaciones y proporcionar información clara sobre el producto.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3E615133-987F-8404-D935-78CA13AC14D2}"/>
              </a:ext>
            </a:extLst>
          </p:cNvPr>
          <p:cNvSpPr txBox="1"/>
          <p:nvPr/>
        </p:nvSpPr>
        <p:spPr>
          <a:xfrm>
            <a:off x="4429334" y="5581224"/>
            <a:ext cx="298746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Seguridad del producto: </a:t>
            </a:r>
            <a:r>
              <a:rPr lang="es-CO" sz="105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seguridad alimentaria es una preocupación constante. Deben implementar prácticas y procedimientos que minimicen el riesgo de contaminación y aseguren la integridad de los productos durante el transporte.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2B6452C-04A4-C4DE-E456-A18D3C7629E2}"/>
              </a:ext>
            </a:extLst>
          </p:cNvPr>
          <p:cNvSpPr txBox="1"/>
          <p:nvPr/>
        </p:nvSpPr>
        <p:spPr>
          <a:xfrm>
            <a:off x="2755900" y="516940"/>
            <a:ext cx="668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Hallazgos sector de Alimentos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D6DF21B-5CEA-F750-97FF-150CD8F743D7}"/>
              </a:ext>
            </a:extLst>
          </p:cNvPr>
          <p:cNvSpPr txBox="1"/>
          <p:nvPr/>
        </p:nvSpPr>
        <p:spPr>
          <a:xfrm>
            <a:off x="2298700" y="1163271"/>
            <a:ext cx="759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 sector de alimentos en el transporte enfrenta diversos desafíos y necesidades:</a:t>
            </a:r>
          </a:p>
        </p:txBody>
      </p:sp>
      <p:pic>
        <p:nvPicPr>
          <p:cNvPr id="50" name="Gráfico 49">
            <a:extLst>
              <a:ext uri="{FF2B5EF4-FFF2-40B4-BE49-F238E27FC236}">
                <a16:creationId xmlns:a16="http://schemas.microsoft.com/office/drawing/2014/main" id="{96235B45-C668-0D38-0C57-B6B866E9EA5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22250" y="5257775"/>
            <a:ext cx="114300" cy="12573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C49F01B-8448-C5E0-1CDC-F516ECDF5973}"/>
              </a:ext>
            </a:extLst>
          </p:cNvPr>
          <p:cNvSpPr txBox="1"/>
          <p:nvPr/>
        </p:nvSpPr>
        <p:spPr>
          <a:xfrm>
            <a:off x="11824672" y="221506"/>
            <a:ext cx="292388" cy="145261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s-CO" sz="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Seguros Comerciales Bolívar S.A.</a:t>
            </a:r>
          </a:p>
        </p:txBody>
      </p:sp>
    </p:spTree>
    <p:extLst>
      <p:ext uri="{BB962C8B-B14F-4D97-AF65-F5344CB8AC3E}">
        <p14:creationId xmlns:p14="http://schemas.microsoft.com/office/powerpoint/2010/main" val="4222388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1CF9E91-720B-79E7-9869-0B304FDE9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60" y="2450381"/>
            <a:ext cx="5575240" cy="444287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226E806B-8838-0743-5177-832509F8D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5614" y="485666"/>
            <a:ext cx="1943100" cy="5969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98DE988E-B9D2-4D2D-B748-311B5B4A7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1650" y="4120762"/>
            <a:ext cx="4965700" cy="19939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FEA7F855-0040-60B7-9907-478EC5944A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388883" y="-1134124"/>
            <a:ext cx="4648200" cy="23241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05C5EBA-0AAE-77E5-B411-369FA9F57E2E}"/>
              </a:ext>
            </a:extLst>
          </p:cNvPr>
          <p:cNvSpPr txBox="1"/>
          <p:nvPr/>
        </p:nvSpPr>
        <p:spPr>
          <a:xfrm>
            <a:off x="501650" y="1371428"/>
            <a:ext cx="5886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Programa Global de </a:t>
            </a:r>
          </a:p>
          <a:p>
            <a:r>
              <a:rPr lang="es-CO" sz="3600" b="1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Logística Sector Alimentos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0E3941D-65CD-91A1-73E3-84C55DDD6C6C}"/>
              </a:ext>
            </a:extLst>
          </p:cNvPr>
          <p:cNvSpPr txBox="1"/>
          <p:nvPr/>
        </p:nvSpPr>
        <p:spPr>
          <a:xfrm>
            <a:off x="804917" y="4243644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¿Cómo?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7E0F96D-0035-CDB0-3276-B25AE0203977}"/>
              </a:ext>
            </a:extLst>
          </p:cNvPr>
          <p:cNvSpPr txBox="1"/>
          <p:nvPr/>
        </p:nvSpPr>
        <p:spPr>
          <a:xfrm>
            <a:off x="804916" y="4735858"/>
            <a:ext cx="4452884" cy="1169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O" sz="1200" b="1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</a:t>
            </a:r>
            <a:r>
              <a:rPr lang="es-CO" sz="1200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Velando por el cuidado y </a:t>
            </a:r>
            <a:r>
              <a:rPr lang="es-CO" sz="1200" b="1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preservación de la cadena de frío</a:t>
            </a:r>
          </a:p>
          <a:p>
            <a:pPr>
              <a:lnSpc>
                <a:spcPct val="150000"/>
              </a:lnSpc>
            </a:pPr>
            <a:r>
              <a:rPr lang="es-CO" sz="1200" b="1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es-CO" sz="1200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Acompañándolo en el proceso de distribución</a:t>
            </a:r>
          </a:p>
          <a:p>
            <a:pPr>
              <a:lnSpc>
                <a:spcPct val="150000"/>
              </a:lnSpc>
            </a:pPr>
            <a:r>
              <a:rPr lang="es-CO" sz="1200" b="1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</a:t>
            </a:r>
            <a:r>
              <a:rPr lang="es-CO" sz="1200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Promoviendo la </a:t>
            </a:r>
            <a:r>
              <a:rPr lang="es-CO" sz="1200" b="1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selección de proveedores logísticos idóneos </a:t>
            </a:r>
            <a:r>
              <a:rPr lang="es-CO" sz="1200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 el transporte de alimentos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A4D71D4E-30BB-2D4F-758B-02D972C094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4406" y="5226984"/>
            <a:ext cx="114300" cy="12573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84989F8-511E-B4C3-6CC0-E967D5BDD3C6}"/>
              </a:ext>
            </a:extLst>
          </p:cNvPr>
          <p:cNvSpPr txBox="1"/>
          <p:nvPr/>
        </p:nvSpPr>
        <p:spPr>
          <a:xfrm>
            <a:off x="11824672" y="221506"/>
            <a:ext cx="292388" cy="145261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Seguros Comerciales Bolívar S.A.</a:t>
            </a:r>
          </a:p>
        </p:txBody>
      </p:sp>
      <p:sp>
        <p:nvSpPr>
          <p:cNvPr id="4" name="Google Shape;311;p37">
            <a:extLst>
              <a:ext uri="{FF2B5EF4-FFF2-40B4-BE49-F238E27FC236}">
                <a16:creationId xmlns:a16="http://schemas.microsoft.com/office/drawing/2014/main" id="{384073FC-43CF-FD23-C483-F28EF5A6BA63}"/>
              </a:ext>
            </a:extLst>
          </p:cNvPr>
          <p:cNvSpPr txBox="1"/>
          <p:nvPr/>
        </p:nvSpPr>
        <p:spPr>
          <a:xfrm>
            <a:off x="513398" y="2896151"/>
            <a:ext cx="4744402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Además de proteger sus productos ante situaciones inesperadas en el transporte de esta carga, lo ayudamos a impedir que su cadena sufra alguna interrupción </a:t>
            </a:r>
            <a:r>
              <a:rPr lang="es" sz="1200" b="1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que afecte su distribución.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0865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D0E99B03-30CD-22E3-C925-38240B23D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14" y="1982818"/>
            <a:ext cx="10386811" cy="487518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D147075-D480-2A62-94F2-619045E6A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" y="0"/>
            <a:ext cx="4521661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658B21E3-B3FE-EC41-0570-6F5FEE507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65614" y="485666"/>
            <a:ext cx="1943100" cy="596900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846631A4-7E30-F9F6-F996-5156D3203421}"/>
              </a:ext>
            </a:extLst>
          </p:cNvPr>
          <p:cNvSpPr txBox="1"/>
          <p:nvPr/>
        </p:nvSpPr>
        <p:spPr>
          <a:xfrm>
            <a:off x="4782518" y="1007195"/>
            <a:ext cx="4125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¿Cuáles son los</a:t>
            </a:r>
          </a:p>
          <a:p>
            <a:r>
              <a:rPr lang="es-CO" sz="2400" b="1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componentes del programa?</a:t>
            </a: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9F8E5D29-4F03-D4A4-7180-F90A45F5A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406" y="5226984"/>
            <a:ext cx="114300" cy="12573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ABF85A0-D2EE-BD89-E2CD-ED8BD5205088}"/>
              </a:ext>
            </a:extLst>
          </p:cNvPr>
          <p:cNvSpPr txBox="1"/>
          <p:nvPr/>
        </p:nvSpPr>
        <p:spPr>
          <a:xfrm>
            <a:off x="11824672" y="221506"/>
            <a:ext cx="292388" cy="145261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Seguros Comerciales Bolívar S.A.</a:t>
            </a:r>
          </a:p>
        </p:txBody>
      </p:sp>
      <p:pic>
        <p:nvPicPr>
          <p:cNvPr id="33" name="Gráfico 32">
            <a:extLst>
              <a:ext uri="{FF2B5EF4-FFF2-40B4-BE49-F238E27FC236}">
                <a16:creationId xmlns:a16="http://schemas.microsoft.com/office/drawing/2014/main" id="{D31BA061-2D50-B688-7A37-43C8ED9EF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2250" y="5257775"/>
            <a:ext cx="114300" cy="1257300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1586C8B3-FFF7-A15B-4BCF-3D55395CB685}"/>
              </a:ext>
            </a:extLst>
          </p:cNvPr>
          <p:cNvSpPr txBox="1"/>
          <p:nvPr/>
        </p:nvSpPr>
        <p:spPr>
          <a:xfrm>
            <a:off x="5105400" y="3302000"/>
            <a:ext cx="124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Asesoría  </a:t>
            </a:r>
          </a:p>
          <a:p>
            <a:pPr algn="ctr"/>
            <a:r>
              <a:rPr lang="es-CO" sz="14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Comercial 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78BA4102-E7C5-58A8-79BB-1023D8DA6545}"/>
              </a:ext>
            </a:extLst>
          </p:cNvPr>
          <p:cNvSpPr txBox="1"/>
          <p:nvPr/>
        </p:nvSpPr>
        <p:spPr>
          <a:xfrm>
            <a:off x="6845300" y="3302000"/>
            <a:ext cx="12456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Servicios de prevención de riesgos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BBF2E0C0-BDD0-039E-5122-F0C862D7DE99}"/>
              </a:ext>
            </a:extLst>
          </p:cNvPr>
          <p:cNvSpPr txBox="1"/>
          <p:nvPr/>
        </p:nvSpPr>
        <p:spPr>
          <a:xfrm>
            <a:off x="8750300" y="3302000"/>
            <a:ext cx="124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Asistencia  carga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F6EB4721-51EB-856A-C046-F138CD3EFA31}"/>
              </a:ext>
            </a:extLst>
          </p:cNvPr>
          <p:cNvSpPr txBox="1"/>
          <p:nvPr/>
        </p:nvSpPr>
        <p:spPr>
          <a:xfrm>
            <a:off x="6083300" y="5537200"/>
            <a:ext cx="124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Formación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8911E417-20D3-B92B-D5A0-4C94428836A5}"/>
              </a:ext>
            </a:extLst>
          </p:cNvPr>
          <p:cNvSpPr txBox="1"/>
          <p:nvPr/>
        </p:nvSpPr>
        <p:spPr>
          <a:xfrm>
            <a:off x="7627317" y="55372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Indemnizaciones</a:t>
            </a:r>
          </a:p>
        </p:txBody>
      </p:sp>
      <p:sp>
        <p:nvSpPr>
          <p:cNvPr id="64" name="Forma libre 63">
            <a:extLst>
              <a:ext uri="{FF2B5EF4-FFF2-40B4-BE49-F238E27FC236}">
                <a16:creationId xmlns:a16="http://schemas.microsoft.com/office/drawing/2014/main" id="{C7C112BE-7910-6AD2-3611-0DC0313CCE18}"/>
              </a:ext>
            </a:extLst>
          </p:cNvPr>
          <p:cNvSpPr/>
          <p:nvPr/>
        </p:nvSpPr>
        <p:spPr>
          <a:xfrm>
            <a:off x="6325792" y="4622600"/>
            <a:ext cx="762564" cy="766111"/>
          </a:xfrm>
          <a:custGeom>
            <a:avLst/>
            <a:gdLst>
              <a:gd name="connsiteX0" fmla="*/ 762564 w 762564"/>
              <a:gd name="connsiteY0" fmla="*/ 383056 h 766111"/>
              <a:gd name="connsiteX1" fmla="*/ 381282 w 762564"/>
              <a:gd name="connsiteY1" fmla="*/ 766111 h 766111"/>
              <a:gd name="connsiteX2" fmla="*/ 0 w 762564"/>
              <a:gd name="connsiteY2" fmla="*/ 383056 h 766111"/>
              <a:gd name="connsiteX3" fmla="*/ 381282 w 762564"/>
              <a:gd name="connsiteY3" fmla="*/ 0 h 766111"/>
              <a:gd name="connsiteX4" fmla="*/ 762564 w 762564"/>
              <a:gd name="connsiteY4" fmla="*/ 383056 h 76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564" h="766111">
                <a:moveTo>
                  <a:pt x="762564" y="383056"/>
                </a:moveTo>
                <a:cubicBezTo>
                  <a:pt x="762564" y="594611"/>
                  <a:pt x="591859" y="766111"/>
                  <a:pt x="381282" y="766111"/>
                </a:cubicBezTo>
                <a:cubicBezTo>
                  <a:pt x="170706" y="766111"/>
                  <a:pt x="0" y="594611"/>
                  <a:pt x="0" y="383056"/>
                </a:cubicBezTo>
                <a:cubicBezTo>
                  <a:pt x="0" y="171500"/>
                  <a:pt x="170706" y="0"/>
                  <a:pt x="381282" y="0"/>
                </a:cubicBezTo>
                <a:cubicBezTo>
                  <a:pt x="591859" y="0"/>
                  <a:pt x="762564" y="171500"/>
                  <a:pt x="762564" y="383056"/>
                </a:cubicBezTo>
                <a:close/>
              </a:path>
            </a:pathLst>
          </a:custGeom>
          <a:solidFill>
            <a:srgbClr val="F7F8F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pic>
        <p:nvPicPr>
          <p:cNvPr id="65" name="Imagen 64">
            <a:extLst>
              <a:ext uri="{FF2B5EF4-FFF2-40B4-BE49-F238E27FC236}">
                <a16:creationId xmlns:a16="http://schemas.microsoft.com/office/drawing/2014/main" id="{8BCA1827-34C5-713C-9EC3-603747EDA2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8809" y="4474513"/>
            <a:ext cx="1435100" cy="1308100"/>
          </a:xfrm>
          <a:prstGeom prst="rect">
            <a:avLst/>
          </a:prstGeom>
        </p:spPr>
      </p:pic>
      <p:sp>
        <p:nvSpPr>
          <p:cNvPr id="66" name="Forma libre 65">
            <a:extLst>
              <a:ext uri="{FF2B5EF4-FFF2-40B4-BE49-F238E27FC236}">
                <a16:creationId xmlns:a16="http://schemas.microsoft.com/office/drawing/2014/main" id="{A8E06E0E-AA87-6D90-0F20-7C5C759A1E1D}"/>
              </a:ext>
            </a:extLst>
          </p:cNvPr>
          <p:cNvSpPr/>
          <p:nvPr/>
        </p:nvSpPr>
        <p:spPr>
          <a:xfrm>
            <a:off x="5343134" y="2437906"/>
            <a:ext cx="772096" cy="762564"/>
          </a:xfrm>
          <a:custGeom>
            <a:avLst/>
            <a:gdLst>
              <a:gd name="connsiteX0" fmla="*/ 772096 w 772096"/>
              <a:gd name="connsiteY0" fmla="*/ 381282 h 762564"/>
              <a:gd name="connsiteX1" fmla="*/ 386048 w 772096"/>
              <a:gd name="connsiteY1" fmla="*/ 762564 h 762564"/>
              <a:gd name="connsiteX2" fmla="*/ 0 w 772096"/>
              <a:gd name="connsiteY2" fmla="*/ 381282 h 762564"/>
              <a:gd name="connsiteX3" fmla="*/ 386048 w 772096"/>
              <a:gd name="connsiteY3" fmla="*/ 0 h 762564"/>
              <a:gd name="connsiteX4" fmla="*/ 772096 w 772096"/>
              <a:gd name="connsiteY4" fmla="*/ 381282 h 76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096" h="762564">
                <a:moveTo>
                  <a:pt x="772096" y="381282"/>
                </a:moveTo>
                <a:cubicBezTo>
                  <a:pt x="772096" y="591859"/>
                  <a:pt x="599257" y="762564"/>
                  <a:pt x="386048" y="762564"/>
                </a:cubicBezTo>
                <a:cubicBezTo>
                  <a:pt x="172840" y="762564"/>
                  <a:pt x="0" y="591859"/>
                  <a:pt x="0" y="381282"/>
                </a:cubicBezTo>
                <a:cubicBezTo>
                  <a:pt x="0" y="170706"/>
                  <a:pt x="172840" y="0"/>
                  <a:pt x="386048" y="0"/>
                </a:cubicBezTo>
                <a:cubicBezTo>
                  <a:pt x="599257" y="0"/>
                  <a:pt x="772096" y="170706"/>
                  <a:pt x="772096" y="381282"/>
                </a:cubicBezTo>
                <a:close/>
              </a:path>
            </a:pathLst>
          </a:custGeom>
          <a:solidFill>
            <a:srgbClr val="F7F8F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id="{4AA8E5E5-E4FE-5BC6-B5FC-52DDF47237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3549" y="2261001"/>
            <a:ext cx="1562100" cy="1346200"/>
          </a:xfrm>
          <a:prstGeom prst="rect">
            <a:avLst/>
          </a:prstGeom>
        </p:spPr>
      </p:pic>
      <p:sp>
        <p:nvSpPr>
          <p:cNvPr id="68" name="Forma libre 67">
            <a:extLst>
              <a:ext uri="{FF2B5EF4-FFF2-40B4-BE49-F238E27FC236}">
                <a16:creationId xmlns:a16="http://schemas.microsoft.com/office/drawing/2014/main" id="{604D6D70-9DDB-B093-B037-84804968ADE2}"/>
              </a:ext>
            </a:extLst>
          </p:cNvPr>
          <p:cNvSpPr/>
          <p:nvPr/>
        </p:nvSpPr>
        <p:spPr>
          <a:xfrm>
            <a:off x="7087792" y="2425206"/>
            <a:ext cx="762564" cy="765819"/>
          </a:xfrm>
          <a:custGeom>
            <a:avLst/>
            <a:gdLst>
              <a:gd name="connsiteX0" fmla="*/ 762564 w 762564"/>
              <a:gd name="connsiteY0" fmla="*/ 382910 h 765819"/>
              <a:gd name="connsiteX1" fmla="*/ 381282 w 762564"/>
              <a:gd name="connsiteY1" fmla="*/ 765819 h 765819"/>
              <a:gd name="connsiteX2" fmla="*/ 0 w 762564"/>
              <a:gd name="connsiteY2" fmla="*/ 382910 h 765819"/>
              <a:gd name="connsiteX3" fmla="*/ 381282 w 762564"/>
              <a:gd name="connsiteY3" fmla="*/ 0 h 765819"/>
              <a:gd name="connsiteX4" fmla="*/ 762564 w 762564"/>
              <a:gd name="connsiteY4" fmla="*/ 382910 h 76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564" h="765819">
                <a:moveTo>
                  <a:pt x="762564" y="382910"/>
                </a:moveTo>
                <a:cubicBezTo>
                  <a:pt x="762564" y="594385"/>
                  <a:pt x="591859" y="765819"/>
                  <a:pt x="381282" y="765819"/>
                </a:cubicBezTo>
                <a:cubicBezTo>
                  <a:pt x="170706" y="765819"/>
                  <a:pt x="0" y="594385"/>
                  <a:pt x="0" y="382910"/>
                </a:cubicBezTo>
                <a:cubicBezTo>
                  <a:pt x="0" y="171435"/>
                  <a:pt x="170706" y="0"/>
                  <a:pt x="381282" y="0"/>
                </a:cubicBezTo>
                <a:cubicBezTo>
                  <a:pt x="591859" y="0"/>
                  <a:pt x="762564" y="171435"/>
                  <a:pt x="762564" y="382910"/>
                </a:cubicBezTo>
                <a:close/>
              </a:path>
            </a:pathLst>
          </a:custGeom>
          <a:solidFill>
            <a:srgbClr val="F7F8F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07B0FA3A-AF77-6A2A-4847-02302CD13A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25199" y="2196029"/>
            <a:ext cx="1485900" cy="1409700"/>
          </a:xfrm>
          <a:prstGeom prst="rect">
            <a:avLst/>
          </a:prstGeom>
        </p:spPr>
      </p:pic>
      <p:sp>
        <p:nvSpPr>
          <p:cNvPr id="70" name="Forma libre 69">
            <a:extLst>
              <a:ext uri="{FF2B5EF4-FFF2-40B4-BE49-F238E27FC236}">
                <a16:creationId xmlns:a16="http://schemas.microsoft.com/office/drawing/2014/main" id="{83190B60-AEE0-3672-8DC6-75B865EAFB77}"/>
              </a:ext>
            </a:extLst>
          </p:cNvPr>
          <p:cNvSpPr/>
          <p:nvPr/>
        </p:nvSpPr>
        <p:spPr>
          <a:xfrm>
            <a:off x="8997652" y="2395577"/>
            <a:ext cx="762564" cy="763013"/>
          </a:xfrm>
          <a:custGeom>
            <a:avLst/>
            <a:gdLst>
              <a:gd name="connsiteX0" fmla="*/ 762564 w 762564"/>
              <a:gd name="connsiteY0" fmla="*/ 381507 h 763013"/>
              <a:gd name="connsiteX1" fmla="*/ 381282 w 762564"/>
              <a:gd name="connsiteY1" fmla="*/ 763013 h 763013"/>
              <a:gd name="connsiteX2" fmla="*/ 0 w 762564"/>
              <a:gd name="connsiteY2" fmla="*/ 381507 h 763013"/>
              <a:gd name="connsiteX3" fmla="*/ 381282 w 762564"/>
              <a:gd name="connsiteY3" fmla="*/ 0 h 763013"/>
              <a:gd name="connsiteX4" fmla="*/ 762564 w 762564"/>
              <a:gd name="connsiteY4" fmla="*/ 381507 h 76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564" h="763013">
                <a:moveTo>
                  <a:pt x="762564" y="381507"/>
                </a:moveTo>
                <a:cubicBezTo>
                  <a:pt x="762564" y="592207"/>
                  <a:pt x="591859" y="763013"/>
                  <a:pt x="381282" y="763013"/>
                </a:cubicBezTo>
                <a:cubicBezTo>
                  <a:pt x="170706" y="763013"/>
                  <a:pt x="0" y="592207"/>
                  <a:pt x="0" y="381507"/>
                </a:cubicBezTo>
                <a:cubicBezTo>
                  <a:pt x="0" y="170806"/>
                  <a:pt x="170706" y="0"/>
                  <a:pt x="381282" y="0"/>
                </a:cubicBezTo>
                <a:cubicBezTo>
                  <a:pt x="591859" y="0"/>
                  <a:pt x="762564" y="170806"/>
                  <a:pt x="762564" y="381507"/>
                </a:cubicBezTo>
                <a:close/>
              </a:path>
            </a:pathLst>
          </a:custGeom>
          <a:solidFill>
            <a:srgbClr val="F7F8F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3D640891-2EEB-63AB-FCB4-286E58D654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2389" y="2166479"/>
            <a:ext cx="1270000" cy="1371600"/>
          </a:xfrm>
          <a:prstGeom prst="rect">
            <a:avLst/>
          </a:prstGeom>
        </p:spPr>
      </p:pic>
      <p:sp>
        <p:nvSpPr>
          <p:cNvPr id="72" name="Forma libre 71">
            <a:extLst>
              <a:ext uri="{FF2B5EF4-FFF2-40B4-BE49-F238E27FC236}">
                <a16:creationId xmlns:a16="http://schemas.microsoft.com/office/drawing/2014/main" id="{746845A4-97C4-EF77-357B-3623CC4A9A17}"/>
              </a:ext>
            </a:extLst>
          </p:cNvPr>
          <p:cNvSpPr/>
          <p:nvPr/>
        </p:nvSpPr>
        <p:spPr>
          <a:xfrm>
            <a:off x="8046511" y="4622600"/>
            <a:ext cx="762564" cy="762564"/>
          </a:xfrm>
          <a:custGeom>
            <a:avLst/>
            <a:gdLst>
              <a:gd name="connsiteX0" fmla="*/ 762564 w 762564"/>
              <a:gd name="connsiteY0" fmla="*/ 381282 h 762564"/>
              <a:gd name="connsiteX1" fmla="*/ 381282 w 762564"/>
              <a:gd name="connsiteY1" fmla="*/ 762564 h 762564"/>
              <a:gd name="connsiteX2" fmla="*/ 0 w 762564"/>
              <a:gd name="connsiteY2" fmla="*/ 381282 h 762564"/>
              <a:gd name="connsiteX3" fmla="*/ 381282 w 762564"/>
              <a:gd name="connsiteY3" fmla="*/ 0 h 762564"/>
              <a:gd name="connsiteX4" fmla="*/ 762564 w 762564"/>
              <a:gd name="connsiteY4" fmla="*/ 381282 h 76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564" h="762564">
                <a:moveTo>
                  <a:pt x="762564" y="381282"/>
                </a:moveTo>
                <a:cubicBezTo>
                  <a:pt x="762564" y="591859"/>
                  <a:pt x="591859" y="762564"/>
                  <a:pt x="381282" y="762564"/>
                </a:cubicBezTo>
                <a:cubicBezTo>
                  <a:pt x="170706" y="762564"/>
                  <a:pt x="0" y="591859"/>
                  <a:pt x="0" y="381282"/>
                </a:cubicBezTo>
                <a:cubicBezTo>
                  <a:pt x="0" y="170706"/>
                  <a:pt x="170706" y="0"/>
                  <a:pt x="381282" y="0"/>
                </a:cubicBezTo>
                <a:cubicBezTo>
                  <a:pt x="591859" y="0"/>
                  <a:pt x="762564" y="170706"/>
                  <a:pt x="762564" y="381282"/>
                </a:cubicBezTo>
                <a:close/>
              </a:path>
            </a:pathLst>
          </a:custGeom>
          <a:solidFill>
            <a:srgbClr val="F7F8F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E9AB4CC6-3534-CD8A-4B69-4C232A47A8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9618" y="4420409"/>
            <a:ext cx="14605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58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B2E6EFD1-AD42-536F-70D1-16A6212D4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5614" y="485666"/>
            <a:ext cx="1943100" cy="5969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DF76690-E97B-5B82-FE82-3B151CEA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82994"/>
            <a:ext cx="5969002" cy="133788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94AEB396-33C5-B490-5D2A-A86C25FAA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8952" y="851884"/>
            <a:ext cx="800100" cy="8001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5AFA8CC-F10C-0842-95D3-A13B130BA166}"/>
              </a:ext>
            </a:extLst>
          </p:cNvPr>
          <p:cNvSpPr txBox="1"/>
          <p:nvPr/>
        </p:nvSpPr>
        <p:spPr>
          <a:xfrm>
            <a:off x="631827" y="986777"/>
            <a:ext cx="4125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Asesoría Comercial 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808D743B-8B58-4CB9-76BC-D4E80F1A1A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4406" y="5226984"/>
            <a:ext cx="114300" cy="12573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325430E-E815-DA2A-43A7-86482B14155D}"/>
              </a:ext>
            </a:extLst>
          </p:cNvPr>
          <p:cNvSpPr txBox="1"/>
          <p:nvPr/>
        </p:nvSpPr>
        <p:spPr>
          <a:xfrm>
            <a:off x="11824672" y="221506"/>
            <a:ext cx="292388" cy="145261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Seguros Comerciales Bolívar S.A.</a:t>
            </a:r>
          </a:p>
        </p:txBody>
      </p:sp>
      <p:sp>
        <p:nvSpPr>
          <p:cNvPr id="3" name="Google Shape;350;p39">
            <a:extLst>
              <a:ext uri="{FF2B5EF4-FFF2-40B4-BE49-F238E27FC236}">
                <a16:creationId xmlns:a16="http://schemas.microsoft.com/office/drawing/2014/main" id="{501C0791-9C6F-8778-298F-4ACEDA3B1F4C}"/>
              </a:ext>
            </a:extLst>
          </p:cNvPr>
          <p:cNvSpPr txBox="1"/>
          <p:nvPr/>
        </p:nvSpPr>
        <p:spPr>
          <a:xfrm>
            <a:off x="784014" y="2941773"/>
            <a:ext cx="4566920" cy="228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Nuestro equipo tiene amplio conocimiento en seguros, logística y cadena de abastecimiento lo que nos permite  entender su operación de transporte, con el fin de ayudarlo a construir el seguro que más se adapta a las necesidades de su sector alimentos y bebidas.</a:t>
            </a:r>
            <a:endParaRPr sz="1200"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Usted podrá proteger sus despachos de mercancía contra pérdidas o daños por riesgos inherentes al transporte de carga. </a:t>
            </a:r>
            <a:endParaRPr sz="1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74E2F8-A764-CA4E-4D9B-031D25F8A0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9003" y="1474354"/>
            <a:ext cx="6454910" cy="55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30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8CDB66A-9B71-525E-9EC6-C19D962EB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2E840BE-FEC1-E968-AE07-56700DA93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8275"/>
            <a:ext cx="5892800" cy="13208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A7238DC9-7C87-0CCF-C8EB-E305E3040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92750" y="428625"/>
            <a:ext cx="800100" cy="80010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BDA4B711-C573-E4E7-87B6-62891D44F2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03410" y="2709890"/>
            <a:ext cx="2209800" cy="12700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D457166F-86E3-ECA3-5F09-6BB6C35AD1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12205" y="2709890"/>
            <a:ext cx="2209800" cy="127000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4FC4B2FC-0DBD-A085-9536-19B4794B18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18354" y="2709890"/>
            <a:ext cx="2209800" cy="1270000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D7B21EA0-CA4A-55C6-8B39-55D183EDFA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96694" y="2717841"/>
            <a:ext cx="2209800" cy="127000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7DC7E16C-D55D-D4A8-B8E1-BE99D19406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363717" y="4743450"/>
            <a:ext cx="3683000" cy="4229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61863127-573D-3507-E53F-458FA0C2F1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765614" y="485666"/>
            <a:ext cx="1943100" cy="5969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86B08F4-8601-756C-71E1-7D510C80BCE6}"/>
              </a:ext>
            </a:extLst>
          </p:cNvPr>
          <p:cNvSpPr txBox="1"/>
          <p:nvPr/>
        </p:nvSpPr>
        <p:spPr>
          <a:xfrm>
            <a:off x="2055566" y="4100060"/>
            <a:ext cx="17816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Diagnóstico de riesgos en sus procesos logísticos y cadena de frío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DC51E6D-9595-F324-F045-CBB091C9D45D}"/>
              </a:ext>
            </a:extLst>
          </p:cNvPr>
          <p:cNvSpPr txBox="1"/>
          <p:nvPr/>
        </p:nvSpPr>
        <p:spPr>
          <a:xfrm>
            <a:off x="4112966" y="4100060"/>
            <a:ext cx="178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Asesoría en riesgos asociados al cargue y descargue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96139D9-4F24-83C7-67EC-94BE26EEA686}"/>
              </a:ext>
            </a:extLst>
          </p:cNvPr>
          <p:cNvSpPr txBox="1"/>
          <p:nvPr/>
        </p:nvSpPr>
        <p:spPr>
          <a:xfrm>
            <a:off x="6094166" y="4100060"/>
            <a:ext cx="17816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Asesoría para cumplimiento Operador Económico Autorizado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B4A985B-08C3-2B83-E2C1-C79BDCA02E5F}"/>
              </a:ext>
            </a:extLst>
          </p:cNvPr>
          <p:cNvSpPr txBox="1"/>
          <p:nvPr/>
        </p:nvSpPr>
        <p:spPr>
          <a:xfrm>
            <a:off x="8151566" y="4100060"/>
            <a:ext cx="178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solidFill>
                  <a:srgbClr val="0090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Evaluación de proveedores de servicios logísticos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4BB2CAD-DD23-7000-1215-9DB6887EC261}"/>
              </a:ext>
            </a:extLst>
          </p:cNvPr>
          <p:cNvSpPr txBox="1"/>
          <p:nvPr/>
        </p:nvSpPr>
        <p:spPr>
          <a:xfrm>
            <a:off x="635000" y="413176"/>
            <a:ext cx="4125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Servicios de </a:t>
            </a:r>
          </a:p>
          <a:p>
            <a:r>
              <a:rPr lang="es-CO" sz="24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Prevención de Riesgos</a:t>
            </a:r>
          </a:p>
        </p:txBody>
      </p:sp>
      <p:pic>
        <p:nvPicPr>
          <p:cNvPr id="33" name="Gráfico 32">
            <a:extLst>
              <a:ext uri="{FF2B5EF4-FFF2-40B4-BE49-F238E27FC236}">
                <a16:creationId xmlns:a16="http://schemas.microsoft.com/office/drawing/2014/main" id="{E7D8BB6B-42CF-9DCC-0673-959C9E5650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2250" y="5257775"/>
            <a:ext cx="114300" cy="12573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890B013-1AF8-169A-1E5C-AB1674CE4B9B}"/>
              </a:ext>
            </a:extLst>
          </p:cNvPr>
          <p:cNvSpPr txBox="1"/>
          <p:nvPr/>
        </p:nvSpPr>
        <p:spPr>
          <a:xfrm>
            <a:off x="11824672" y="221506"/>
            <a:ext cx="292388" cy="145261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Seguros Comerciales Bolívar S.A.</a:t>
            </a:r>
          </a:p>
        </p:txBody>
      </p:sp>
      <p:sp>
        <p:nvSpPr>
          <p:cNvPr id="3" name="Google Shape;372;p40">
            <a:extLst>
              <a:ext uri="{FF2B5EF4-FFF2-40B4-BE49-F238E27FC236}">
                <a16:creationId xmlns:a16="http://schemas.microsoft.com/office/drawing/2014/main" id="{9315FF9F-742E-F334-1915-AD0C7DBB6C7B}"/>
              </a:ext>
            </a:extLst>
          </p:cNvPr>
          <p:cNvSpPr txBox="1"/>
          <p:nvPr/>
        </p:nvSpPr>
        <p:spPr>
          <a:xfrm>
            <a:off x="2103410" y="4773057"/>
            <a:ext cx="8103083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i="1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*Este acompañamiento se brindará de manera personalizada con un ingeniero de Control de Riesgos a clientes con primas anuales superiores a 20 millones, quienes no estén en este segmento estas temáticas se abordarán a través de los webinars y el portal de prevención.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729372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0DDFD164-3518-F850-98C0-BA024E9EC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250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B59048D1-BD76-6A40-0541-E76A8D257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8275"/>
            <a:ext cx="5892800" cy="13208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6426F70-F783-AE17-91F2-FFAE58D2F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22914" y="428625"/>
            <a:ext cx="800100" cy="800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16C19CE3-376F-E137-8586-331771C710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65614" y="485666"/>
            <a:ext cx="1943100" cy="5969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2EE82D9-B8CF-72BC-8D37-F4C1E0D8522B}"/>
              </a:ext>
            </a:extLst>
          </p:cNvPr>
          <p:cNvSpPr txBox="1"/>
          <p:nvPr/>
        </p:nvSpPr>
        <p:spPr>
          <a:xfrm>
            <a:off x="635000" y="413176"/>
            <a:ext cx="4125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Asistencia Carga </a:t>
            </a:r>
          </a:p>
          <a:p>
            <a:r>
              <a:rPr lang="es-CO" sz="24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Alimentos y Bebidas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025BD92-331E-F5CD-6794-05AC477121F2}"/>
              </a:ext>
            </a:extLst>
          </p:cNvPr>
          <p:cNvSpPr txBox="1"/>
          <p:nvPr/>
        </p:nvSpPr>
        <p:spPr>
          <a:xfrm>
            <a:off x="1088948" y="2965561"/>
            <a:ext cx="1888671" cy="228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z="1200" b="1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Inspecciones a la carga:</a:t>
            </a:r>
          </a:p>
          <a:p>
            <a:pPr algn="ctr">
              <a:lnSpc>
                <a:spcPct val="150000"/>
              </a:lnSpc>
            </a:pPr>
            <a:r>
              <a:rPr lang="es-CO" sz="1050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Realizamos inspección a su mercancía en lugar origen o destino si es una movilización nacional, para verificar el estado actual de la mercancía, previo al despacho o en lugar de destino. 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6DA8428F-3D9E-A19F-EC95-D365E53EA9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4406" y="5379489"/>
            <a:ext cx="114300" cy="125730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3E6004AE-5A4D-06C1-4D6B-F60AA8F04F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1078" y="2310185"/>
            <a:ext cx="622300" cy="33147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F2AF810-27FF-D0EC-08DE-08598AB4BC05}"/>
              </a:ext>
            </a:extLst>
          </p:cNvPr>
          <p:cNvSpPr txBox="1"/>
          <p:nvPr/>
        </p:nvSpPr>
        <p:spPr>
          <a:xfrm>
            <a:off x="3931550" y="2965561"/>
            <a:ext cx="1888671" cy="179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z="1200" b="1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Candados electrónicos:</a:t>
            </a:r>
          </a:p>
          <a:p>
            <a:pPr algn="ctr">
              <a:lnSpc>
                <a:spcPct val="150000"/>
              </a:lnSpc>
            </a:pPr>
            <a:r>
              <a:rPr lang="es-CO" sz="1050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Instalamos un candado electrónico en las puertas del contenedor para conocer la ubicación de la carga e identificar si la carga ha sido hurtada. </a:t>
            </a: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C81F926B-3281-1012-0B74-BEFDF06FE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82249" y="2310185"/>
            <a:ext cx="622300" cy="33147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FC1521F1-7D3A-E15F-824D-335F6D0A837D}"/>
              </a:ext>
            </a:extLst>
          </p:cNvPr>
          <p:cNvSpPr txBox="1"/>
          <p:nvPr/>
        </p:nvSpPr>
        <p:spPr>
          <a:xfrm>
            <a:off x="6815977" y="2965561"/>
            <a:ext cx="1888671" cy="2557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z="1200" b="1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Trazabilidad en cadena de frío:</a:t>
            </a:r>
          </a:p>
          <a:p>
            <a:pPr algn="ctr">
              <a:lnSpc>
                <a:spcPct val="150000"/>
              </a:lnSpc>
            </a:pPr>
            <a:r>
              <a:rPr lang="es-CO" sz="1050" dirty="0">
                <a:solidFill>
                  <a:srgbClr val="6868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Brindamos trazabilidad a la carga controlando también la temperatura con el ánimo de identificar en qué momentos la cadena de frío sale de los rangos establecidos de temperatura. 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413E61F8-4A32-686E-67FE-09C94B17D1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23421" y="2310185"/>
            <a:ext cx="622300" cy="3314700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32136199-0ADC-9809-8D70-AD1F7EB95A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0792" y="2310185"/>
            <a:ext cx="622300" cy="33147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A373102-8E41-F5B1-7716-CD9EC1C76A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1663" y="2098359"/>
            <a:ext cx="622300" cy="62230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A599452-78A4-CBDD-2FEA-1EA1BF878B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63704" y="2103538"/>
            <a:ext cx="500562" cy="60938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469630C7-A74F-608F-1AA3-37199F1E3B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83138" y="2207374"/>
            <a:ext cx="754350" cy="54658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5347E4B-A42E-9BC1-977E-0A635F4F2E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01486" y="2111279"/>
            <a:ext cx="609380" cy="6093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28CA37C-4686-2538-483D-07C5433CF51B}"/>
              </a:ext>
            </a:extLst>
          </p:cNvPr>
          <p:cNvSpPr txBox="1"/>
          <p:nvPr/>
        </p:nvSpPr>
        <p:spPr>
          <a:xfrm>
            <a:off x="11824672" y="221506"/>
            <a:ext cx="292388" cy="145261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Seguros Comerciales Bolívar S.A.</a:t>
            </a:r>
          </a:p>
        </p:txBody>
      </p:sp>
      <p:sp>
        <p:nvSpPr>
          <p:cNvPr id="4" name="Google Shape;395;p41">
            <a:extLst>
              <a:ext uri="{FF2B5EF4-FFF2-40B4-BE49-F238E27FC236}">
                <a16:creationId xmlns:a16="http://schemas.microsoft.com/office/drawing/2014/main" id="{90FBDC4F-7F2C-59A8-181C-C2D26A16F061}"/>
              </a:ext>
            </a:extLst>
          </p:cNvPr>
          <p:cNvSpPr txBox="1"/>
          <p:nvPr/>
        </p:nvSpPr>
        <p:spPr>
          <a:xfrm>
            <a:off x="9851881" y="2965561"/>
            <a:ext cx="1770565" cy="2077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Verificación de conductor y vehículo:</a:t>
            </a:r>
            <a:endParaRPr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Consultamos los antecedentes de conductores y vehículos para estar seguros  de contar con  personal confiable. </a:t>
            </a:r>
            <a:endParaRPr sz="1050" dirty="0"/>
          </a:p>
        </p:txBody>
      </p:sp>
      <p:sp>
        <p:nvSpPr>
          <p:cNvPr id="6" name="Google Shape;403;p41">
            <a:extLst>
              <a:ext uri="{FF2B5EF4-FFF2-40B4-BE49-F238E27FC236}">
                <a16:creationId xmlns:a16="http://schemas.microsoft.com/office/drawing/2014/main" id="{3C552BA6-EBC8-6D1B-F272-2F1ED5728B4F}"/>
              </a:ext>
            </a:extLst>
          </p:cNvPr>
          <p:cNvSpPr txBox="1"/>
          <p:nvPr/>
        </p:nvSpPr>
        <p:spPr>
          <a:xfrm>
            <a:off x="2996350" y="5999506"/>
            <a:ext cx="619930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i="1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*Asistencia Carga es un servicio opcional y tiene dos categorías: básica y premium, por lo que dependiendo de la categoría tendrá acceso a más o menos servicios. 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933825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20133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68275"/>
            <a:ext cx="5892797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2915" y="428626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65615" y="485667"/>
            <a:ext cx="1943103" cy="5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2"/>
          <p:cNvSpPr txBox="1"/>
          <p:nvPr/>
        </p:nvSpPr>
        <p:spPr>
          <a:xfrm>
            <a:off x="635000" y="413177"/>
            <a:ext cx="41256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s" sz="2400" b="1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Asistencia Carga </a:t>
            </a:r>
            <a:endParaRPr sz="1467"/>
          </a:p>
          <a:p>
            <a:r>
              <a:rPr lang="es" sz="2400" b="1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Alimentos y Bebidas</a:t>
            </a:r>
            <a:endParaRPr sz="1467"/>
          </a:p>
        </p:txBody>
      </p:sp>
      <p:sp>
        <p:nvSpPr>
          <p:cNvPr id="414" name="Google Shape;414;p42"/>
          <p:cNvSpPr txBox="1"/>
          <p:nvPr/>
        </p:nvSpPr>
        <p:spPr>
          <a:xfrm>
            <a:off x="1094207" y="2965562"/>
            <a:ext cx="1888800" cy="289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" sz="1200" b="1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Acompañamiento físico en el lugar de la emergencia</a:t>
            </a:r>
            <a:endParaRPr sz="1467" dirty="0"/>
          </a:p>
          <a:p>
            <a:pPr algn="ctr">
              <a:lnSpc>
                <a:spcPct val="150000"/>
              </a:lnSpc>
            </a:pPr>
            <a:r>
              <a:rPr lang="es" sz="1067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En caso de accidente del vehículo o varada enviamos un acompañante para  su conductor, que lo acompañará y tomará fotografías que le servirán como soporte de la eventualidad. </a:t>
            </a:r>
            <a:endParaRPr sz="1467" dirty="0"/>
          </a:p>
        </p:txBody>
      </p:sp>
      <p:pic>
        <p:nvPicPr>
          <p:cNvPr id="415" name="Google Shape;415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99900" y="100726"/>
            <a:ext cx="762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407" y="5379490"/>
            <a:ext cx="114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1079" y="2310186"/>
            <a:ext cx="6223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2"/>
          <p:cNvSpPr txBox="1"/>
          <p:nvPr/>
        </p:nvSpPr>
        <p:spPr>
          <a:xfrm>
            <a:off x="3931551" y="2965562"/>
            <a:ext cx="1888800" cy="160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" sz="1200" b="1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Asesoría jurídica</a:t>
            </a:r>
            <a:endParaRPr sz="1467"/>
          </a:p>
          <a:p>
            <a:pPr algn="ctr">
              <a:lnSpc>
                <a:spcPct val="150000"/>
              </a:lnSpc>
            </a:pPr>
            <a:r>
              <a:rPr lang="es" sz="1067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Brindamos asesoría jurídica telefónica para asesorarlo en trámites de importación, exportación y en trayecto nacional.</a:t>
            </a:r>
            <a:endParaRPr sz="1467"/>
          </a:p>
        </p:txBody>
      </p:sp>
      <p:pic>
        <p:nvPicPr>
          <p:cNvPr id="419" name="Google Shape;419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82250" y="2310186"/>
            <a:ext cx="6223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2"/>
          <p:cNvSpPr txBox="1"/>
          <p:nvPr/>
        </p:nvSpPr>
        <p:spPr>
          <a:xfrm>
            <a:off x="6815977" y="2965562"/>
            <a:ext cx="1888800" cy="1631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" sz="1200" b="1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Cuadrillas de cargue y descargue:</a:t>
            </a:r>
            <a:endParaRPr sz="1467"/>
          </a:p>
          <a:p>
            <a:pPr algn="ctr">
              <a:lnSpc>
                <a:spcPct val="150000"/>
              </a:lnSpc>
            </a:pPr>
            <a:r>
              <a:rPr lang="es" sz="1067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Nuestros coteros cargan o descargan su mercancía previendo situaciones de riesgo. </a:t>
            </a:r>
            <a:endParaRPr sz="1467"/>
          </a:p>
        </p:txBody>
      </p:sp>
      <p:pic>
        <p:nvPicPr>
          <p:cNvPr id="421" name="Google Shape;421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23422" y="2310186"/>
            <a:ext cx="6223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2"/>
          <p:cNvSpPr txBox="1"/>
          <p:nvPr/>
        </p:nvSpPr>
        <p:spPr>
          <a:xfrm>
            <a:off x="9767721" y="2965561"/>
            <a:ext cx="1888800" cy="261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" sz="1200" b="1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Atención primaria en salud</a:t>
            </a:r>
            <a:endParaRPr sz="1467"/>
          </a:p>
          <a:p>
            <a:pPr algn="ctr">
              <a:lnSpc>
                <a:spcPct val="150000"/>
              </a:lnSpc>
            </a:pPr>
            <a:r>
              <a:rPr lang="es" sz="1067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Brindamos atención primaria en salud a su conductor en caso de sentirse enfermo o sufrir un accidente, nuestra red de médicos generales están a menos de 30 segundos al alcance. </a:t>
            </a:r>
            <a:endParaRPr sz="1467"/>
          </a:p>
        </p:txBody>
      </p:sp>
      <p:pic>
        <p:nvPicPr>
          <p:cNvPr id="423" name="Google Shape;423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40793" y="2310186"/>
            <a:ext cx="6223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45615" y="2103320"/>
            <a:ext cx="650239" cy="60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10738" y="2109495"/>
            <a:ext cx="609380" cy="60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35001" y="2131658"/>
            <a:ext cx="622300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400907" y="2131658"/>
            <a:ext cx="622300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522915" y="413177"/>
            <a:ext cx="800100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2"/>
          <p:cNvSpPr txBox="1"/>
          <p:nvPr/>
        </p:nvSpPr>
        <p:spPr>
          <a:xfrm>
            <a:off x="2750597" y="6092806"/>
            <a:ext cx="62844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s" sz="1000" i="1" dirty="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*Asistencia Carga es un servicio opcional y tiene dos categorías: básica y premium, por lo que dependiendo de la categoría tendrá acceso a más o menos servicios. </a:t>
            </a:r>
            <a:endParaRPr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986</Words>
  <Application>Microsoft Macintosh PowerPoint</Application>
  <PresentationFormat>Panorámica</PresentationFormat>
  <Paragraphs>100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Jhonatan Arevalo</dc:creator>
  <cp:lastModifiedBy>Esteban Venegas</cp:lastModifiedBy>
  <cp:revision>43</cp:revision>
  <dcterms:created xsi:type="dcterms:W3CDTF">2024-02-07T13:54:26Z</dcterms:created>
  <dcterms:modified xsi:type="dcterms:W3CDTF">2024-02-27T20:59:16Z</dcterms:modified>
</cp:coreProperties>
</file>