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6"/>
    <p:sldMasterId id="214748367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Lst>
  <p:sldSz cy="5143500" cx="9144000"/>
  <p:notesSz cx="6858000" cy="9144000"/>
  <p:embeddedFontLst>
    <p:embeddedFont>
      <p:font typeface="Roboto Black"/>
      <p:bold r:id="rId60"/>
      <p:boldItalic r:id="rId61"/>
    </p:embeddedFont>
    <p:embeddedFont>
      <p:font typeface="Roboto Medium"/>
      <p:regular r:id="rId62"/>
      <p:bold r:id="rId63"/>
      <p:italic r:id="rId64"/>
      <p:boldItalic r:id="rId65"/>
    </p:embeddedFont>
    <p:embeddedFont>
      <p:font typeface="Roboto"/>
      <p:regular r:id="rId66"/>
      <p:bold r:id="rId67"/>
      <p:italic r:id="rId68"/>
      <p:boldItalic r:id="rId69"/>
    </p:embeddedFont>
    <p:embeddedFont>
      <p:font typeface="Roboto Condensed ExtraBold"/>
      <p:bold r:id="rId70"/>
      <p:boldItalic r:id="rId71"/>
    </p:embeddedFont>
    <p:embeddedFont>
      <p:font typeface="Roboto Condensed Black"/>
      <p:bold r:id="rId72"/>
      <p:boldItalic r:id="rId73"/>
    </p:embeddedFont>
    <p:embeddedFont>
      <p:font typeface="Roboto Condensed"/>
      <p:regular r:id="rId74"/>
      <p:bold r:id="rId75"/>
      <p:italic r:id="rId76"/>
      <p:boldItalic r:id="rId77"/>
    </p:embeddedFont>
    <p:embeddedFont>
      <p:font typeface="Roboto Condensed Medium"/>
      <p:regular r:id="rId78"/>
      <p:bold r:id="rId79"/>
      <p:italic r:id="rId80"/>
      <p:boldItalic r:id="rId81"/>
    </p:embeddedFont>
    <p:embeddedFont>
      <p:font typeface="Roboto Condensed Light"/>
      <p:regular r:id="rId82"/>
      <p:bold r:id="rId83"/>
      <p:italic r:id="rId84"/>
      <p:boldItalic r:id="rId85"/>
    </p:embeddedFont>
    <p:embeddedFont>
      <p:font typeface="Roboto Condensed SemiBold"/>
      <p:regular r:id="rId86"/>
      <p:bold r:id="rId87"/>
      <p:italic r:id="rId88"/>
      <p:boldItalic r:id="rId89"/>
    </p:embeddedFont>
    <p:embeddedFont>
      <p:font typeface="Roboto Light"/>
      <p:regular r:id="rId90"/>
      <p:bold r:id="rId91"/>
      <p:italic r:id="rId92"/>
      <p:boldItalic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MILY KATHERINE GRACIA GIL"/>
  <p:cmAuthor clrIdx="1" id="1" initials="" lastIdx="1" name="LUCIA FERNANDA RINCON ZAPATA"/>
  <p:cmAuthor clrIdx="2" id="2" initials="" lastIdx="1" name="HAROLD FABIAN SOTO CIFUENTES"/>
  <p:cmAuthor clrIdx="3" id="3" initials="" lastIdx="1" name="JUAN CARLOS OLIVEROS GOMEZ"/>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92B9FCE-D0DF-4817-A539-0F766AA39C8D}">
  <a:tblStyle styleId="{792B9FCE-D0DF-4817-A539-0F766AA39C8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RobotoCondensedLight-italic.fntdata"/><Relationship Id="rId83" Type="http://schemas.openxmlformats.org/officeDocument/2006/relationships/font" Target="fonts/RobotoCondensedLight-bold.fntdata"/><Relationship Id="rId42" Type="http://schemas.openxmlformats.org/officeDocument/2006/relationships/slide" Target="slides/slide34.xml"/><Relationship Id="rId86" Type="http://schemas.openxmlformats.org/officeDocument/2006/relationships/font" Target="fonts/RobotoCondensedSemiBold-regular.fntdata"/><Relationship Id="rId41" Type="http://schemas.openxmlformats.org/officeDocument/2006/relationships/slide" Target="slides/slide33.xml"/><Relationship Id="rId85" Type="http://schemas.openxmlformats.org/officeDocument/2006/relationships/font" Target="fonts/RobotoCondensedLight-boldItalic.fntdata"/><Relationship Id="rId44" Type="http://schemas.openxmlformats.org/officeDocument/2006/relationships/slide" Target="slides/slide36.xml"/><Relationship Id="rId88" Type="http://schemas.openxmlformats.org/officeDocument/2006/relationships/font" Target="fonts/RobotoCondensedSemiBold-italic.fntdata"/><Relationship Id="rId43" Type="http://schemas.openxmlformats.org/officeDocument/2006/relationships/slide" Target="slides/slide35.xml"/><Relationship Id="rId87" Type="http://schemas.openxmlformats.org/officeDocument/2006/relationships/font" Target="fonts/RobotoCondensedSemiBold-bold.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RobotoCondensedSemiBold-boldItalic.fntdata"/><Relationship Id="rId80" Type="http://schemas.openxmlformats.org/officeDocument/2006/relationships/font" Target="fonts/RobotoCondensedMedium-italic.fntdata"/><Relationship Id="rId82" Type="http://schemas.openxmlformats.org/officeDocument/2006/relationships/font" Target="fonts/RobotoCondensedLight-regular.fntdata"/><Relationship Id="rId81" Type="http://schemas.openxmlformats.org/officeDocument/2006/relationships/font" Target="fonts/RobotoCondensedMedium-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73" Type="http://schemas.openxmlformats.org/officeDocument/2006/relationships/font" Target="fonts/RobotoCondensedBlack-boldItalic.fntdata"/><Relationship Id="rId72" Type="http://schemas.openxmlformats.org/officeDocument/2006/relationships/font" Target="fonts/RobotoCondensedBlack-bold.fntdata"/><Relationship Id="rId31" Type="http://schemas.openxmlformats.org/officeDocument/2006/relationships/slide" Target="slides/slide23.xml"/><Relationship Id="rId75" Type="http://schemas.openxmlformats.org/officeDocument/2006/relationships/font" Target="fonts/RobotoCondensed-bold.fntdata"/><Relationship Id="rId30" Type="http://schemas.openxmlformats.org/officeDocument/2006/relationships/slide" Target="slides/slide22.xml"/><Relationship Id="rId74" Type="http://schemas.openxmlformats.org/officeDocument/2006/relationships/font" Target="fonts/RobotoCondensed-regular.fntdata"/><Relationship Id="rId33" Type="http://schemas.openxmlformats.org/officeDocument/2006/relationships/slide" Target="slides/slide25.xml"/><Relationship Id="rId77" Type="http://schemas.openxmlformats.org/officeDocument/2006/relationships/font" Target="fonts/RobotoCondensed-boldItalic.fntdata"/><Relationship Id="rId32" Type="http://schemas.openxmlformats.org/officeDocument/2006/relationships/slide" Target="slides/slide24.xml"/><Relationship Id="rId76" Type="http://schemas.openxmlformats.org/officeDocument/2006/relationships/font" Target="fonts/RobotoCondensed-italic.fntdata"/><Relationship Id="rId35" Type="http://schemas.openxmlformats.org/officeDocument/2006/relationships/slide" Target="slides/slide27.xml"/><Relationship Id="rId79" Type="http://schemas.openxmlformats.org/officeDocument/2006/relationships/font" Target="fonts/RobotoCondensedMedium-bold.fntdata"/><Relationship Id="rId34" Type="http://schemas.openxmlformats.org/officeDocument/2006/relationships/slide" Target="slides/slide26.xml"/><Relationship Id="rId78" Type="http://schemas.openxmlformats.org/officeDocument/2006/relationships/font" Target="fonts/RobotoCondensedMedium-regular.fntdata"/><Relationship Id="rId71" Type="http://schemas.openxmlformats.org/officeDocument/2006/relationships/font" Target="fonts/RobotoCondensedExtraBold-boldItalic.fntdata"/><Relationship Id="rId70" Type="http://schemas.openxmlformats.org/officeDocument/2006/relationships/font" Target="fonts/RobotoCondensedExtraBold-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RobotoMedium-regular.fntdata"/><Relationship Id="rId61" Type="http://schemas.openxmlformats.org/officeDocument/2006/relationships/font" Target="fonts/RobotoBlack-boldItalic.fntdata"/><Relationship Id="rId20" Type="http://schemas.openxmlformats.org/officeDocument/2006/relationships/slide" Target="slides/slide12.xml"/><Relationship Id="rId64" Type="http://schemas.openxmlformats.org/officeDocument/2006/relationships/font" Target="fonts/RobotoMedium-italic.fntdata"/><Relationship Id="rId63" Type="http://schemas.openxmlformats.org/officeDocument/2006/relationships/font" Target="fonts/RobotoMedium-bold.fntdata"/><Relationship Id="rId22" Type="http://schemas.openxmlformats.org/officeDocument/2006/relationships/slide" Target="slides/slide14.xml"/><Relationship Id="rId66" Type="http://schemas.openxmlformats.org/officeDocument/2006/relationships/font" Target="fonts/Roboto-regular.fntdata"/><Relationship Id="rId21" Type="http://schemas.openxmlformats.org/officeDocument/2006/relationships/slide" Target="slides/slide13.xml"/><Relationship Id="rId65" Type="http://schemas.openxmlformats.org/officeDocument/2006/relationships/font" Target="fonts/RobotoMedium-boldItalic.fntdata"/><Relationship Id="rId24" Type="http://schemas.openxmlformats.org/officeDocument/2006/relationships/slide" Target="slides/slide16.xml"/><Relationship Id="rId68" Type="http://schemas.openxmlformats.org/officeDocument/2006/relationships/font" Target="fonts/Roboto-italic.fntdata"/><Relationship Id="rId23" Type="http://schemas.openxmlformats.org/officeDocument/2006/relationships/slide" Target="slides/slide15.xml"/><Relationship Id="rId67" Type="http://schemas.openxmlformats.org/officeDocument/2006/relationships/font" Target="fonts/Roboto-bold.fntdata"/><Relationship Id="rId60" Type="http://schemas.openxmlformats.org/officeDocument/2006/relationships/font" Target="fonts/RobotoBlack-bold.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Roboto-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schemas.openxmlformats.org/officeDocument/2006/relationships/font" Target="fonts/RobotoLight-bold.fntdata"/><Relationship Id="rId90" Type="http://schemas.openxmlformats.org/officeDocument/2006/relationships/font" Target="fonts/RobotoLight-regular.fntdata"/><Relationship Id="rId93" Type="http://schemas.openxmlformats.org/officeDocument/2006/relationships/font" Target="fonts/RobotoLight-boldItalic.fntdata"/><Relationship Id="rId92" Type="http://schemas.openxmlformats.org/officeDocument/2006/relationships/font" Target="fonts/RobotoLight-italic.fntdata"/><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7-05T16:05:26.058">
    <p:pos x="2603" y="1044"/>
    <p:text>REVISAR SOLICITUD DE HIPERVINCULOS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6-26T20:37:21.533">
    <p:pos x="387" y="112"/>
    <p:text>HERIK: SUBIR LAS ETAPAS ANTES DE COMENZAR A HABLAR DE TRANSPORTE, ESTAS SON LAS ETAPAS INTEGRALES, NO POR RAMO
REVISAR CON GUS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4-07-23T19:20:54.013">
    <p:pos x="1353" y="729"/>
    <p:text>@harold.soto@segurosbolivar.com me ayudas con este texto de este servicio de cadena de frío
_Reassigned to harold.soto@segurosbolivar.com_</p:text>
  </p:cm>
  <p:cm authorId="2" idx="1" dt="2024-07-23T19:20:54.013">
    <p:pos x="1353" y="729"/>
    <p:text>Listo Lucia. Gracias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3" idx="1" dt="2024-08-30T19:21:59.279">
    <p:pos x="6000" y="0"/>
    <p:text>@andrea.ramirez@segurosbolivar.com esto de entrenamiento de conductores no esta claro.
_Assigned to andrea.ramirez@segurosbolivar.com_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rupobolivar.com.co/wps/portal/web/nuestrascompanias/4f1677eb-fba6-446c-8db7-c22c84e8bfb8/!ut/p/z1/tVFLU4MwEP4tPfSY2QAB0iNi7WNstTK2kEsnhNDGKQmFWB-_3ujV0daDe9vZb_d7LDDIgWl-UjtuldH84PqCRdvrMF1NMxLN7qJljGcP43B9OyFBGGBYAwMmtG3tHoreCCUrXsm-NAd14t1W9kOstBLKDLF-lr3teC9M03KtuBuR2oviWJaoLnmECIkEolUZI-H7ghJJy7qknwStUBUUF6E35xQzN8Y_VILdPjsHKRxFvB2PltRLVzdJGs48nIwyMsqCe3-eerA5KfkCj9p0jcsw-6ODKYb5l4RfTLi_qKfjkSUufKOtfLWQ_0_6jsnvFuli5zxwu0dK1wbyb9cgv-ha2zQ0eEP6_WqJJhvaJ8lg8AH4nYkv/dz/d5/L2dBISEvZ0FBIS9nQSEh/"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stockphoto.com/es/foto/concepto-de-negocio-de-%C3%A9xito-holograma-t%C3%A1ctil-de-la-mano-del-hombre-de-negocios-del-gm1441885369-481456975" TargetMode="External"/><Relationship Id="rId3" Type="http://schemas.openxmlformats.org/officeDocument/2006/relationships/hyperlink" Target="https://www.istockphoto.com/es/foto/empresarios-mirando-hacia-arriba-gm186835391-1719272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0de16ecd9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0de16ecd9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1533a2b40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1533a2b40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1bd7bff6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1bd7bff6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1533a2b40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1533a2b40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0de16ecd9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0de16ecd9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0de16ecd9b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0de16ecd9b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1563f18b2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1563f18b2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0de16ecd9b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0de16ecd9b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11fbccbad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11fbccbad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0de89c083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0de89c083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0dd98a905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0dd98a905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Fuente: </a:t>
            </a:r>
            <a:r>
              <a:rPr lang="es" u="sng">
                <a:solidFill>
                  <a:schemeClr val="hlink"/>
                </a:solidFill>
                <a:hlinkClick r:id="rId2"/>
              </a:rPr>
              <a:t>https://www.grupobolivar.com.co/wps/portal/web/nuestrascompanias/4f1677eb-fba6-446c-8db7-c22c84e8bfb8/!ut/p/z1/tVFLU4MwEP4tPfSY2QAB0iNi7WNstTK2kEsnhNDGKQmFWB-_3ujV0daDe9vZb_d7LDDIgWl-UjtuldH84PqCRdvrMF1NMxLN7qJljGcP43B9OyFBGGBYAwMmtG3tHoreCCUrXsm-NAd14t1W9kOstBLKDLF-lr3teC9M03KtuBuR2oviWJaoLnmECIkEolUZI-H7ghJJy7qknwStUBUUF6E35xQzN8Y_VILdPjsHKRxFvB2PltRLVzdJGs48nIwyMsqCe3-eerA5KfkCj9p0jcsw-6ODKYb5l4RfTLi_qKfjkSUufKOtfLWQ_0_6jsnvFuli5zxwu0dK1wbyb9cgv-ha2zQ0eEP6_WqJJhvaJ8lg8AH4nYkv/dz/d5/L2dBISEvZ0FBIS9nQSEh/</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Inversiones financieras: Davivienda, Davivienda Corredores, Fiduciaria Davivienda, Inversiones Financieras Bolívar S.A., </a:t>
            </a:r>
            <a:r>
              <a:rPr lang="es">
                <a:solidFill>
                  <a:schemeClr val="dk1"/>
                </a:solidFill>
              </a:rPr>
              <a:t>Inversora Anagrama S.A.</a:t>
            </a:r>
            <a:endParaRPr>
              <a:solidFill>
                <a:schemeClr val="dk1"/>
              </a:solidFill>
            </a:endParaRPr>
          </a:p>
          <a:p>
            <a:pPr indent="0" lvl="0" marL="0" rtl="0" algn="l">
              <a:spcBef>
                <a:spcPts val="0"/>
              </a:spcBef>
              <a:spcAft>
                <a:spcPts val="0"/>
              </a:spcAft>
              <a:buNone/>
            </a:pPr>
            <a:r>
              <a:rPr lang="es">
                <a:solidFill>
                  <a:schemeClr val="dk1"/>
                </a:solidFill>
              </a:rPr>
              <a:t>dAVIVIENDA Corporación Financiera, Ediciones Gamma, Promociones y Cobranzas Beta S.A., </a:t>
            </a:r>
            <a:endParaRPr>
              <a:solidFill>
                <a:schemeClr val="dk1"/>
              </a:solidFill>
            </a:endParaRPr>
          </a:p>
          <a:p>
            <a:pPr indent="0" lvl="0" marL="0" rtl="0" algn="l">
              <a:spcBef>
                <a:spcPts val="0"/>
              </a:spcBef>
              <a:spcAft>
                <a:spcPts val="0"/>
              </a:spcAft>
              <a:buNone/>
            </a:pPr>
            <a:r>
              <a:rPr lang="es"/>
              <a:t>Aseguradoras: El Libertador, Seguros Bolívar, Seguros Comerciales Bolívar, Capitalizadora Bolívar</a:t>
            </a:r>
            <a:endParaRPr/>
          </a:p>
          <a:p>
            <a:pPr indent="0" lvl="0" marL="0" rtl="0" algn="l">
              <a:spcBef>
                <a:spcPts val="0"/>
              </a:spcBef>
              <a:spcAft>
                <a:spcPts val="0"/>
              </a:spcAft>
              <a:buNone/>
            </a:pPr>
            <a:r>
              <a:rPr lang="es"/>
              <a:t>Servicios: Servicios Bolívar, Servicios Bolívar Facilities, DoctorAkí, Ciencuadras, EPS Bolívar, IPS Bolívar, Prevención Técnica Limitada,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1be2227dd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1be2227dd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s">
                <a:solidFill>
                  <a:schemeClr val="dk1"/>
                </a:solidFill>
              </a:rPr>
              <a:t>La certificación como Operador Económico Autorizado – OEA, es la máxima calidad de confianza que genera una empresa de comercio exterior ante el Estado colombiano, las autoridades aduaneras y sus asociados de negocio. Ser OEA se constituye como una forma integral de gestionar los riesgos relacionados con la cadena de suministro internacional.</a:t>
            </a:r>
            <a:endParaRPr>
              <a:solidFill>
                <a:schemeClr val="dk1"/>
              </a:solidFill>
            </a:endParaRPr>
          </a:p>
          <a:p>
            <a:pPr indent="0" lvl="0" marL="0" rtl="0" algn="just">
              <a:lnSpc>
                <a:spcPct val="115000"/>
              </a:lnSpc>
              <a:spcBef>
                <a:spcPts val="1500"/>
              </a:spcBef>
              <a:spcAft>
                <a:spcPts val="0"/>
              </a:spcAft>
              <a:buClr>
                <a:schemeClr val="dk1"/>
              </a:buClr>
              <a:buSzPts val="1100"/>
              <a:buFont typeface="Arial"/>
              <a:buNone/>
            </a:pPr>
            <a:r>
              <a:t/>
            </a:r>
            <a:endParaRPr>
              <a:solidFill>
                <a:schemeClr val="dk1"/>
              </a:solidFill>
            </a:endParaRPr>
          </a:p>
          <a:p>
            <a:pPr indent="0" lvl="0" marL="0" rtl="0" algn="l">
              <a:spcBef>
                <a:spcPts val="150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0de89c083d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0de89c083d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0de89c083d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0de89c083d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0de89c083d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0de89c083d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0de89c083d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0de89c083d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0dfe5523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20dfe5523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0dfe55233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0dfe55233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0dfe552334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0dfe55233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0dfe552334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0dfe552334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0dfe552334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0dfe552334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0dd98a9059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0dd98a905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https://www.istockphoto.com/es/foto/joven-empresario-trabajando-en-la-oficina-gm1190969143-337809307</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0dfe552334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0dfe552334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1bd7bff6e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1bd7bff6e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0dfe552334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0dfe552334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https://www.istockphoto.com/es/foto/trabajadores-de-f%C3%A1brica-de-electr%C3%B3nica-femenina-en-capa-de-trabajo-azul-y-gafas-gm1145276351-308230353?searchscope=image%2Cfilm</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0dfe552334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0dfe552334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1563f18b2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21563f18b2b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0dfe552334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20dfe552334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0dfe552334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20dfe552334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0dfe552334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20dfe552334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0dfe552334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0dfe552334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0dfe552334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0dfe552334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158f2b7a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158f2b7a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https://www.istockphoto.com/es/foto/joven-empresario-trabajando-en-la-oficina-gm1190969143-337809307</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1bd7bff6e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1bd7bff6e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20dfe552334_0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20dfe552334_0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20dfe552334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20dfe552334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21bd7bff6e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21bd7bff6e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0dfe552334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20dfe552334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ea2feaafc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2ea2feaafc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2e2ef1fd524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2e2ef1fd524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21c13ed9b49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85" name="Google Shape;1085;g21c13ed9b49_0_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1c13ed9b49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9" name="Google Shape;1099;g21c13ed9b49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20dfe552334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20dfe55233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11cd3b6b1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11cd3b6b1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21c13ed9b49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6" name="Google Shape;1136;g21c13ed9b49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220893d42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220893d42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u="sng">
                <a:solidFill>
                  <a:schemeClr val="hlink"/>
                </a:solidFill>
                <a:hlinkClick r:id="rId2"/>
              </a:rPr>
              <a:t>https://www.istockphoto.com/es/foto/concepto-de-negocio-de-%C3%A9xito-holograma-t%C3%A1ctil-de-la-mano-del-hombre-de-negocios-del-gm1441885369-481456975</a:t>
            </a:r>
            <a:endParaRPr/>
          </a:p>
          <a:p>
            <a:pPr indent="0" lvl="0" marL="0" rtl="0" algn="l">
              <a:spcBef>
                <a:spcPts val="0"/>
              </a:spcBef>
              <a:spcAft>
                <a:spcPts val="0"/>
              </a:spcAft>
              <a:buNone/>
            </a:pPr>
            <a:r>
              <a:t/>
            </a:r>
            <a:endParaRPr/>
          </a:p>
          <a:p>
            <a:pPr indent="0" lvl="0" marL="0" rtl="0" algn="l">
              <a:spcBef>
                <a:spcPts val="0"/>
              </a:spcBef>
              <a:spcAft>
                <a:spcPts val="0"/>
              </a:spcAft>
              <a:buNone/>
            </a:pPr>
            <a:r>
              <a:rPr lang="es" u="sng">
                <a:solidFill>
                  <a:schemeClr val="hlink"/>
                </a:solidFill>
                <a:hlinkClick r:id="rId3"/>
              </a:rPr>
              <a:t>https://www.istockphoto.com/es/foto/empresarios-mirando-hacia-arriba-gm186835391-17192721</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1bd1a022f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1bd1a022f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0ddcf6959c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0ddcf6959c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https://www.istockphoto.com/es/foto/concepto-de-negocio-de-%C3%A9xito-holograma-t%C3%A1ctil-de-la-mano-del-hombre-de-negocios-del-gm1441885369-481456975</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0ddcf6959c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0ddcf6959c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152a14a3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152a14a3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imagen" type="objTx">
  <p:cSld name="OBJECT_WITH_CAPTION_TEXT">
    <p:spTree>
      <p:nvGrpSpPr>
        <p:cNvPr id="50" name="Shape 50"/>
        <p:cNvGrpSpPr/>
        <p:nvPr/>
      </p:nvGrpSpPr>
      <p:grpSpPr>
        <a:xfrm>
          <a:off x="0" y="0"/>
          <a:ext cx="0" cy="0"/>
          <a:chOff x="0" y="0"/>
          <a:chExt cx="0" cy="0"/>
        </a:xfrm>
      </p:grpSpPr>
      <p:pic>
        <p:nvPicPr>
          <p:cNvPr descr="ARL-06.jpg" id="51" name="Google Shape;51;p13"/>
          <p:cNvPicPr preferRelativeResize="0"/>
          <p:nvPr/>
        </p:nvPicPr>
        <p:blipFill rotWithShape="1">
          <a:blip r:embed="rId2">
            <a:alphaModFix/>
          </a:blip>
          <a:srcRect b="0" l="0" r="0" t="0"/>
          <a:stretch/>
        </p:blipFill>
        <p:spPr>
          <a:xfrm>
            <a:off x="0" y="0"/>
            <a:ext cx="9143998" cy="5143500"/>
          </a:xfrm>
          <a:prstGeom prst="rect">
            <a:avLst/>
          </a:prstGeom>
          <a:noFill/>
          <a:ln>
            <a:noFill/>
          </a:ln>
        </p:spPr>
      </p:pic>
      <p:sp>
        <p:nvSpPr>
          <p:cNvPr id="52" name="Google Shape;52;p13"/>
          <p:cNvSpPr txBox="1"/>
          <p:nvPr>
            <p:ph type="title"/>
          </p:nvPr>
        </p:nvSpPr>
        <p:spPr>
          <a:xfrm>
            <a:off x="457201" y="195486"/>
            <a:ext cx="6347100" cy="7107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dk1"/>
              </a:buClr>
              <a:buSzPts val="2400"/>
              <a:buFont typeface="Arial"/>
              <a:buNone/>
              <a:defRPr b="0" sz="2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p13"/>
          <p:cNvSpPr txBox="1"/>
          <p:nvPr>
            <p:ph idx="1" type="body"/>
          </p:nvPr>
        </p:nvSpPr>
        <p:spPr>
          <a:xfrm>
            <a:off x="3575050" y="1059582"/>
            <a:ext cx="5111700" cy="3534900"/>
          </a:xfrm>
          <a:prstGeom prst="rect">
            <a:avLst/>
          </a:prstGeom>
          <a:noFill/>
          <a:ln>
            <a:noFill/>
          </a:ln>
        </p:spPr>
        <p:txBody>
          <a:bodyPr anchorCtr="0" anchor="t" bIns="45700" lIns="91425" spcFirstLastPara="1" rIns="91425" wrap="square" tIns="45700">
            <a:noAutofit/>
          </a:bodyPr>
          <a:lstStyle>
            <a:lvl1pPr indent="-304800" lvl="0" marL="457200" rtl="0" algn="l">
              <a:lnSpc>
                <a:spcPct val="100000"/>
              </a:lnSpc>
              <a:spcBef>
                <a:spcPts val="400"/>
              </a:spcBef>
              <a:spcAft>
                <a:spcPts val="0"/>
              </a:spcAft>
              <a:buClr>
                <a:schemeClr val="dk2"/>
              </a:buClr>
              <a:buSzPts val="1200"/>
              <a:buFont typeface="Arial"/>
              <a:buChar char="•"/>
              <a:defRPr sz="2000"/>
            </a:lvl1pPr>
            <a:lvl2pPr indent="-355600" lvl="1" marL="914400" rtl="0" algn="l">
              <a:lnSpc>
                <a:spcPct val="100000"/>
              </a:lnSpc>
              <a:spcBef>
                <a:spcPts val="400"/>
              </a:spcBef>
              <a:spcAft>
                <a:spcPts val="0"/>
              </a:spcAft>
              <a:buClr>
                <a:schemeClr val="dk2"/>
              </a:buClr>
              <a:buSzPts val="2000"/>
              <a:buChar char="•"/>
              <a:defRPr sz="2000"/>
            </a:lvl2pPr>
            <a:lvl3pPr indent="-355600" lvl="2" marL="1371600" rtl="0" algn="l">
              <a:lnSpc>
                <a:spcPct val="100000"/>
              </a:lnSpc>
              <a:spcBef>
                <a:spcPts val="400"/>
              </a:spcBef>
              <a:spcAft>
                <a:spcPts val="0"/>
              </a:spcAft>
              <a:buClr>
                <a:schemeClr val="dk2"/>
              </a:buClr>
              <a:buSzPts val="2000"/>
              <a:buChar char="•"/>
              <a:defRPr sz="2000"/>
            </a:lvl3pPr>
            <a:lvl4pPr indent="-355600" lvl="3" marL="1828800" rtl="0" algn="l">
              <a:lnSpc>
                <a:spcPct val="100000"/>
              </a:lnSpc>
              <a:spcBef>
                <a:spcPts val="400"/>
              </a:spcBef>
              <a:spcAft>
                <a:spcPts val="0"/>
              </a:spcAft>
              <a:buClr>
                <a:schemeClr val="dk2"/>
              </a:buClr>
              <a:buSzPts val="2000"/>
              <a:buChar char="–"/>
              <a:defRPr sz="2000"/>
            </a:lvl4pPr>
            <a:lvl5pPr indent="-355600" lvl="4" marL="2286000" rtl="0" algn="l">
              <a:lnSpc>
                <a:spcPct val="100000"/>
              </a:lnSpc>
              <a:spcBef>
                <a:spcPts val="400"/>
              </a:spcBef>
              <a:spcAft>
                <a:spcPts val="0"/>
              </a:spcAft>
              <a:buClr>
                <a:schemeClr val="dk2"/>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54" name="Google Shape;54;p13"/>
          <p:cNvSpPr txBox="1"/>
          <p:nvPr>
            <p:ph idx="2" type="body"/>
          </p:nvPr>
        </p:nvSpPr>
        <p:spPr>
          <a:xfrm>
            <a:off x="457201" y="1076326"/>
            <a:ext cx="3008400" cy="35184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360"/>
              </a:spcBef>
              <a:spcAft>
                <a:spcPts val="0"/>
              </a:spcAft>
              <a:buClr>
                <a:schemeClr val="dk2"/>
              </a:buClr>
              <a:buSzPts val="1080"/>
              <a:buFont typeface="Arial"/>
              <a:buNone/>
              <a:defRPr sz="1800"/>
            </a:lvl1pPr>
            <a:lvl2pPr indent="-228600" lvl="1" marL="914400" rtl="0" algn="l">
              <a:lnSpc>
                <a:spcPct val="100000"/>
              </a:lnSpc>
              <a:spcBef>
                <a:spcPts val="240"/>
              </a:spcBef>
              <a:spcAft>
                <a:spcPts val="0"/>
              </a:spcAft>
              <a:buClr>
                <a:schemeClr val="dk2"/>
              </a:buClr>
              <a:buSzPts val="1200"/>
              <a:buNone/>
              <a:defRPr sz="1200"/>
            </a:lvl2pPr>
            <a:lvl3pPr indent="-228600" lvl="2" marL="1371600" rtl="0" algn="l">
              <a:lnSpc>
                <a:spcPct val="100000"/>
              </a:lnSpc>
              <a:spcBef>
                <a:spcPts val="200"/>
              </a:spcBef>
              <a:spcAft>
                <a:spcPts val="0"/>
              </a:spcAft>
              <a:buClr>
                <a:schemeClr val="dk2"/>
              </a:buClr>
              <a:buSzPts val="1000"/>
              <a:buNone/>
              <a:defRPr sz="1000"/>
            </a:lvl3pPr>
            <a:lvl4pPr indent="-228600" lvl="3" marL="1828800" rtl="0" algn="l">
              <a:lnSpc>
                <a:spcPct val="100000"/>
              </a:lnSpc>
              <a:spcBef>
                <a:spcPts val="180"/>
              </a:spcBef>
              <a:spcAft>
                <a:spcPts val="0"/>
              </a:spcAft>
              <a:buClr>
                <a:schemeClr val="dk2"/>
              </a:buClr>
              <a:buSzPts val="900"/>
              <a:buNone/>
              <a:defRPr sz="900"/>
            </a:lvl4pPr>
            <a:lvl5pPr indent="-228600" lvl="4" marL="2286000" rtl="0" algn="l">
              <a:lnSpc>
                <a:spcPct val="100000"/>
              </a:lnSpc>
              <a:spcBef>
                <a:spcPts val="180"/>
              </a:spcBef>
              <a:spcAft>
                <a:spcPts val="0"/>
              </a:spcAft>
              <a:buClr>
                <a:schemeClr val="dk2"/>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55" name="Google Shape;55;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7" name="Google Shape;57;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9F8E"/>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9F8E"/>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9F8E"/>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9F8E"/>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9F8E"/>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9F8E"/>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9F8E"/>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9F8E"/>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9F8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ULO PRESENTACION 1 2">
  <p:cSld name="1_TITULO PRESENTACION_1_2">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2">
            <a:alphaModFix/>
          </a:blip>
          <a:srcRect b="0" l="0" r="0" t="0"/>
          <a:stretch/>
        </p:blipFill>
        <p:spPr>
          <a:xfrm flipH="1">
            <a:off x="0" y="0"/>
            <a:ext cx="9144003" cy="5143501"/>
          </a:xfrm>
          <a:prstGeom prst="rect">
            <a:avLst/>
          </a:prstGeom>
          <a:noFill/>
          <a:ln>
            <a:noFill/>
          </a:ln>
        </p:spPr>
      </p:pic>
      <p:sp>
        <p:nvSpPr>
          <p:cNvPr id="60" name="Google Shape;60;p14"/>
          <p:cNvSpPr txBox="1"/>
          <p:nvPr/>
        </p:nvSpPr>
        <p:spPr>
          <a:xfrm>
            <a:off x="695325" y="3219288"/>
            <a:ext cx="2466900" cy="59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 name="Google Shape;61;p14"/>
          <p:cNvPicPr preferRelativeResize="0"/>
          <p:nvPr/>
        </p:nvPicPr>
        <p:blipFill rotWithShape="1">
          <a:blip r:embed="rId3">
            <a:alphaModFix amt="50000"/>
          </a:blip>
          <a:srcRect b="0" l="0" r="0" t="0"/>
          <a:stretch/>
        </p:blipFill>
        <p:spPr>
          <a:xfrm>
            <a:off x="0" y="0"/>
            <a:ext cx="7525649" cy="5143501"/>
          </a:xfrm>
          <a:prstGeom prst="rect">
            <a:avLst/>
          </a:prstGeom>
          <a:noFill/>
          <a:ln>
            <a:noFill/>
          </a:ln>
        </p:spPr>
      </p:pic>
      <p:sp>
        <p:nvSpPr>
          <p:cNvPr id="62" name="Google Shape;62;p14"/>
          <p:cNvSpPr/>
          <p:nvPr/>
        </p:nvSpPr>
        <p:spPr>
          <a:xfrm>
            <a:off x="764888" y="1685763"/>
            <a:ext cx="79800" cy="1104900"/>
          </a:xfrm>
          <a:prstGeom prst="rect">
            <a:avLst/>
          </a:prstGeom>
          <a:solidFill>
            <a:srgbClr val="00905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 name="Google Shape;63;p14"/>
          <p:cNvPicPr preferRelativeResize="0"/>
          <p:nvPr/>
        </p:nvPicPr>
        <p:blipFill rotWithShape="1">
          <a:blip r:embed="rId3">
            <a:alphaModFix amt="50000"/>
          </a:blip>
          <a:srcRect b="0" l="27388" r="0" t="0"/>
          <a:stretch/>
        </p:blipFill>
        <p:spPr>
          <a:xfrm rot="10800000">
            <a:off x="6324600" y="-1"/>
            <a:ext cx="2821775" cy="5143501"/>
          </a:xfrm>
          <a:prstGeom prst="rect">
            <a:avLst/>
          </a:prstGeom>
          <a:noFill/>
          <a:ln>
            <a:noFill/>
          </a:ln>
        </p:spPr>
      </p:pic>
      <p:pic>
        <p:nvPicPr>
          <p:cNvPr id="64" name="Google Shape;64;p14"/>
          <p:cNvPicPr preferRelativeResize="0"/>
          <p:nvPr/>
        </p:nvPicPr>
        <p:blipFill rotWithShape="1">
          <a:blip r:embed="rId4">
            <a:alphaModFix/>
          </a:blip>
          <a:srcRect b="7123" l="0" r="3437" t="0"/>
          <a:stretch/>
        </p:blipFill>
        <p:spPr>
          <a:xfrm>
            <a:off x="7328425" y="4276299"/>
            <a:ext cx="1815579" cy="8697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71" name="Shape 71"/>
        <p:cNvGrpSpPr/>
        <p:nvPr/>
      </p:nvGrpSpPr>
      <p:grpSpPr>
        <a:xfrm>
          <a:off x="0" y="0"/>
          <a:ext cx="0" cy="0"/>
          <a:chOff x="0" y="0"/>
          <a:chExt cx="0" cy="0"/>
        </a:xfrm>
      </p:grpSpPr>
      <p:sp>
        <p:nvSpPr>
          <p:cNvPr id="72" name="Google Shape;72;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3" name="Google Shape;73;p1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74" name="Google Shape;74;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5" name="Google Shape;75;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6" name="Google Shape;76;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77" name="Shape 77"/>
        <p:cNvGrpSpPr/>
        <p:nvPr/>
      </p:nvGrpSpPr>
      <p:grpSpPr>
        <a:xfrm>
          <a:off x="0" y="0"/>
          <a:ext cx="0" cy="0"/>
          <a:chOff x="0" y="0"/>
          <a:chExt cx="0" cy="0"/>
        </a:xfrm>
      </p:grpSpPr>
      <p:sp>
        <p:nvSpPr>
          <p:cNvPr id="78" name="Google Shape;78;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9" name="Google Shape;79;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0" name="Google Shape;80;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1" name="Google Shape;81;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2" name="Google Shape;82;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83" name="Shape 83"/>
        <p:cNvGrpSpPr/>
        <p:nvPr/>
      </p:nvGrpSpPr>
      <p:grpSpPr>
        <a:xfrm>
          <a:off x="0" y="0"/>
          <a:ext cx="0" cy="0"/>
          <a:chOff x="0" y="0"/>
          <a:chExt cx="0" cy="0"/>
        </a:xfrm>
      </p:grpSpPr>
      <p:sp>
        <p:nvSpPr>
          <p:cNvPr id="84" name="Google Shape;84;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5" name="Google Shape;85;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86" name="Google Shape;86;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7" name="Google Shape;87;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8" name="Google Shape;88;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89" name="Shape 89"/>
        <p:cNvGrpSpPr/>
        <p:nvPr/>
      </p:nvGrpSpPr>
      <p:grpSpPr>
        <a:xfrm>
          <a:off x="0" y="0"/>
          <a:ext cx="0" cy="0"/>
          <a:chOff x="0" y="0"/>
          <a:chExt cx="0" cy="0"/>
        </a:xfrm>
      </p:grpSpPr>
      <p:sp>
        <p:nvSpPr>
          <p:cNvPr id="90" name="Google Shape;90;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1" name="Google Shape;91;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2" name="Google Shape;92;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3" name="Google Shape;93;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5" name="Google Shape;95;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96" name="Shape 96"/>
        <p:cNvGrpSpPr/>
        <p:nvPr/>
      </p:nvGrpSpPr>
      <p:grpSpPr>
        <a:xfrm>
          <a:off x="0" y="0"/>
          <a:ext cx="0" cy="0"/>
          <a:chOff x="0" y="0"/>
          <a:chExt cx="0" cy="0"/>
        </a:xfrm>
      </p:grpSpPr>
      <p:sp>
        <p:nvSpPr>
          <p:cNvPr id="97" name="Google Shape;97;p2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8" name="Google Shape;98;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9" name="Google Shape;99;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0" name="Google Shape;100;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1" name="Google Shape;101;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2" name="Google Shape;102;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 name="Google Shape;103;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 name="Google Shape;104;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105" name="Shape 105"/>
        <p:cNvGrpSpPr/>
        <p:nvPr/>
      </p:nvGrpSpPr>
      <p:grpSpPr>
        <a:xfrm>
          <a:off x="0" y="0"/>
          <a:ext cx="0" cy="0"/>
          <a:chOff x="0" y="0"/>
          <a:chExt cx="0" cy="0"/>
        </a:xfrm>
      </p:grpSpPr>
      <p:sp>
        <p:nvSpPr>
          <p:cNvPr id="106" name="Google Shape;106;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7" name="Google Shape;107;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 name="Google Shape;109;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10" name="Shape 110"/>
        <p:cNvGrpSpPr/>
        <p:nvPr/>
      </p:nvGrpSpPr>
      <p:grpSpPr>
        <a:xfrm>
          <a:off x="0" y="0"/>
          <a:ext cx="0" cy="0"/>
          <a:chOff x="0" y="0"/>
          <a:chExt cx="0" cy="0"/>
        </a:xfrm>
      </p:grpSpPr>
      <p:sp>
        <p:nvSpPr>
          <p:cNvPr id="111" name="Google Shape;111;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2" name="Google Shape;112;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 name="Google Shape;113;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114" name="Shape 114"/>
        <p:cNvGrpSpPr/>
        <p:nvPr/>
      </p:nvGrpSpPr>
      <p:grpSpPr>
        <a:xfrm>
          <a:off x="0" y="0"/>
          <a:ext cx="0" cy="0"/>
          <a:chOff x="0" y="0"/>
          <a:chExt cx="0" cy="0"/>
        </a:xfrm>
      </p:grpSpPr>
      <p:sp>
        <p:nvSpPr>
          <p:cNvPr id="115" name="Google Shape;115;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6" name="Google Shape;116;p2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17" name="Google Shape;117;p2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8" name="Google Shape;118;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9" name="Google Shape;119;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 name="Google Shape;120;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21" name="Shape 121"/>
        <p:cNvGrpSpPr/>
        <p:nvPr/>
      </p:nvGrpSpPr>
      <p:grpSpPr>
        <a:xfrm>
          <a:off x="0" y="0"/>
          <a:ext cx="0" cy="0"/>
          <a:chOff x="0" y="0"/>
          <a:chExt cx="0" cy="0"/>
        </a:xfrm>
      </p:grpSpPr>
      <p:sp>
        <p:nvSpPr>
          <p:cNvPr id="122" name="Google Shape;122;p2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24"/>
          <p:cNvSpPr/>
          <p:nvPr>
            <p:ph idx="2" type="pic"/>
          </p:nvPr>
        </p:nvSpPr>
        <p:spPr>
          <a:xfrm>
            <a:off x="3887391" y="740569"/>
            <a:ext cx="4629300" cy="3655200"/>
          </a:xfrm>
          <a:prstGeom prst="rect">
            <a:avLst/>
          </a:prstGeom>
          <a:noFill/>
          <a:ln>
            <a:noFill/>
          </a:ln>
        </p:spPr>
      </p:sp>
      <p:sp>
        <p:nvSpPr>
          <p:cNvPr id="124" name="Google Shape;124;p2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25" name="Google Shape;125;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 name="Google Shape;127;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28" name="Shape 128"/>
        <p:cNvGrpSpPr/>
        <p:nvPr/>
      </p:nvGrpSpPr>
      <p:grpSpPr>
        <a:xfrm>
          <a:off x="0" y="0"/>
          <a:ext cx="0" cy="0"/>
          <a:chOff x="0" y="0"/>
          <a:chExt cx="0" cy="0"/>
        </a:xfrm>
      </p:grpSpPr>
      <p:sp>
        <p:nvSpPr>
          <p:cNvPr id="129" name="Google Shape;129;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 name="Google Shape;130;p2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1" name="Google Shape;131;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 name="Google Shape;132;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3" name="Google Shape;133;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34" name="Shape 134"/>
        <p:cNvGrpSpPr/>
        <p:nvPr/>
      </p:nvGrpSpPr>
      <p:grpSpPr>
        <a:xfrm>
          <a:off x="0" y="0"/>
          <a:ext cx="0" cy="0"/>
          <a:chOff x="0" y="0"/>
          <a:chExt cx="0" cy="0"/>
        </a:xfrm>
      </p:grpSpPr>
      <p:sp>
        <p:nvSpPr>
          <p:cNvPr id="135" name="Google Shape;135;p2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6" name="Google Shape;136;p2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7" name="Google Shape;137;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 name="Google Shape;138;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 name="Google Shape;13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2.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
        <p:nvSpPr>
          <p:cNvPr id="66" name="Google Shape;66;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8" name="Google Shape;68;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9" name="Google Shape;69;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0" name="Google Shape;70;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comments" Target="../comments/comment2.xml"/><Relationship Id="rId4" Type="http://schemas.openxmlformats.org/officeDocument/2006/relationships/image" Target="../media/image35.png"/><Relationship Id="rId9" Type="http://schemas.openxmlformats.org/officeDocument/2006/relationships/image" Target="../media/image53.png"/><Relationship Id="rId5" Type="http://schemas.openxmlformats.org/officeDocument/2006/relationships/image" Target="../media/image38.png"/><Relationship Id="rId6" Type="http://schemas.openxmlformats.org/officeDocument/2006/relationships/image" Target="../media/image36.png"/><Relationship Id="rId7" Type="http://schemas.openxmlformats.org/officeDocument/2006/relationships/image" Target="../media/image12.png"/><Relationship Id="rId8" Type="http://schemas.openxmlformats.org/officeDocument/2006/relationships/image" Target="../media/image42.png"/></Relationships>
</file>

<file path=ppt/slides/_rels/slide11.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49.png"/><Relationship Id="rId13" Type="http://schemas.openxmlformats.org/officeDocument/2006/relationships/image" Target="../media/image51.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44.png"/><Relationship Id="rId5" Type="http://schemas.openxmlformats.org/officeDocument/2006/relationships/image" Target="../media/image55.png"/><Relationship Id="rId6" Type="http://schemas.openxmlformats.org/officeDocument/2006/relationships/image" Target="../media/image59.png"/><Relationship Id="rId7" Type="http://schemas.openxmlformats.org/officeDocument/2006/relationships/image" Target="../media/image48.png"/><Relationship Id="rId8"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50.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12.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69.png"/><Relationship Id="rId8" Type="http://schemas.openxmlformats.org/officeDocument/2006/relationships/image" Target="../media/image58.png"/></Relationships>
</file>

<file path=ppt/slides/_rels/slide16.xml.rels><?xml version="1.0" encoding="UTF-8" standalone="yes"?><Relationships xmlns="http://schemas.openxmlformats.org/package/2006/relationships"><Relationship Id="rId10"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comments" Target="../comments/comment3.xml"/><Relationship Id="rId4" Type="http://schemas.openxmlformats.org/officeDocument/2006/relationships/image" Target="../media/image61.png"/><Relationship Id="rId9" Type="http://schemas.openxmlformats.org/officeDocument/2006/relationships/image" Target="../media/image65.png"/><Relationship Id="rId5" Type="http://schemas.openxmlformats.org/officeDocument/2006/relationships/image" Target="../media/image62.png"/><Relationship Id="rId6" Type="http://schemas.openxmlformats.org/officeDocument/2006/relationships/image" Target="../media/image12.png"/><Relationship Id="rId7" Type="http://schemas.openxmlformats.org/officeDocument/2006/relationships/image" Target="../media/image70.png"/><Relationship Id="rId8"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comments" Target="../comments/comment4.xml"/><Relationship Id="rId4" Type="http://schemas.openxmlformats.org/officeDocument/2006/relationships/image" Target="../media/image74.png"/><Relationship Id="rId5" Type="http://schemas.openxmlformats.org/officeDocument/2006/relationships/image" Target="../media/image12.png"/><Relationship Id="rId6" Type="http://schemas.openxmlformats.org/officeDocument/2006/relationships/image" Target="../media/image67.png"/><Relationship Id="rId7" Type="http://schemas.openxmlformats.org/officeDocument/2006/relationships/image" Target="../media/image66.png"/></Relationships>
</file>

<file path=ppt/slides/_rels/slide18.xml.rels><?xml version="1.0" encoding="UTF-8" standalone="yes"?><Relationships xmlns="http://schemas.openxmlformats.org/package/2006/relationships"><Relationship Id="rId11" Type="http://schemas.openxmlformats.org/officeDocument/2006/relationships/image" Target="../media/image78.png"/><Relationship Id="rId10" Type="http://schemas.openxmlformats.org/officeDocument/2006/relationships/image" Target="../media/image82.png"/><Relationship Id="rId13" Type="http://schemas.openxmlformats.org/officeDocument/2006/relationships/image" Target="../media/image14.png"/><Relationship Id="rId12"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63.gif"/><Relationship Id="rId9" Type="http://schemas.openxmlformats.org/officeDocument/2006/relationships/image" Target="../media/image83.png"/><Relationship Id="rId5" Type="http://schemas.openxmlformats.org/officeDocument/2006/relationships/image" Target="../media/image100.png"/><Relationship Id="rId6" Type="http://schemas.openxmlformats.org/officeDocument/2006/relationships/image" Target="../media/image77.png"/><Relationship Id="rId7" Type="http://schemas.openxmlformats.org/officeDocument/2006/relationships/image" Target="../media/image75.png"/><Relationship Id="rId8"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1.png"/><Relationship Id="rId4" Type="http://schemas.openxmlformats.org/officeDocument/2006/relationships/image" Target="../media/image97.gif"/><Relationship Id="rId5" Type="http://schemas.openxmlformats.org/officeDocument/2006/relationships/image" Target="../media/image71.png"/></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31.png"/><Relationship Id="rId13" Type="http://schemas.openxmlformats.org/officeDocument/2006/relationships/image" Target="../media/image17.png"/><Relationship Id="rId12"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9.pn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1" Type="http://schemas.openxmlformats.org/officeDocument/2006/relationships/image" Target="../media/image89.png"/><Relationship Id="rId10" Type="http://schemas.openxmlformats.org/officeDocument/2006/relationships/image" Target="../media/image92.png"/><Relationship Id="rId13" Type="http://schemas.openxmlformats.org/officeDocument/2006/relationships/image" Target="../media/image108.png"/><Relationship Id="rId12"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71.png"/><Relationship Id="rId9" Type="http://schemas.openxmlformats.org/officeDocument/2006/relationships/image" Target="../media/image95.png"/><Relationship Id="rId5" Type="http://schemas.openxmlformats.org/officeDocument/2006/relationships/image" Target="../media/image97.gif"/><Relationship Id="rId6" Type="http://schemas.openxmlformats.org/officeDocument/2006/relationships/image" Target="../media/image85.png"/><Relationship Id="rId7" Type="http://schemas.openxmlformats.org/officeDocument/2006/relationships/image" Target="../media/image91.png"/><Relationship Id="rId8" Type="http://schemas.openxmlformats.org/officeDocument/2006/relationships/image" Target="../media/image10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7.png"/><Relationship Id="rId4" Type="http://schemas.openxmlformats.org/officeDocument/2006/relationships/image" Target="../media/image94.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0.jpg"/><Relationship Id="rId4" Type="http://schemas.openxmlformats.org/officeDocument/2006/relationships/image" Target="../media/image8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9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3.png"/><Relationship Id="rId4" Type="http://schemas.openxmlformats.org/officeDocument/2006/relationships/image" Target="../media/image104.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5.png"/><Relationship Id="rId4" Type="http://schemas.openxmlformats.org/officeDocument/2006/relationships/image" Target="../media/image99.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8.png"/><Relationship Id="rId4" Type="http://schemas.openxmlformats.org/officeDocument/2006/relationships/image" Target="../media/image109.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3.png"/></Relationships>
</file>

<file path=ppt/slides/_rels/slide28.xml.rels><?xml version="1.0" encoding="UTF-8" standalone="yes"?><Relationships xmlns="http://schemas.openxmlformats.org/package/2006/relationships"><Relationship Id="rId11" Type="http://schemas.openxmlformats.org/officeDocument/2006/relationships/image" Target="../media/image111.png"/><Relationship Id="rId10"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1.png"/><Relationship Id="rId4" Type="http://schemas.openxmlformats.org/officeDocument/2006/relationships/image" Target="../media/image110.png"/><Relationship Id="rId9" Type="http://schemas.openxmlformats.org/officeDocument/2006/relationships/image" Target="../media/image106.png"/><Relationship Id="rId5" Type="http://schemas.openxmlformats.org/officeDocument/2006/relationships/image" Target="../media/image113.png"/><Relationship Id="rId6" Type="http://schemas.openxmlformats.org/officeDocument/2006/relationships/image" Target="../media/image121.png"/><Relationship Id="rId7" Type="http://schemas.openxmlformats.org/officeDocument/2006/relationships/image" Target="../media/image102.png"/><Relationship Id="rId8" Type="http://schemas.openxmlformats.org/officeDocument/2006/relationships/image" Target="../media/image1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1.png"/><Relationship Id="rId4" Type="http://schemas.openxmlformats.org/officeDocument/2006/relationships/image" Target="../media/image118.png"/><Relationship Id="rId5" Type="http://schemas.openxmlformats.org/officeDocument/2006/relationships/image" Target="../media/image127.png"/><Relationship Id="rId6" Type="http://schemas.openxmlformats.org/officeDocument/2006/relationships/image" Target="../media/image120.png"/><Relationship Id="rId7" Type="http://schemas.openxmlformats.org/officeDocument/2006/relationships/image" Target="../media/image1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50.png"/><Relationship Id="rId8"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png"/><Relationship Id="rId4" Type="http://schemas.openxmlformats.org/officeDocument/2006/relationships/image" Target="../media/image117.png"/><Relationship Id="rId5" Type="http://schemas.openxmlformats.org/officeDocument/2006/relationships/image" Target="../media/image122.png"/><Relationship Id="rId6" Type="http://schemas.openxmlformats.org/officeDocument/2006/relationships/image" Target="../media/image1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116.png"/><Relationship Id="rId5" Type="http://schemas.openxmlformats.org/officeDocument/2006/relationships/image" Target="../media/image125.png"/><Relationship Id="rId6" Type="http://schemas.openxmlformats.org/officeDocument/2006/relationships/image" Target="../media/image1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30.png"/><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23.png"/><Relationship Id="rId4" Type="http://schemas.openxmlformats.org/officeDocument/2006/relationships/image" Target="../media/image1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32.png"/><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5.png"/><Relationship Id="rId4" Type="http://schemas.openxmlformats.org/officeDocument/2006/relationships/image" Target="../media/image129.png"/><Relationship Id="rId5" Type="http://schemas.openxmlformats.org/officeDocument/2006/relationships/image" Target="../media/image142.png"/><Relationship Id="rId6" Type="http://schemas.openxmlformats.org/officeDocument/2006/relationships/image" Target="../media/image133.png"/><Relationship Id="rId7" Type="http://schemas.openxmlformats.org/officeDocument/2006/relationships/image" Target="../media/image1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5.png"/><Relationship Id="rId4" Type="http://schemas.openxmlformats.org/officeDocument/2006/relationships/image" Target="../media/image131.png"/><Relationship Id="rId9" Type="http://schemas.openxmlformats.org/officeDocument/2006/relationships/image" Target="../media/image138.png"/><Relationship Id="rId5" Type="http://schemas.openxmlformats.org/officeDocument/2006/relationships/image" Target="../media/image137.png"/><Relationship Id="rId6" Type="http://schemas.openxmlformats.org/officeDocument/2006/relationships/image" Target="../media/image140.png"/><Relationship Id="rId7" Type="http://schemas.openxmlformats.org/officeDocument/2006/relationships/image" Target="../media/image136.png"/><Relationship Id="rId8" Type="http://schemas.openxmlformats.org/officeDocument/2006/relationships/image" Target="../media/image1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7.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50.png"/><Relationship Id="rId8"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47.png"/><Relationship Id="rId4" Type="http://schemas.openxmlformats.org/officeDocument/2006/relationships/image" Target="../media/image145.gif"/><Relationship Id="rId5" Type="http://schemas.openxmlformats.org/officeDocument/2006/relationships/image" Target="../media/image144.gif"/><Relationship Id="rId6" Type="http://schemas.openxmlformats.org/officeDocument/2006/relationships/image" Target="../media/image141.gif"/><Relationship Id="rId7"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7.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50.png"/><Relationship Id="rId8"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6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143.jpg"/><Relationship Id="rId4" Type="http://schemas.openxmlformats.org/officeDocument/2006/relationships/image" Target="../media/image149.png"/><Relationship Id="rId9" Type="http://schemas.openxmlformats.org/officeDocument/2006/relationships/image" Target="../media/image153.png"/><Relationship Id="rId5" Type="http://schemas.openxmlformats.org/officeDocument/2006/relationships/image" Target="../media/image164.png"/><Relationship Id="rId6" Type="http://schemas.openxmlformats.org/officeDocument/2006/relationships/image" Target="../media/image152.png"/><Relationship Id="rId7" Type="http://schemas.openxmlformats.org/officeDocument/2006/relationships/image" Target="../media/image156.png"/><Relationship Id="rId8" Type="http://schemas.openxmlformats.org/officeDocument/2006/relationships/image" Target="../media/image1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50.png"/><Relationship Id="rId4" Type="http://schemas.openxmlformats.org/officeDocument/2006/relationships/image" Target="../media/image1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162.png"/><Relationship Id="rId4" Type="http://schemas.openxmlformats.org/officeDocument/2006/relationships/image" Target="../media/image154.png"/><Relationship Id="rId5" Type="http://schemas.openxmlformats.org/officeDocument/2006/relationships/image" Target="../media/image165.png"/><Relationship Id="rId6" Type="http://schemas.openxmlformats.org/officeDocument/2006/relationships/image" Target="../media/image167.png"/></Relationships>
</file>

<file path=ppt/slides/_rels/slide48.xml.rels><?xml version="1.0" encoding="UTF-8" standalone="yes"?><Relationships xmlns="http://schemas.openxmlformats.org/package/2006/relationships"><Relationship Id="rId10" Type="http://schemas.openxmlformats.org/officeDocument/2006/relationships/image" Target="../media/image159.png"/><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155.png"/><Relationship Id="rId4" Type="http://schemas.openxmlformats.org/officeDocument/2006/relationships/hyperlink" Target="https://www.segurosbolivar.com/comunicaciones/portal-prevencion/" TargetMode="External"/><Relationship Id="rId9" Type="http://schemas.openxmlformats.org/officeDocument/2006/relationships/image" Target="../media/image167.png"/><Relationship Id="rId5" Type="http://schemas.openxmlformats.org/officeDocument/2006/relationships/image" Target="../media/image172.png"/><Relationship Id="rId6" Type="http://schemas.openxmlformats.org/officeDocument/2006/relationships/image" Target="../media/image170.png"/><Relationship Id="rId7" Type="http://schemas.openxmlformats.org/officeDocument/2006/relationships/image" Target="../media/image163.png"/><Relationship Id="rId8" Type="http://schemas.openxmlformats.org/officeDocument/2006/relationships/image" Target="../media/image1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61.jpg"/><Relationship Id="rId4" Type="http://schemas.openxmlformats.org/officeDocument/2006/relationships/image" Target="../media/image16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1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7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38.png"/><Relationship Id="rId6" Type="http://schemas.openxmlformats.org/officeDocument/2006/relationships/image" Target="../media/image30.png"/><Relationship Id="rId7" Type="http://schemas.openxmlformats.org/officeDocument/2006/relationships/image" Target="../media/image26.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27.png"/><Relationship Id="rId5" Type="http://schemas.openxmlformats.org/officeDocument/2006/relationships/image" Target="../media/image12.png"/><Relationship Id="rId6" Type="http://schemas.openxmlformats.org/officeDocument/2006/relationships/image" Target="../media/image41.png"/><Relationship Id="rId7" Type="http://schemas.openxmlformats.org/officeDocument/2006/relationships/image" Target="../media/image32.png"/><Relationship Id="rId8"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50.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p27"/>
          <p:cNvSpPr txBox="1"/>
          <p:nvPr/>
        </p:nvSpPr>
        <p:spPr>
          <a:xfrm>
            <a:off x="1378200" y="1919900"/>
            <a:ext cx="3972300" cy="1466100"/>
          </a:xfrm>
          <a:prstGeom prst="rect">
            <a:avLst/>
          </a:prstGeom>
          <a:noFill/>
          <a:ln>
            <a:noFill/>
          </a:ln>
        </p:spPr>
        <p:txBody>
          <a:bodyPr anchorCtr="0" anchor="ctr" bIns="91425" lIns="91425" spcFirstLastPara="1" rIns="91425" wrap="square" tIns="91425">
            <a:noAutofit/>
          </a:bodyPr>
          <a:lstStyle/>
          <a:p>
            <a:pPr indent="0" lvl="0" marL="0" rtl="0" algn="l">
              <a:lnSpc>
                <a:spcPct val="85000"/>
              </a:lnSpc>
              <a:spcBef>
                <a:spcPts val="0"/>
              </a:spcBef>
              <a:spcAft>
                <a:spcPts val="0"/>
              </a:spcAft>
              <a:buNone/>
            </a:pPr>
            <a:r>
              <a:rPr lang="es" sz="4400">
                <a:solidFill>
                  <a:schemeClr val="lt1"/>
                </a:solidFill>
                <a:latin typeface="Roboto Light"/>
                <a:ea typeface="Roboto Light"/>
                <a:cs typeface="Roboto Light"/>
                <a:sym typeface="Roboto Light"/>
              </a:rPr>
              <a:t>Portafolio</a:t>
            </a:r>
            <a:endParaRPr sz="4400">
              <a:solidFill>
                <a:schemeClr val="lt1"/>
              </a:solidFill>
              <a:latin typeface="Roboto Light"/>
              <a:ea typeface="Roboto Light"/>
              <a:cs typeface="Roboto Light"/>
              <a:sym typeface="Roboto Light"/>
            </a:endParaRPr>
          </a:p>
          <a:p>
            <a:pPr indent="0" lvl="0" marL="0" rtl="0" algn="l">
              <a:lnSpc>
                <a:spcPct val="80000"/>
              </a:lnSpc>
              <a:spcBef>
                <a:spcPts val="0"/>
              </a:spcBef>
              <a:spcAft>
                <a:spcPts val="0"/>
              </a:spcAft>
              <a:buNone/>
            </a:pPr>
            <a:r>
              <a:rPr lang="es" sz="4400">
                <a:solidFill>
                  <a:srgbClr val="FFDC5D"/>
                </a:solidFill>
                <a:latin typeface="Roboto Black"/>
                <a:ea typeface="Roboto Black"/>
                <a:cs typeface="Roboto Black"/>
                <a:sym typeface="Roboto Black"/>
              </a:rPr>
              <a:t>Corporativo</a:t>
            </a:r>
            <a:endParaRPr sz="4400">
              <a:solidFill>
                <a:srgbClr val="FFDC5D"/>
              </a:solidFill>
              <a:latin typeface="Roboto Black"/>
              <a:ea typeface="Roboto Black"/>
              <a:cs typeface="Roboto Black"/>
              <a:sym typeface="Roboto Black"/>
            </a:endParaRPr>
          </a:p>
        </p:txBody>
      </p:sp>
      <p:sp>
        <p:nvSpPr>
          <p:cNvPr id="145" name="Google Shape;145;p27"/>
          <p:cNvSpPr/>
          <p:nvPr/>
        </p:nvSpPr>
        <p:spPr>
          <a:xfrm>
            <a:off x="1225825" y="2085050"/>
            <a:ext cx="99300" cy="1135800"/>
          </a:xfrm>
          <a:prstGeom prst="roundRect">
            <a:avLst>
              <a:gd fmla="val 32612" name="adj"/>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377" name="Shape 377"/>
        <p:cNvGrpSpPr/>
        <p:nvPr/>
      </p:nvGrpSpPr>
      <p:grpSpPr>
        <a:xfrm>
          <a:off x="0" y="0"/>
          <a:ext cx="0" cy="0"/>
          <a:chOff x="0" y="0"/>
          <a:chExt cx="0" cy="0"/>
        </a:xfrm>
      </p:grpSpPr>
      <p:sp>
        <p:nvSpPr>
          <p:cNvPr id="378" name="Google Shape;378;p36"/>
          <p:cNvSpPr txBox="1"/>
          <p:nvPr/>
        </p:nvSpPr>
        <p:spPr>
          <a:xfrm>
            <a:off x="615350" y="179025"/>
            <a:ext cx="53085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Etapas</a:t>
            </a:r>
            <a:r>
              <a:rPr lang="es" sz="2800">
                <a:solidFill>
                  <a:srgbClr val="009056"/>
                </a:solidFill>
                <a:latin typeface="Roboto Light"/>
                <a:ea typeface="Roboto Light"/>
                <a:cs typeface="Roboto Light"/>
                <a:sym typeface="Roboto Light"/>
              </a:rPr>
              <a:t> del</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acompañamiento integral</a:t>
            </a:r>
            <a:endParaRPr sz="2800">
              <a:solidFill>
                <a:srgbClr val="009056"/>
              </a:solidFill>
              <a:latin typeface="Roboto Black"/>
              <a:ea typeface="Roboto Black"/>
              <a:cs typeface="Roboto Black"/>
              <a:sym typeface="Roboto Black"/>
            </a:endParaRPr>
          </a:p>
        </p:txBody>
      </p:sp>
      <p:grpSp>
        <p:nvGrpSpPr>
          <p:cNvPr id="379" name="Google Shape;379;p36"/>
          <p:cNvGrpSpPr/>
          <p:nvPr/>
        </p:nvGrpSpPr>
        <p:grpSpPr>
          <a:xfrm>
            <a:off x="1318873" y="1289047"/>
            <a:ext cx="1683903" cy="3350218"/>
            <a:chOff x="5734951" y="1975724"/>
            <a:chExt cx="1026770" cy="2053333"/>
          </a:xfrm>
        </p:grpSpPr>
        <p:sp>
          <p:nvSpPr>
            <p:cNvPr id="380" name="Google Shape;380;p36"/>
            <p:cNvSpPr/>
            <p:nvPr/>
          </p:nvSpPr>
          <p:spPr>
            <a:xfrm>
              <a:off x="5734951" y="1975724"/>
              <a:ext cx="726021" cy="1026679"/>
            </a:xfrm>
            <a:custGeom>
              <a:rect b="b" l="l" r="r" t="t"/>
              <a:pathLst>
                <a:path extrusionOk="0" h="18231" w="12891">
                  <a:moveTo>
                    <a:pt x="0" y="1"/>
                  </a:moveTo>
                  <a:lnTo>
                    <a:pt x="0" y="18231"/>
                  </a:lnTo>
                  <a:lnTo>
                    <a:pt x="12891" y="5340"/>
                  </a:lnTo>
                  <a:cubicBezTo>
                    <a:pt x="9593" y="2038"/>
                    <a:pt x="5036" y="1"/>
                    <a:pt x="0" y="1"/>
                  </a:cubicBezTo>
                  <a:close/>
                </a:path>
              </a:pathLst>
            </a:custGeom>
            <a:solidFill>
              <a:srgbClr val="333333"/>
            </a:solidFill>
            <a:ln>
              <a:noFill/>
            </a:ln>
            <a:effectLst>
              <a:outerShdw blurRad="22860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6"/>
            <p:cNvSpPr/>
            <p:nvPr/>
          </p:nvSpPr>
          <p:spPr>
            <a:xfrm>
              <a:off x="5734951" y="2276455"/>
              <a:ext cx="1026770" cy="725957"/>
            </a:xfrm>
            <a:custGeom>
              <a:rect b="b" l="l" r="r" t="t"/>
              <a:pathLst>
                <a:path extrusionOk="0" h="12891" w="18231">
                  <a:moveTo>
                    <a:pt x="12891" y="0"/>
                  </a:moveTo>
                  <a:lnTo>
                    <a:pt x="0" y="12891"/>
                  </a:lnTo>
                  <a:lnTo>
                    <a:pt x="18230" y="12891"/>
                  </a:lnTo>
                  <a:cubicBezTo>
                    <a:pt x="18230" y="8224"/>
                    <a:pt x="16452" y="3557"/>
                    <a:pt x="12891" y="0"/>
                  </a:cubicBezTo>
                  <a:close/>
                </a:path>
              </a:pathLst>
            </a:custGeom>
            <a:solidFill>
              <a:srgbClr val="009056"/>
            </a:solidFill>
            <a:ln>
              <a:noFill/>
            </a:ln>
            <a:effectLst>
              <a:outerShdw blurRad="22860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6"/>
            <p:cNvSpPr/>
            <p:nvPr/>
          </p:nvSpPr>
          <p:spPr>
            <a:xfrm>
              <a:off x="5734951" y="3002378"/>
              <a:ext cx="1026770" cy="726013"/>
            </a:xfrm>
            <a:custGeom>
              <a:rect b="b" l="l" r="r" t="t"/>
              <a:pathLst>
                <a:path extrusionOk="0" h="12892" w="18231">
                  <a:moveTo>
                    <a:pt x="0" y="1"/>
                  </a:moveTo>
                  <a:lnTo>
                    <a:pt x="12891" y="12891"/>
                  </a:lnTo>
                  <a:cubicBezTo>
                    <a:pt x="16192" y="9590"/>
                    <a:pt x="18230" y="5032"/>
                    <a:pt x="18230" y="1"/>
                  </a:cubicBezTo>
                  <a:close/>
                </a:path>
              </a:pathLst>
            </a:custGeom>
            <a:solidFill>
              <a:srgbClr val="00B889"/>
            </a:solidFill>
            <a:ln>
              <a:noFill/>
            </a:ln>
            <a:effectLst>
              <a:outerShdw blurRad="22860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6"/>
            <p:cNvSpPr/>
            <p:nvPr/>
          </p:nvSpPr>
          <p:spPr>
            <a:xfrm>
              <a:off x="5734951" y="3002378"/>
              <a:ext cx="726021" cy="1026679"/>
            </a:xfrm>
            <a:custGeom>
              <a:rect b="b" l="l" r="r" t="t"/>
              <a:pathLst>
                <a:path extrusionOk="0" h="18231" w="12891">
                  <a:moveTo>
                    <a:pt x="0" y="1"/>
                  </a:moveTo>
                  <a:lnTo>
                    <a:pt x="0" y="18231"/>
                  </a:lnTo>
                  <a:cubicBezTo>
                    <a:pt x="4667" y="18231"/>
                    <a:pt x="9334" y="16448"/>
                    <a:pt x="12891" y="12887"/>
                  </a:cubicBezTo>
                  <a:lnTo>
                    <a:pt x="0" y="1"/>
                  </a:lnTo>
                  <a:close/>
                </a:path>
              </a:pathLst>
            </a:custGeom>
            <a:solidFill>
              <a:srgbClr val="FFDC5D"/>
            </a:solidFill>
            <a:ln>
              <a:noFill/>
            </a:ln>
            <a:effectLst>
              <a:outerShdw blurRad="22860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 name="Google Shape;384;p36"/>
          <p:cNvSpPr/>
          <p:nvPr/>
        </p:nvSpPr>
        <p:spPr>
          <a:xfrm flipH="1" rot="10800000">
            <a:off x="464260" y="2122057"/>
            <a:ext cx="1684200" cy="1684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6"/>
          <p:cNvSpPr/>
          <p:nvPr/>
        </p:nvSpPr>
        <p:spPr>
          <a:xfrm>
            <a:off x="1368021" y="1439350"/>
            <a:ext cx="726300" cy="726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s" sz="3000">
                <a:solidFill>
                  <a:srgbClr val="FFFFFF"/>
                </a:solidFill>
                <a:latin typeface="Roboto"/>
                <a:ea typeface="Roboto"/>
                <a:cs typeface="Roboto"/>
                <a:sym typeface="Roboto"/>
              </a:rPr>
              <a:t>1</a:t>
            </a:r>
            <a:endParaRPr sz="2600">
              <a:latin typeface="Roboto"/>
              <a:ea typeface="Roboto"/>
              <a:cs typeface="Roboto"/>
              <a:sym typeface="Roboto"/>
            </a:endParaRPr>
          </a:p>
        </p:txBody>
      </p:sp>
      <p:sp>
        <p:nvSpPr>
          <p:cNvPr id="386" name="Google Shape;386;p36"/>
          <p:cNvSpPr/>
          <p:nvPr/>
        </p:nvSpPr>
        <p:spPr>
          <a:xfrm>
            <a:off x="2127346" y="2125975"/>
            <a:ext cx="726300" cy="726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3000">
                <a:solidFill>
                  <a:srgbClr val="FFFFFF"/>
                </a:solidFill>
                <a:latin typeface="Roboto"/>
                <a:ea typeface="Roboto"/>
                <a:cs typeface="Roboto"/>
                <a:sym typeface="Roboto"/>
              </a:rPr>
              <a:t>2</a:t>
            </a:r>
            <a:endParaRPr sz="2600">
              <a:latin typeface="Roboto"/>
              <a:ea typeface="Roboto"/>
              <a:cs typeface="Roboto"/>
              <a:sym typeface="Roboto"/>
            </a:endParaRPr>
          </a:p>
        </p:txBody>
      </p:sp>
      <p:sp>
        <p:nvSpPr>
          <p:cNvPr id="387" name="Google Shape;387;p36"/>
          <p:cNvSpPr/>
          <p:nvPr/>
        </p:nvSpPr>
        <p:spPr>
          <a:xfrm>
            <a:off x="2127346" y="3066275"/>
            <a:ext cx="726300" cy="726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3000">
                <a:solidFill>
                  <a:srgbClr val="FFFFFF"/>
                </a:solidFill>
                <a:latin typeface="Roboto"/>
                <a:ea typeface="Roboto"/>
                <a:cs typeface="Roboto"/>
                <a:sym typeface="Roboto"/>
              </a:rPr>
              <a:t>3</a:t>
            </a:r>
            <a:endParaRPr sz="2600">
              <a:latin typeface="Roboto"/>
              <a:ea typeface="Roboto"/>
              <a:cs typeface="Roboto"/>
              <a:sym typeface="Roboto"/>
            </a:endParaRPr>
          </a:p>
        </p:txBody>
      </p:sp>
      <p:sp>
        <p:nvSpPr>
          <p:cNvPr id="388" name="Google Shape;388;p36"/>
          <p:cNvSpPr/>
          <p:nvPr/>
        </p:nvSpPr>
        <p:spPr>
          <a:xfrm>
            <a:off x="1368021" y="3766575"/>
            <a:ext cx="726300" cy="7263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3000">
                <a:solidFill>
                  <a:srgbClr val="FFFFFF"/>
                </a:solidFill>
                <a:latin typeface="Roboto"/>
                <a:ea typeface="Roboto"/>
                <a:cs typeface="Roboto"/>
                <a:sym typeface="Roboto"/>
              </a:rPr>
              <a:t>4</a:t>
            </a:r>
            <a:endParaRPr sz="2600">
              <a:latin typeface="Roboto"/>
              <a:ea typeface="Roboto"/>
              <a:cs typeface="Roboto"/>
              <a:sym typeface="Roboto"/>
            </a:endParaRPr>
          </a:p>
        </p:txBody>
      </p:sp>
      <p:pic>
        <p:nvPicPr>
          <p:cNvPr id="389" name="Google Shape;389;p36"/>
          <p:cNvPicPr preferRelativeResize="0"/>
          <p:nvPr/>
        </p:nvPicPr>
        <p:blipFill rotWithShape="1">
          <a:blip r:embed="rId5">
            <a:alphaModFix/>
          </a:blip>
          <a:srcRect b="0" l="0" r="0" t="0"/>
          <a:stretch/>
        </p:blipFill>
        <p:spPr>
          <a:xfrm>
            <a:off x="3501858" y="1289040"/>
            <a:ext cx="551101" cy="551101"/>
          </a:xfrm>
          <a:prstGeom prst="rect">
            <a:avLst/>
          </a:prstGeom>
          <a:noFill/>
          <a:ln>
            <a:noFill/>
          </a:ln>
        </p:spPr>
      </p:pic>
      <p:sp>
        <p:nvSpPr>
          <p:cNvPr id="390" name="Google Shape;390;p36"/>
          <p:cNvSpPr/>
          <p:nvPr/>
        </p:nvSpPr>
        <p:spPr>
          <a:xfrm>
            <a:off x="4020900" y="1289050"/>
            <a:ext cx="551100" cy="551100"/>
          </a:xfrm>
          <a:prstGeom prst="rect">
            <a:avLst/>
          </a:prstGeom>
          <a:solidFill>
            <a:srgbClr val="333333"/>
          </a:solidFill>
          <a:ln cap="flat" cmpd="sng" w="9525">
            <a:solidFill>
              <a:srgbClr val="333333"/>
            </a:solidFill>
            <a:prstDash val="solid"/>
            <a:round/>
            <a:headEnd len="sm" w="sm" type="none"/>
            <a:tailEnd len="sm" w="sm" type="none"/>
          </a:ln>
          <a:effectLst>
            <a:outerShdw blurRad="1714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2400">
                <a:solidFill>
                  <a:schemeClr val="lt1"/>
                </a:solidFill>
                <a:latin typeface="Roboto"/>
                <a:ea typeface="Roboto"/>
                <a:cs typeface="Roboto"/>
                <a:sym typeface="Roboto"/>
              </a:rPr>
              <a:t>1</a:t>
            </a:r>
            <a:endParaRPr b="1" sz="2400">
              <a:solidFill>
                <a:schemeClr val="lt1"/>
              </a:solidFill>
              <a:latin typeface="Roboto"/>
              <a:ea typeface="Roboto"/>
              <a:cs typeface="Roboto"/>
              <a:sym typeface="Roboto"/>
            </a:endParaRPr>
          </a:p>
        </p:txBody>
      </p:sp>
      <p:sp>
        <p:nvSpPr>
          <p:cNvPr id="391" name="Google Shape;391;p36"/>
          <p:cNvSpPr/>
          <p:nvPr/>
        </p:nvSpPr>
        <p:spPr>
          <a:xfrm>
            <a:off x="4020900" y="2203450"/>
            <a:ext cx="551100" cy="551100"/>
          </a:xfrm>
          <a:prstGeom prst="rect">
            <a:avLst/>
          </a:prstGeom>
          <a:solidFill>
            <a:srgbClr val="009056"/>
          </a:solidFill>
          <a:ln cap="flat" cmpd="sng" w="9525">
            <a:solidFill>
              <a:srgbClr val="009056"/>
            </a:solidFill>
            <a:prstDash val="solid"/>
            <a:round/>
            <a:headEnd len="sm" w="sm" type="none"/>
            <a:tailEnd len="sm" w="sm" type="none"/>
          </a:ln>
          <a:effectLst>
            <a:outerShdw blurRad="1714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2400">
                <a:solidFill>
                  <a:schemeClr val="lt1"/>
                </a:solidFill>
                <a:latin typeface="Roboto"/>
                <a:ea typeface="Roboto"/>
                <a:cs typeface="Roboto"/>
                <a:sym typeface="Roboto"/>
              </a:rPr>
              <a:t>2</a:t>
            </a:r>
            <a:endParaRPr b="1" sz="2400">
              <a:solidFill>
                <a:schemeClr val="lt1"/>
              </a:solidFill>
              <a:latin typeface="Roboto"/>
              <a:ea typeface="Roboto"/>
              <a:cs typeface="Roboto"/>
              <a:sym typeface="Roboto"/>
            </a:endParaRPr>
          </a:p>
        </p:txBody>
      </p:sp>
      <p:sp>
        <p:nvSpPr>
          <p:cNvPr id="392" name="Google Shape;392;p36"/>
          <p:cNvSpPr/>
          <p:nvPr/>
        </p:nvSpPr>
        <p:spPr>
          <a:xfrm>
            <a:off x="4020900" y="3117850"/>
            <a:ext cx="551100" cy="551100"/>
          </a:xfrm>
          <a:prstGeom prst="rect">
            <a:avLst/>
          </a:prstGeom>
          <a:solidFill>
            <a:srgbClr val="00B889"/>
          </a:solidFill>
          <a:ln cap="flat" cmpd="sng" w="9525">
            <a:solidFill>
              <a:srgbClr val="00B889"/>
            </a:solidFill>
            <a:prstDash val="solid"/>
            <a:round/>
            <a:headEnd len="sm" w="sm" type="none"/>
            <a:tailEnd len="sm" w="sm" type="none"/>
          </a:ln>
          <a:effectLst>
            <a:outerShdw blurRad="1714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2400">
                <a:solidFill>
                  <a:schemeClr val="lt1"/>
                </a:solidFill>
                <a:latin typeface="Roboto"/>
                <a:ea typeface="Roboto"/>
                <a:cs typeface="Roboto"/>
                <a:sym typeface="Roboto"/>
              </a:rPr>
              <a:t>3</a:t>
            </a:r>
            <a:endParaRPr b="1" sz="2400">
              <a:solidFill>
                <a:schemeClr val="lt1"/>
              </a:solidFill>
              <a:latin typeface="Roboto"/>
              <a:ea typeface="Roboto"/>
              <a:cs typeface="Roboto"/>
              <a:sym typeface="Roboto"/>
            </a:endParaRPr>
          </a:p>
        </p:txBody>
      </p:sp>
      <p:sp>
        <p:nvSpPr>
          <p:cNvPr id="393" name="Google Shape;393;p36"/>
          <p:cNvSpPr/>
          <p:nvPr/>
        </p:nvSpPr>
        <p:spPr>
          <a:xfrm>
            <a:off x="4020900" y="4032250"/>
            <a:ext cx="551100" cy="551100"/>
          </a:xfrm>
          <a:prstGeom prst="rect">
            <a:avLst/>
          </a:prstGeom>
          <a:solidFill>
            <a:srgbClr val="FFDC5D"/>
          </a:solidFill>
          <a:ln cap="flat" cmpd="sng" w="9525">
            <a:solidFill>
              <a:srgbClr val="FFDC5D"/>
            </a:solidFill>
            <a:prstDash val="solid"/>
            <a:round/>
            <a:headEnd len="sm" w="sm" type="none"/>
            <a:tailEnd len="sm" w="sm" type="none"/>
          </a:ln>
          <a:effectLst>
            <a:outerShdw blurRad="1714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2400">
                <a:solidFill>
                  <a:schemeClr val="lt1"/>
                </a:solidFill>
                <a:latin typeface="Roboto"/>
                <a:ea typeface="Roboto"/>
                <a:cs typeface="Roboto"/>
                <a:sym typeface="Roboto"/>
              </a:rPr>
              <a:t>4</a:t>
            </a:r>
            <a:endParaRPr b="1" sz="2400">
              <a:solidFill>
                <a:schemeClr val="lt1"/>
              </a:solidFill>
              <a:latin typeface="Roboto"/>
              <a:ea typeface="Roboto"/>
              <a:cs typeface="Roboto"/>
              <a:sym typeface="Roboto"/>
            </a:endParaRPr>
          </a:p>
        </p:txBody>
      </p:sp>
      <p:sp>
        <p:nvSpPr>
          <p:cNvPr id="394" name="Google Shape;394;p36"/>
          <p:cNvSpPr/>
          <p:nvPr/>
        </p:nvSpPr>
        <p:spPr>
          <a:xfrm>
            <a:off x="4552025" y="1125341"/>
            <a:ext cx="3516300" cy="51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i="0" lang="es" sz="1500" cap="none" strike="noStrike">
                <a:solidFill>
                  <a:srgbClr val="009056"/>
                </a:solidFill>
                <a:latin typeface="Roboto Black"/>
                <a:ea typeface="Roboto Black"/>
                <a:cs typeface="Roboto Black"/>
                <a:sym typeface="Roboto Black"/>
              </a:rPr>
              <a:t>Diagnóstico</a:t>
            </a:r>
            <a:endParaRPr i="0" sz="1500" cap="none" strike="noStrike">
              <a:solidFill>
                <a:srgbClr val="009056"/>
              </a:solidFill>
              <a:latin typeface="Roboto Black"/>
              <a:ea typeface="Roboto Black"/>
              <a:cs typeface="Roboto Black"/>
              <a:sym typeface="Roboto Black"/>
            </a:endParaRPr>
          </a:p>
        </p:txBody>
      </p:sp>
      <p:sp>
        <p:nvSpPr>
          <p:cNvPr id="395" name="Google Shape;395;p36"/>
          <p:cNvSpPr txBox="1"/>
          <p:nvPr/>
        </p:nvSpPr>
        <p:spPr>
          <a:xfrm>
            <a:off x="4552025" y="1457366"/>
            <a:ext cx="40587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lang="es" sz="1100">
                <a:solidFill>
                  <a:schemeClr val="dk1"/>
                </a:solidFill>
                <a:latin typeface="Roboto Condensed"/>
                <a:ea typeface="Roboto Condensed"/>
                <a:cs typeface="Roboto Condensed"/>
                <a:sym typeface="Roboto Condensed"/>
              </a:rPr>
              <a:t>I</a:t>
            </a:r>
            <a:r>
              <a:rPr lang="es" sz="1100">
                <a:solidFill>
                  <a:schemeClr val="dk1"/>
                </a:solidFill>
                <a:latin typeface="Roboto Condensed"/>
                <a:ea typeface="Roboto Condensed"/>
                <a:cs typeface="Roboto Condensed"/>
                <a:sym typeface="Roboto Condensed"/>
              </a:rPr>
              <a:t>dentificamos </a:t>
            </a:r>
            <a:r>
              <a:rPr lang="es" sz="1100">
                <a:solidFill>
                  <a:schemeClr val="dk1"/>
                </a:solidFill>
                <a:latin typeface="Roboto Condensed"/>
                <a:ea typeface="Roboto Condensed"/>
                <a:cs typeface="Roboto Condensed"/>
                <a:sym typeface="Roboto Condensed"/>
              </a:rPr>
              <a:t>y analizamos l</a:t>
            </a:r>
            <a:r>
              <a:rPr lang="es" sz="1100">
                <a:solidFill>
                  <a:schemeClr val="dk1"/>
                </a:solidFill>
                <a:latin typeface="Roboto Condensed"/>
                <a:ea typeface="Roboto Condensed"/>
                <a:cs typeface="Roboto Condensed"/>
                <a:sym typeface="Roboto Condensed"/>
              </a:rPr>
              <a:t>os riesgos asociados a su actividad, y </a:t>
            </a:r>
            <a:r>
              <a:rPr lang="es" sz="1100">
                <a:solidFill>
                  <a:schemeClr val="dk1"/>
                </a:solidFill>
                <a:latin typeface="Roboto Condensed"/>
                <a:ea typeface="Roboto Condensed"/>
                <a:cs typeface="Roboto Condensed"/>
                <a:sym typeface="Roboto Condensed"/>
              </a:rPr>
              <a:t>trabajamos</a:t>
            </a:r>
            <a:r>
              <a:rPr lang="es" sz="1100">
                <a:solidFill>
                  <a:schemeClr val="dk1"/>
                </a:solidFill>
                <a:latin typeface="Roboto Condensed"/>
                <a:ea typeface="Roboto Condensed"/>
                <a:cs typeface="Roboto Condensed"/>
                <a:sym typeface="Roboto Condensed"/>
              </a:rPr>
              <a:t> de manera conjunta para proteger lo que más le importa.</a:t>
            </a:r>
            <a:endParaRPr i="0" sz="1100" u="none" cap="none" strike="noStrike">
              <a:solidFill>
                <a:schemeClr val="dk1"/>
              </a:solidFill>
              <a:latin typeface="Roboto Condensed"/>
              <a:ea typeface="Roboto Condensed"/>
              <a:cs typeface="Roboto Condensed"/>
              <a:sym typeface="Roboto Condensed"/>
            </a:endParaRPr>
          </a:p>
        </p:txBody>
      </p:sp>
      <p:sp>
        <p:nvSpPr>
          <p:cNvPr id="396" name="Google Shape;396;p36"/>
          <p:cNvSpPr/>
          <p:nvPr/>
        </p:nvSpPr>
        <p:spPr>
          <a:xfrm>
            <a:off x="4552025" y="2099456"/>
            <a:ext cx="3449100" cy="51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s" sz="1500">
                <a:solidFill>
                  <a:srgbClr val="009056"/>
                </a:solidFill>
                <a:latin typeface="Roboto Black"/>
                <a:ea typeface="Roboto Black"/>
                <a:cs typeface="Roboto Black"/>
                <a:sym typeface="Roboto Black"/>
              </a:rPr>
              <a:t>Socialización de resultados</a:t>
            </a:r>
            <a:endParaRPr i="0" sz="1500" cap="none" strike="noStrike">
              <a:solidFill>
                <a:srgbClr val="009056"/>
              </a:solidFill>
              <a:latin typeface="Roboto Black"/>
              <a:ea typeface="Roboto Black"/>
              <a:cs typeface="Roboto Black"/>
              <a:sym typeface="Roboto Black"/>
            </a:endParaRPr>
          </a:p>
        </p:txBody>
      </p:sp>
      <p:sp>
        <p:nvSpPr>
          <p:cNvPr id="397" name="Google Shape;397;p36"/>
          <p:cNvSpPr txBox="1"/>
          <p:nvPr/>
        </p:nvSpPr>
        <p:spPr>
          <a:xfrm>
            <a:off x="4552025" y="2469577"/>
            <a:ext cx="4058700" cy="29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s" sz="1100">
                <a:latin typeface="Roboto Condensed"/>
                <a:ea typeface="Roboto Condensed"/>
                <a:cs typeface="Roboto Condensed"/>
                <a:sym typeface="Roboto Condensed"/>
              </a:rPr>
              <a:t>Compartimos las recomendaciones y propuesta del plan de acción.</a:t>
            </a:r>
            <a:endParaRPr i="0" sz="1100" u="none" cap="none" strike="noStrike">
              <a:latin typeface="Roboto Condensed Light"/>
              <a:ea typeface="Roboto Condensed Light"/>
              <a:cs typeface="Roboto Condensed Light"/>
              <a:sym typeface="Roboto Condensed Light"/>
            </a:endParaRPr>
          </a:p>
        </p:txBody>
      </p:sp>
      <p:pic>
        <p:nvPicPr>
          <p:cNvPr id="398" name="Google Shape;398;p36"/>
          <p:cNvPicPr preferRelativeResize="0"/>
          <p:nvPr/>
        </p:nvPicPr>
        <p:blipFill rotWithShape="1">
          <a:blip r:embed="rId6">
            <a:alphaModFix/>
          </a:blip>
          <a:srcRect b="0" l="0" r="0" t="0"/>
          <a:stretch/>
        </p:blipFill>
        <p:spPr>
          <a:xfrm>
            <a:off x="3481300" y="2216150"/>
            <a:ext cx="551101" cy="551101"/>
          </a:xfrm>
          <a:prstGeom prst="rect">
            <a:avLst/>
          </a:prstGeom>
          <a:noFill/>
          <a:ln>
            <a:noFill/>
          </a:ln>
        </p:spPr>
      </p:pic>
      <p:sp>
        <p:nvSpPr>
          <p:cNvPr id="399" name="Google Shape;399;p36"/>
          <p:cNvSpPr/>
          <p:nvPr/>
        </p:nvSpPr>
        <p:spPr>
          <a:xfrm>
            <a:off x="4552025" y="2937656"/>
            <a:ext cx="4386000" cy="51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s" sz="1500">
                <a:solidFill>
                  <a:srgbClr val="009056"/>
                </a:solidFill>
                <a:latin typeface="Roboto Black"/>
                <a:ea typeface="Roboto Black"/>
                <a:cs typeface="Roboto Black"/>
                <a:sym typeface="Roboto Black"/>
              </a:rPr>
              <a:t>Servicios de prevención de riesgos</a:t>
            </a:r>
            <a:endParaRPr i="0" sz="1500" cap="none" strike="noStrike">
              <a:solidFill>
                <a:srgbClr val="009056"/>
              </a:solidFill>
              <a:latin typeface="Roboto Black"/>
              <a:ea typeface="Roboto Black"/>
              <a:cs typeface="Roboto Black"/>
              <a:sym typeface="Roboto Black"/>
            </a:endParaRPr>
          </a:p>
        </p:txBody>
      </p:sp>
      <p:sp>
        <p:nvSpPr>
          <p:cNvPr id="400" name="Google Shape;400;p36"/>
          <p:cNvSpPr txBox="1"/>
          <p:nvPr/>
        </p:nvSpPr>
        <p:spPr>
          <a:xfrm>
            <a:off x="4552025" y="3307775"/>
            <a:ext cx="4058700" cy="55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s" sz="1100">
                <a:latin typeface="Roboto Condensed"/>
                <a:ea typeface="Roboto Condensed"/>
                <a:cs typeface="Roboto Condensed"/>
                <a:sym typeface="Roboto Condensed"/>
              </a:rPr>
              <a:t>Implementamos actividades de prevención a la medida de su empresa y operación.</a:t>
            </a:r>
            <a:endParaRPr i="0" sz="1100" u="none" cap="none" strike="noStrike">
              <a:latin typeface="Roboto Condensed Light"/>
              <a:ea typeface="Roboto Condensed Light"/>
              <a:cs typeface="Roboto Condensed Light"/>
              <a:sym typeface="Roboto Condensed Light"/>
            </a:endParaRPr>
          </a:p>
        </p:txBody>
      </p:sp>
      <p:pic>
        <p:nvPicPr>
          <p:cNvPr id="401" name="Google Shape;401;p36"/>
          <p:cNvPicPr preferRelativeResize="0"/>
          <p:nvPr/>
        </p:nvPicPr>
        <p:blipFill rotWithShape="1">
          <a:blip r:embed="rId7">
            <a:alphaModFix/>
          </a:blip>
          <a:srcRect b="0" l="0" r="0" t="0"/>
          <a:stretch/>
        </p:blipFill>
        <p:spPr>
          <a:xfrm>
            <a:off x="3504599" y="3143253"/>
            <a:ext cx="515098" cy="515098"/>
          </a:xfrm>
          <a:prstGeom prst="rect">
            <a:avLst/>
          </a:prstGeom>
          <a:noFill/>
          <a:ln>
            <a:noFill/>
          </a:ln>
        </p:spPr>
      </p:pic>
      <p:sp>
        <p:nvSpPr>
          <p:cNvPr id="402" name="Google Shape;402;p36"/>
          <p:cNvSpPr/>
          <p:nvPr/>
        </p:nvSpPr>
        <p:spPr>
          <a:xfrm>
            <a:off x="4552025" y="3860433"/>
            <a:ext cx="3449100" cy="51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s" sz="1500">
                <a:solidFill>
                  <a:srgbClr val="009056"/>
                </a:solidFill>
                <a:latin typeface="Roboto Black"/>
                <a:ea typeface="Roboto Black"/>
                <a:cs typeface="Roboto Black"/>
                <a:sym typeface="Roboto Black"/>
              </a:rPr>
              <a:t>Seguimiento</a:t>
            </a:r>
            <a:endParaRPr i="0" sz="1500" cap="none" strike="noStrike">
              <a:solidFill>
                <a:srgbClr val="009056"/>
              </a:solidFill>
              <a:latin typeface="Roboto Black"/>
              <a:ea typeface="Roboto Black"/>
              <a:cs typeface="Roboto Black"/>
              <a:sym typeface="Roboto Black"/>
            </a:endParaRPr>
          </a:p>
        </p:txBody>
      </p:sp>
      <p:sp>
        <p:nvSpPr>
          <p:cNvPr id="403" name="Google Shape;403;p36"/>
          <p:cNvSpPr txBox="1"/>
          <p:nvPr/>
        </p:nvSpPr>
        <p:spPr>
          <a:xfrm>
            <a:off x="4552025" y="4230558"/>
            <a:ext cx="4058700" cy="55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s" sz="1100">
                <a:latin typeface="Roboto Condensed"/>
                <a:ea typeface="Roboto Condensed"/>
                <a:cs typeface="Roboto Condensed"/>
                <a:sym typeface="Roboto Condensed"/>
              </a:rPr>
              <a:t>A través de comités vemos los avances e impactos generados producto de las actividades de prevención.</a:t>
            </a:r>
            <a:endParaRPr i="0" sz="1100" u="none" cap="none" strike="noStrike">
              <a:latin typeface="Roboto Condensed Light"/>
              <a:ea typeface="Roboto Condensed Light"/>
              <a:cs typeface="Roboto Condensed Light"/>
              <a:sym typeface="Roboto Condensed Light"/>
            </a:endParaRPr>
          </a:p>
        </p:txBody>
      </p:sp>
      <p:pic>
        <p:nvPicPr>
          <p:cNvPr id="404" name="Google Shape;404;p36"/>
          <p:cNvPicPr preferRelativeResize="0"/>
          <p:nvPr/>
        </p:nvPicPr>
        <p:blipFill rotWithShape="1">
          <a:blip r:embed="rId8">
            <a:alphaModFix/>
          </a:blip>
          <a:srcRect b="0" l="0" r="0" t="0"/>
          <a:stretch/>
        </p:blipFill>
        <p:spPr>
          <a:xfrm>
            <a:off x="3511514" y="4062465"/>
            <a:ext cx="490675" cy="490675"/>
          </a:xfrm>
          <a:prstGeom prst="rect">
            <a:avLst/>
          </a:prstGeom>
          <a:noFill/>
          <a:ln>
            <a:noFill/>
          </a:ln>
        </p:spPr>
      </p:pic>
      <p:grpSp>
        <p:nvGrpSpPr>
          <p:cNvPr id="405" name="Google Shape;405;p36"/>
          <p:cNvGrpSpPr/>
          <p:nvPr/>
        </p:nvGrpSpPr>
        <p:grpSpPr>
          <a:xfrm>
            <a:off x="896725" y="2556498"/>
            <a:ext cx="868954" cy="868925"/>
            <a:chOff x="931777" y="2362650"/>
            <a:chExt cx="868954" cy="868925"/>
          </a:xfrm>
        </p:grpSpPr>
        <p:sp>
          <p:nvSpPr>
            <p:cNvPr id="406" name="Google Shape;406;p36"/>
            <p:cNvSpPr/>
            <p:nvPr/>
          </p:nvSpPr>
          <p:spPr>
            <a:xfrm>
              <a:off x="956625" y="2792450"/>
              <a:ext cx="124250" cy="343400"/>
            </a:xfrm>
            <a:prstGeom prst="flowChartProcess">
              <a:avLst/>
            </a:prstGeom>
            <a:solidFill>
              <a:srgbClr val="FFDC5F"/>
            </a:solidFill>
            <a:ln cap="flat" cmpd="sng" w="9525">
              <a:solidFill>
                <a:srgbClr val="FFDC5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7" name="Google Shape;407;p36"/>
            <p:cNvPicPr preferRelativeResize="0"/>
            <p:nvPr/>
          </p:nvPicPr>
          <p:blipFill>
            <a:blip r:embed="rId9">
              <a:alphaModFix/>
            </a:blip>
            <a:stretch>
              <a:fillRect/>
            </a:stretch>
          </p:blipFill>
          <p:spPr>
            <a:xfrm>
              <a:off x="931777" y="2362650"/>
              <a:ext cx="868954" cy="86892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1" name="Shape 411"/>
        <p:cNvGrpSpPr/>
        <p:nvPr/>
      </p:nvGrpSpPr>
      <p:grpSpPr>
        <a:xfrm>
          <a:off x="0" y="0"/>
          <a:ext cx="0" cy="0"/>
          <a:chOff x="0" y="0"/>
          <a:chExt cx="0" cy="0"/>
        </a:xfrm>
      </p:grpSpPr>
      <p:sp>
        <p:nvSpPr>
          <p:cNvPr id="412" name="Google Shape;412;p37"/>
          <p:cNvSpPr txBox="1"/>
          <p:nvPr/>
        </p:nvSpPr>
        <p:spPr>
          <a:xfrm>
            <a:off x="539150" y="179025"/>
            <a:ext cx="6329700" cy="7866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300">
                <a:solidFill>
                  <a:srgbClr val="009056"/>
                </a:solidFill>
                <a:latin typeface="Roboto Light"/>
                <a:ea typeface="Roboto Light"/>
                <a:cs typeface="Roboto Light"/>
                <a:sym typeface="Roboto Light"/>
              </a:rPr>
              <a:t>Punto de partida</a:t>
            </a:r>
            <a:endParaRPr sz="23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300">
                <a:solidFill>
                  <a:srgbClr val="009056"/>
                </a:solidFill>
                <a:latin typeface="Roboto Black"/>
                <a:ea typeface="Roboto Black"/>
                <a:cs typeface="Roboto Black"/>
                <a:sym typeface="Roboto Black"/>
              </a:rPr>
              <a:t>Diagnóstico de riesgos </a:t>
            </a:r>
            <a:r>
              <a:rPr lang="es" sz="2300">
                <a:solidFill>
                  <a:srgbClr val="FFDC5F"/>
                </a:solidFill>
                <a:latin typeface="Roboto Black"/>
                <a:ea typeface="Roboto Black"/>
                <a:cs typeface="Roboto Black"/>
                <a:sym typeface="Roboto Black"/>
              </a:rPr>
              <a:t>de su cadena de Valor</a:t>
            </a:r>
            <a:endParaRPr sz="2300">
              <a:solidFill>
                <a:srgbClr val="FFDC5F"/>
              </a:solidFill>
              <a:latin typeface="Roboto Black"/>
              <a:ea typeface="Roboto Black"/>
              <a:cs typeface="Roboto Black"/>
              <a:sym typeface="Roboto Black"/>
            </a:endParaRPr>
          </a:p>
        </p:txBody>
      </p:sp>
      <p:sp>
        <p:nvSpPr>
          <p:cNvPr id="413" name="Google Shape;413;p37"/>
          <p:cNvSpPr/>
          <p:nvPr/>
        </p:nvSpPr>
        <p:spPr>
          <a:xfrm>
            <a:off x="596350" y="1316925"/>
            <a:ext cx="7988700" cy="3590400"/>
          </a:xfrm>
          <a:prstGeom prst="roundRect">
            <a:avLst>
              <a:gd fmla="val 1038" name="adj"/>
            </a:avLst>
          </a:prstGeom>
          <a:solidFill>
            <a:schemeClr val="lt1"/>
          </a:solidFill>
          <a:ln>
            <a:noFill/>
          </a:ln>
          <a:effectLst>
            <a:outerShdw blurRad="185738" rotWithShape="0" algn="bl" dir="5400000" dist="19050">
              <a:srgbClr val="D8D8D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4" name="Google Shape;414;p37"/>
          <p:cNvSpPr/>
          <p:nvPr/>
        </p:nvSpPr>
        <p:spPr>
          <a:xfrm>
            <a:off x="739575" y="1389525"/>
            <a:ext cx="1646400" cy="373200"/>
          </a:xfrm>
          <a:prstGeom prst="parallelogram">
            <a:avLst>
              <a:gd fmla="val 25000"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5" name="Google Shape;415;p37"/>
          <p:cNvSpPr txBox="1"/>
          <p:nvPr/>
        </p:nvSpPr>
        <p:spPr>
          <a:xfrm>
            <a:off x="726700" y="1389675"/>
            <a:ext cx="1646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rgbClr val="009056"/>
                </a:solidFill>
                <a:latin typeface="Roboto Condensed Light"/>
                <a:ea typeface="Roboto Condensed Light"/>
                <a:cs typeface="Roboto Condensed Light"/>
                <a:sym typeface="Roboto Condensed Light"/>
              </a:rPr>
              <a:t>El diagnóstico</a:t>
            </a:r>
            <a:endParaRPr sz="1500">
              <a:solidFill>
                <a:srgbClr val="009056"/>
              </a:solidFill>
              <a:latin typeface="Roboto Black"/>
              <a:ea typeface="Roboto Black"/>
              <a:cs typeface="Roboto Black"/>
              <a:sym typeface="Roboto Black"/>
            </a:endParaRPr>
          </a:p>
        </p:txBody>
      </p:sp>
      <p:sp>
        <p:nvSpPr>
          <p:cNvPr id="416" name="Google Shape;416;p37"/>
          <p:cNvSpPr/>
          <p:nvPr/>
        </p:nvSpPr>
        <p:spPr>
          <a:xfrm>
            <a:off x="2353856" y="1389523"/>
            <a:ext cx="2033700" cy="373200"/>
          </a:xfrm>
          <a:prstGeom prst="parallelogram">
            <a:avLst>
              <a:gd fmla="val 25000" name="adj"/>
            </a:avLst>
          </a:prstGeom>
          <a:solidFill>
            <a:srgbClr val="00905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7" name="Google Shape;417;p37"/>
          <p:cNvSpPr txBox="1"/>
          <p:nvPr/>
        </p:nvSpPr>
        <p:spPr>
          <a:xfrm>
            <a:off x="2340981" y="1389673"/>
            <a:ext cx="20982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1500">
                <a:solidFill>
                  <a:schemeClr val="lt1"/>
                </a:solidFill>
                <a:latin typeface="Roboto Condensed ExtraBold"/>
                <a:ea typeface="Roboto Condensed ExtraBold"/>
                <a:cs typeface="Roboto Condensed ExtraBold"/>
                <a:sym typeface="Roboto Condensed ExtraBold"/>
              </a:rPr>
              <a:t>Ingeniería Corporativos</a:t>
            </a:r>
            <a:endParaRPr i="1" sz="1000">
              <a:solidFill>
                <a:schemeClr val="lt1"/>
              </a:solidFill>
              <a:latin typeface="Roboto Condensed ExtraBold"/>
              <a:ea typeface="Roboto Condensed ExtraBold"/>
              <a:cs typeface="Roboto Condensed ExtraBold"/>
              <a:sym typeface="Roboto Condensed ExtraBold"/>
            </a:endParaRPr>
          </a:p>
        </p:txBody>
      </p:sp>
      <p:sp>
        <p:nvSpPr>
          <p:cNvPr id="418" name="Google Shape;418;p37"/>
          <p:cNvSpPr/>
          <p:nvPr/>
        </p:nvSpPr>
        <p:spPr>
          <a:xfrm>
            <a:off x="1695887" y="2646847"/>
            <a:ext cx="1006800" cy="1006800"/>
          </a:xfrm>
          <a:prstGeom prst="diamond">
            <a:avLst/>
          </a:prstGeom>
          <a:solidFill>
            <a:srgbClr val="434343"/>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9" name="Google Shape;419;p37"/>
          <p:cNvSpPr/>
          <p:nvPr/>
        </p:nvSpPr>
        <p:spPr>
          <a:xfrm>
            <a:off x="2229248" y="3180203"/>
            <a:ext cx="1006800" cy="1006800"/>
          </a:xfrm>
          <a:prstGeom prst="diamond">
            <a:avLst/>
          </a:prstGeom>
          <a:solidFill>
            <a:srgbClr val="999999"/>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0" name="Google Shape;420;p37"/>
          <p:cNvSpPr/>
          <p:nvPr/>
        </p:nvSpPr>
        <p:spPr>
          <a:xfrm>
            <a:off x="2758253" y="2646847"/>
            <a:ext cx="1006800" cy="1006800"/>
          </a:xfrm>
          <a:prstGeom prst="diamond">
            <a:avLst/>
          </a:prstGeom>
          <a:solidFill>
            <a:srgbClr val="007C4A"/>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1" name="Google Shape;421;p37"/>
          <p:cNvSpPr/>
          <p:nvPr/>
        </p:nvSpPr>
        <p:spPr>
          <a:xfrm>
            <a:off x="3291615" y="3180203"/>
            <a:ext cx="1006800" cy="1006800"/>
          </a:xfrm>
          <a:prstGeom prst="diamond">
            <a:avLst/>
          </a:prstGeom>
          <a:solidFill>
            <a:srgbClr val="009056"/>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2" name="Google Shape;422;p37"/>
          <p:cNvSpPr/>
          <p:nvPr/>
        </p:nvSpPr>
        <p:spPr>
          <a:xfrm>
            <a:off x="3820619" y="2646847"/>
            <a:ext cx="1006800" cy="1006800"/>
          </a:xfrm>
          <a:prstGeom prst="diamond">
            <a:avLst/>
          </a:prstGeom>
          <a:solidFill>
            <a:srgbClr val="08B889"/>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3" name="Google Shape;423;p37"/>
          <p:cNvSpPr/>
          <p:nvPr/>
        </p:nvSpPr>
        <p:spPr>
          <a:xfrm>
            <a:off x="4353981" y="3180203"/>
            <a:ext cx="1006800" cy="1006800"/>
          </a:xfrm>
          <a:prstGeom prst="diamond">
            <a:avLst/>
          </a:prstGeom>
          <a:solidFill>
            <a:srgbClr val="09CD99"/>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4" name="Google Shape;424;p37"/>
          <p:cNvSpPr/>
          <p:nvPr/>
        </p:nvSpPr>
        <p:spPr>
          <a:xfrm>
            <a:off x="4882985" y="2646847"/>
            <a:ext cx="1006800" cy="1006800"/>
          </a:xfrm>
          <a:prstGeom prst="diamond">
            <a:avLst/>
          </a:prstGeom>
          <a:solidFill>
            <a:srgbClr val="13C999"/>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5" name="Google Shape;425;p37"/>
          <p:cNvSpPr/>
          <p:nvPr/>
        </p:nvSpPr>
        <p:spPr>
          <a:xfrm>
            <a:off x="5416347" y="3180203"/>
            <a:ext cx="1006800" cy="1006800"/>
          </a:xfrm>
          <a:prstGeom prst="diamond">
            <a:avLst/>
          </a:prstGeom>
          <a:solidFill>
            <a:srgbClr val="25D7A8"/>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6" name="Google Shape;426;p37"/>
          <p:cNvSpPr/>
          <p:nvPr/>
        </p:nvSpPr>
        <p:spPr>
          <a:xfrm>
            <a:off x="5945352" y="2646847"/>
            <a:ext cx="1006800" cy="1006800"/>
          </a:xfrm>
          <a:prstGeom prst="diamond">
            <a:avLst/>
          </a:prstGeom>
          <a:solidFill>
            <a:srgbClr val="FFDC5F"/>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 name="Google Shape;427;p37"/>
          <p:cNvSpPr/>
          <p:nvPr/>
        </p:nvSpPr>
        <p:spPr>
          <a:xfrm>
            <a:off x="6478713" y="3180203"/>
            <a:ext cx="1006800" cy="1006800"/>
          </a:xfrm>
          <a:prstGeom prst="diamond">
            <a:avLst/>
          </a:prstGeom>
          <a:solidFill>
            <a:srgbClr val="FFE37B"/>
          </a:solidFill>
          <a:ln>
            <a:noFill/>
          </a:ln>
          <a:effectLst>
            <a:outerShdw blurRad="400050"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28" name="Google Shape;428;p37"/>
          <p:cNvPicPr preferRelativeResize="0"/>
          <p:nvPr/>
        </p:nvPicPr>
        <p:blipFill>
          <a:blip r:embed="rId4">
            <a:alphaModFix/>
          </a:blip>
          <a:stretch>
            <a:fillRect/>
          </a:stretch>
        </p:blipFill>
        <p:spPr>
          <a:xfrm>
            <a:off x="2506250" y="3494472"/>
            <a:ext cx="452800" cy="452800"/>
          </a:xfrm>
          <a:prstGeom prst="rect">
            <a:avLst/>
          </a:prstGeom>
          <a:noFill/>
          <a:ln>
            <a:noFill/>
          </a:ln>
        </p:spPr>
      </p:pic>
      <p:pic>
        <p:nvPicPr>
          <p:cNvPr id="429" name="Google Shape;429;p37"/>
          <p:cNvPicPr preferRelativeResize="0"/>
          <p:nvPr/>
        </p:nvPicPr>
        <p:blipFill>
          <a:blip r:embed="rId5">
            <a:alphaModFix/>
          </a:blip>
          <a:stretch>
            <a:fillRect/>
          </a:stretch>
        </p:blipFill>
        <p:spPr>
          <a:xfrm>
            <a:off x="1975403" y="2925525"/>
            <a:ext cx="452800" cy="452800"/>
          </a:xfrm>
          <a:prstGeom prst="rect">
            <a:avLst/>
          </a:prstGeom>
          <a:noFill/>
          <a:ln>
            <a:noFill/>
          </a:ln>
        </p:spPr>
      </p:pic>
      <p:pic>
        <p:nvPicPr>
          <p:cNvPr id="430" name="Google Shape;430;p37"/>
          <p:cNvPicPr preferRelativeResize="0"/>
          <p:nvPr/>
        </p:nvPicPr>
        <p:blipFill>
          <a:blip r:embed="rId6">
            <a:alphaModFix/>
          </a:blip>
          <a:stretch>
            <a:fillRect/>
          </a:stretch>
        </p:blipFill>
        <p:spPr>
          <a:xfrm>
            <a:off x="3026495" y="2946683"/>
            <a:ext cx="452800" cy="452841"/>
          </a:xfrm>
          <a:prstGeom prst="rect">
            <a:avLst/>
          </a:prstGeom>
          <a:noFill/>
          <a:ln>
            <a:noFill/>
          </a:ln>
        </p:spPr>
      </p:pic>
      <p:pic>
        <p:nvPicPr>
          <p:cNvPr id="431" name="Google Shape;431;p37"/>
          <p:cNvPicPr preferRelativeResize="0"/>
          <p:nvPr/>
        </p:nvPicPr>
        <p:blipFill>
          <a:blip r:embed="rId7">
            <a:alphaModFix/>
          </a:blip>
          <a:stretch>
            <a:fillRect/>
          </a:stretch>
        </p:blipFill>
        <p:spPr>
          <a:xfrm>
            <a:off x="3604550" y="3493124"/>
            <a:ext cx="373201" cy="373201"/>
          </a:xfrm>
          <a:prstGeom prst="rect">
            <a:avLst/>
          </a:prstGeom>
          <a:noFill/>
          <a:ln>
            <a:noFill/>
          </a:ln>
        </p:spPr>
      </p:pic>
      <p:pic>
        <p:nvPicPr>
          <p:cNvPr id="432" name="Google Shape;432;p37"/>
          <p:cNvPicPr preferRelativeResize="0"/>
          <p:nvPr/>
        </p:nvPicPr>
        <p:blipFill>
          <a:blip r:embed="rId8">
            <a:alphaModFix/>
          </a:blip>
          <a:stretch>
            <a:fillRect/>
          </a:stretch>
        </p:blipFill>
        <p:spPr>
          <a:xfrm>
            <a:off x="4097613" y="2923850"/>
            <a:ext cx="452800" cy="452800"/>
          </a:xfrm>
          <a:prstGeom prst="rect">
            <a:avLst/>
          </a:prstGeom>
          <a:noFill/>
          <a:ln>
            <a:noFill/>
          </a:ln>
        </p:spPr>
      </p:pic>
      <p:pic>
        <p:nvPicPr>
          <p:cNvPr id="433" name="Google Shape;433;p37"/>
          <p:cNvPicPr preferRelativeResize="0"/>
          <p:nvPr/>
        </p:nvPicPr>
        <p:blipFill>
          <a:blip r:embed="rId9">
            <a:alphaModFix/>
          </a:blip>
          <a:stretch>
            <a:fillRect/>
          </a:stretch>
        </p:blipFill>
        <p:spPr>
          <a:xfrm>
            <a:off x="4580881" y="3393023"/>
            <a:ext cx="553000" cy="553000"/>
          </a:xfrm>
          <a:prstGeom prst="rect">
            <a:avLst/>
          </a:prstGeom>
          <a:noFill/>
          <a:ln>
            <a:noFill/>
          </a:ln>
        </p:spPr>
      </p:pic>
      <p:pic>
        <p:nvPicPr>
          <p:cNvPr id="434" name="Google Shape;434;p37"/>
          <p:cNvPicPr preferRelativeResize="0"/>
          <p:nvPr/>
        </p:nvPicPr>
        <p:blipFill>
          <a:blip r:embed="rId10">
            <a:alphaModFix/>
          </a:blip>
          <a:stretch>
            <a:fillRect/>
          </a:stretch>
        </p:blipFill>
        <p:spPr>
          <a:xfrm>
            <a:off x="5161251" y="2911828"/>
            <a:ext cx="452800" cy="452820"/>
          </a:xfrm>
          <a:prstGeom prst="rect">
            <a:avLst/>
          </a:prstGeom>
          <a:noFill/>
          <a:ln>
            <a:noFill/>
          </a:ln>
        </p:spPr>
      </p:pic>
      <p:pic>
        <p:nvPicPr>
          <p:cNvPr id="435" name="Google Shape;435;p37"/>
          <p:cNvPicPr preferRelativeResize="0"/>
          <p:nvPr/>
        </p:nvPicPr>
        <p:blipFill>
          <a:blip r:embed="rId11">
            <a:alphaModFix/>
          </a:blip>
          <a:stretch>
            <a:fillRect/>
          </a:stretch>
        </p:blipFill>
        <p:spPr>
          <a:xfrm>
            <a:off x="5719448" y="3506493"/>
            <a:ext cx="373201" cy="373201"/>
          </a:xfrm>
          <a:prstGeom prst="rect">
            <a:avLst/>
          </a:prstGeom>
          <a:noFill/>
          <a:ln>
            <a:noFill/>
          </a:ln>
        </p:spPr>
      </p:pic>
      <p:pic>
        <p:nvPicPr>
          <p:cNvPr id="436" name="Google Shape;436;p37"/>
          <p:cNvPicPr preferRelativeResize="0"/>
          <p:nvPr/>
        </p:nvPicPr>
        <p:blipFill>
          <a:blip r:embed="rId12">
            <a:alphaModFix/>
          </a:blip>
          <a:stretch>
            <a:fillRect/>
          </a:stretch>
        </p:blipFill>
        <p:spPr>
          <a:xfrm>
            <a:off x="6218193" y="2925119"/>
            <a:ext cx="452800" cy="452800"/>
          </a:xfrm>
          <a:prstGeom prst="rect">
            <a:avLst/>
          </a:prstGeom>
          <a:noFill/>
          <a:ln>
            <a:noFill/>
          </a:ln>
        </p:spPr>
      </p:pic>
      <p:pic>
        <p:nvPicPr>
          <p:cNvPr id="437" name="Google Shape;437;p37"/>
          <p:cNvPicPr preferRelativeResize="0"/>
          <p:nvPr/>
        </p:nvPicPr>
        <p:blipFill>
          <a:blip r:embed="rId13">
            <a:alphaModFix/>
          </a:blip>
          <a:stretch>
            <a:fillRect/>
          </a:stretch>
        </p:blipFill>
        <p:spPr>
          <a:xfrm>
            <a:off x="6801996" y="3513725"/>
            <a:ext cx="373201" cy="373199"/>
          </a:xfrm>
          <a:prstGeom prst="rect">
            <a:avLst/>
          </a:prstGeom>
          <a:noFill/>
          <a:ln>
            <a:noFill/>
          </a:ln>
        </p:spPr>
      </p:pic>
      <p:sp>
        <p:nvSpPr>
          <p:cNvPr id="438" name="Google Shape;438;p37"/>
          <p:cNvSpPr txBox="1"/>
          <p:nvPr/>
        </p:nvSpPr>
        <p:spPr>
          <a:xfrm>
            <a:off x="1607251" y="2132583"/>
            <a:ext cx="1192800" cy="54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000">
                <a:solidFill>
                  <a:schemeClr val="dk2"/>
                </a:solidFill>
                <a:latin typeface="Roboto"/>
                <a:ea typeface="Roboto"/>
                <a:cs typeface="Roboto"/>
                <a:sym typeface="Roboto"/>
              </a:rPr>
              <a:t>Organización</a:t>
            </a:r>
            <a:endParaRPr sz="1000">
              <a:solidFill>
                <a:schemeClr val="dk2"/>
              </a:solidFill>
              <a:latin typeface="Roboto"/>
              <a:ea typeface="Roboto"/>
              <a:cs typeface="Roboto"/>
              <a:sym typeface="Roboto"/>
            </a:endParaRPr>
          </a:p>
          <a:p>
            <a:pPr indent="0" lvl="0" marL="0" rtl="0" algn="ctr">
              <a:spcBef>
                <a:spcPts val="200"/>
              </a:spcBef>
              <a:spcAft>
                <a:spcPts val="0"/>
              </a:spcAft>
              <a:buNone/>
            </a:pPr>
            <a:r>
              <a:rPr lang="es" sz="1200">
                <a:solidFill>
                  <a:schemeClr val="lt1"/>
                </a:solidFill>
                <a:highlight>
                  <a:srgbClr val="434343"/>
                </a:highlight>
                <a:latin typeface="Roboto Condensed"/>
                <a:ea typeface="Roboto Condensed"/>
                <a:cs typeface="Roboto Condensed"/>
                <a:sym typeface="Roboto Condensed"/>
              </a:rPr>
              <a:t>01</a:t>
            </a:r>
            <a:endParaRPr sz="1200">
              <a:solidFill>
                <a:schemeClr val="lt1"/>
              </a:solidFill>
              <a:highlight>
                <a:srgbClr val="434343"/>
              </a:highlight>
              <a:latin typeface="Roboto Condensed"/>
              <a:ea typeface="Roboto Condensed"/>
              <a:cs typeface="Roboto Condensed"/>
              <a:sym typeface="Roboto Condensed"/>
            </a:endParaRPr>
          </a:p>
        </p:txBody>
      </p:sp>
      <p:sp>
        <p:nvSpPr>
          <p:cNvPr id="439" name="Google Shape;439;p37"/>
          <p:cNvSpPr txBox="1"/>
          <p:nvPr/>
        </p:nvSpPr>
        <p:spPr>
          <a:xfrm>
            <a:off x="2140651" y="4175902"/>
            <a:ext cx="1192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chemeClr val="lt1"/>
                </a:solidFill>
                <a:highlight>
                  <a:srgbClr val="999999"/>
                </a:highlight>
                <a:latin typeface="Roboto Condensed"/>
                <a:ea typeface="Roboto Condensed"/>
                <a:cs typeface="Roboto Condensed"/>
                <a:sym typeface="Roboto Condensed"/>
              </a:rPr>
              <a:t>02</a:t>
            </a:r>
            <a:endParaRPr sz="1200">
              <a:solidFill>
                <a:schemeClr val="lt1"/>
              </a:solidFill>
              <a:highlight>
                <a:srgbClr val="999999"/>
              </a:highlight>
              <a:latin typeface="Roboto Condensed"/>
              <a:ea typeface="Roboto Condensed"/>
              <a:cs typeface="Roboto Condensed"/>
              <a:sym typeface="Roboto Condensed"/>
            </a:endParaRPr>
          </a:p>
          <a:p>
            <a:pPr indent="0" lvl="0" marL="0" rtl="0" algn="ctr">
              <a:spcBef>
                <a:spcPts val="0"/>
              </a:spcBef>
              <a:spcAft>
                <a:spcPts val="0"/>
              </a:spcAft>
              <a:buNone/>
            </a:pPr>
            <a:r>
              <a:rPr lang="es" sz="1000">
                <a:solidFill>
                  <a:schemeClr val="dk2"/>
                </a:solidFill>
                <a:latin typeface="Roboto"/>
                <a:ea typeface="Roboto"/>
                <a:cs typeface="Roboto"/>
                <a:sym typeface="Roboto"/>
              </a:rPr>
              <a:t>Empleados</a:t>
            </a:r>
            <a:endParaRPr sz="1000">
              <a:solidFill>
                <a:schemeClr val="dk2"/>
              </a:solidFill>
              <a:latin typeface="Roboto"/>
              <a:ea typeface="Roboto"/>
              <a:cs typeface="Roboto"/>
              <a:sym typeface="Roboto"/>
            </a:endParaRPr>
          </a:p>
        </p:txBody>
      </p:sp>
      <p:sp>
        <p:nvSpPr>
          <p:cNvPr id="440" name="Google Shape;440;p37"/>
          <p:cNvSpPr txBox="1"/>
          <p:nvPr/>
        </p:nvSpPr>
        <p:spPr>
          <a:xfrm>
            <a:off x="2674051" y="1947783"/>
            <a:ext cx="1192800" cy="70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000">
                <a:solidFill>
                  <a:schemeClr val="dk2"/>
                </a:solidFill>
                <a:latin typeface="Roboto"/>
                <a:ea typeface="Roboto"/>
                <a:cs typeface="Roboto"/>
                <a:sym typeface="Roboto"/>
              </a:rPr>
              <a:t>Materiales</a:t>
            </a:r>
            <a:endParaRPr sz="1000">
              <a:solidFill>
                <a:schemeClr val="dk2"/>
              </a:solidFill>
              <a:latin typeface="Roboto"/>
              <a:ea typeface="Roboto"/>
              <a:cs typeface="Roboto"/>
              <a:sym typeface="Roboto"/>
            </a:endParaRPr>
          </a:p>
          <a:p>
            <a:pPr indent="0" lvl="0" marL="0" rtl="0" algn="ctr">
              <a:spcBef>
                <a:spcPts val="0"/>
              </a:spcBef>
              <a:spcAft>
                <a:spcPts val="0"/>
              </a:spcAft>
              <a:buNone/>
            </a:pPr>
            <a:r>
              <a:rPr lang="es" sz="1000">
                <a:solidFill>
                  <a:schemeClr val="dk2"/>
                </a:solidFill>
                <a:latin typeface="Roboto"/>
                <a:ea typeface="Roboto"/>
                <a:cs typeface="Roboto"/>
                <a:sym typeface="Roboto"/>
              </a:rPr>
              <a:t>peligrosos</a:t>
            </a:r>
            <a:endParaRPr sz="1000">
              <a:solidFill>
                <a:schemeClr val="dk2"/>
              </a:solidFill>
              <a:latin typeface="Roboto Condensed"/>
              <a:ea typeface="Roboto Condensed"/>
              <a:cs typeface="Roboto Condensed"/>
              <a:sym typeface="Roboto Condensed"/>
            </a:endParaRPr>
          </a:p>
          <a:p>
            <a:pPr indent="0" lvl="0" marL="0" rtl="0" algn="ctr">
              <a:spcBef>
                <a:spcPts val="200"/>
              </a:spcBef>
              <a:spcAft>
                <a:spcPts val="0"/>
              </a:spcAft>
              <a:buNone/>
            </a:pPr>
            <a:r>
              <a:rPr lang="es" sz="1200">
                <a:solidFill>
                  <a:schemeClr val="lt1"/>
                </a:solidFill>
                <a:highlight>
                  <a:srgbClr val="007C4A"/>
                </a:highlight>
                <a:latin typeface="Roboto Condensed"/>
                <a:ea typeface="Roboto Condensed"/>
                <a:cs typeface="Roboto Condensed"/>
                <a:sym typeface="Roboto Condensed"/>
              </a:rPr>
              <a:t>03</a:t>
            </a:r>
            <a:endParaRPr sz="1200">
              <a:solidFill>
                <a:schemeClr val="lt1"/>
              </a:solidFill>
              <a:highlight>
                <a:srgbClr val="007C4A"/>
              </a:highlight>
              <a:latin typeface="Roboto Condensed"/>
              <a:ea typeface="Roboto Condensed"/>
              <a:cs typeface="Roboto Condensed"/>
              <a:sym typeface="Roboto Condensed"/>
            </a:endParaRPr>
          </a:p>
        </p:txBody>
      </p:sp>
      <p:sp>
        <p:nvSpPr>
          <p:cNvPr id="441" name="Google Shape;441;p37"/>
          <p:cNvSpPr txBox="1"/>
          <p:nvPr/>
        </p:nvSpPr>
        <p:spPr>
          <a:xfrm>
            <a:off x="3207451" y="4175902"/>
            <a:ext cx="1192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chemeClr val="lt1"/>
                </a:solidFill>
                <a:highlight>
                  <a:srgbClr val="009056"/>
                </a:highlight>
                <a:latin typeface="Roboto Condensed"/>
                <a:ea typeface="Roboto Condensed"/>
                <a:cs typeface="Roboto Condensed"/>
                <a:sym typeface="Roboto Condensed"/>
              </a:rPr>
              <a:t>04</a:t>
            </a:r>
            <a:endParaRPr sz="1200">
              <a:solidFill>
                <a:schemeClr val="lt1"/>
              </a:solidFill>
              <a:highlight>
                <a:srgbClr val="009056"/>
              </a:highlight>
              <a:latin typeface="Roboto Condensed"/>
              <a:ea typeface="Roboto Condensed"/>
              <a:cs typeface="Roboto Condensed"/>
              <a:sym typeface="Roboto Condensed"/>
            </a:endParaRPr>
          </a:p>
          <a:p>
            <a:pPr indent="0" lvl="0" marL="0" rtl="0" algn="ctr">
              <a:spcBef>
                <a:spcPts val="0"/>
              </a:spcBef>
              <a:spcAft>
                <a:spcPts val="0"/>
              </a:spcAft>
              <a:buNone/>
            </a:pPr>
            <a:r>
              <a:rPr lang="es" sz="1000">
                <a:solidFill>
                  <a:schemeClr val="dk2"/>
                </a:solidFill>
                <a:latin typeface="Roboto"/>
                <a:ea typeface="Roboto"/>
                <a:cs typeface="Roboto"/>
                <a:sym typeface="Roboto"/>
              </a:rPr>
              <a:t>Maquinaria</a:t>
            </a:r>
            <a:endParaRPr sz="1000">
              <a:solidFill>
                <a:schemeClr val="dk2"/>
              </a:solidFill>
              <a:latin typeface="Roboto"/>
              <a:ea typeface="Roboto"/>
              <a:cs typeface="Roboto"/>
              <a:sym typeface="Roboto"/>
            </a:endParaRPr>
          </a:p>
          <a:p>
            <a:pPr indent="0" lvl="0" marL="0" rtl="0" algn="ctr">
              <a:spcBef>
                <a:spcPts val="0"/>
              </a:spcBef>
              <a:spcAft>
                <a:spcPts val="0"/>
              </a:spcAft>
              <a:buNone/>
            </a:pPr>
            <a:r>
              <a:rPr lang="es" sz="1000">
                <a:solidFill>
                  <a:schemeClr val="dk2"/>
                </a:solidFill>
                <a:latin typeface="Roboto"/>
                <a:ea typeface="Roboto"/>
                <a:cs typeface="Roboto"/>
                <a:sym typeface="Roboto"/>
              </a:rPr>
              <a:t>y equipo</a:t>
            </a:r>
            <a:endParaRPr sz="1000">
              <a:solidFill>
                <a:schemeClr val="dk2"/>
              </a:solidFill>
              <a:latin typeface="Roboto"/>
              <a:ea typeface="Roboto"/>
              <a:cs typeface="Roboto"/>
              <a:sym typeface="Roboto"/>
            </a:endParaRPr>
          </a:p>
        </p:txBody>
      </p:sp>
      <p:sp>
        <p:nvSpPr>
          <p:cNvPr id="442" name="Google Shape;442;p37"/>
          <p:cNvSpPr txBox="1"/>
          <p:nvPr/>
        </p:nvSpPr>
        <p:spPr>
          <a:xfrm>
            <a:off x="3740851" y="2132583"/>
            <a:ext cx="1192800" cy="54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000">
                <a:solidFill>
                  <a:schemeClr val="dk2"/>
                </a:solidFill>
                <a:latin typeface="Roboto Medium"/>
                <a:ea typeface="Roboto Medium"/>
                <a:cs typeface="Roboto Medium"/>
                <a:sym typeface="Roboto Medium"/>
              </a:rPr>
              <a:t>Terceros</a:t>
            </a:r>
            <a:endParaRPr sz="1000">
              <a:solidFill>
                <a:schemeClr val="dk2"/>
              </a:solidFill>
              <a:latin typeface="Roboto Medium"/>
              <a:ea typeface="Roboto Medium"/>
              <a:cs typeface="Roboto Medium"/>
              <a:sym typeface="Roboto Medium"/>
            </a:endParaRPr>
          </a:p>
          <a:p>
            <a:pPr indent="0" lvl="0" marL="0" rtl="0" algn="ctr">
              <a:spcBef>
                <a:spcPts val="200"/>
              </a:spcBef>
              <a:spcAft>
                <a:spcPts val="0"/>
              </a:spcAft>
              <a:buNone/>
            </a:pPr>
            <a:r>
              <a:rPr lang="es" sz="1200">
                <a:solidFill>
                  <a:schemeClr val="lt1"/>
                </a:solidFill>
                <a:highlight>
                  <a:srgbClr val="08B889"/>
                </a:highlight>
                <a:latin typeface="Roboto Condensed"/>
                <a:ea typeface="Roboto Condensed"/>
                <a:cs typeface="Roboto Condensed"/>
                <a:sym typeface="Roboto Condensed"/>
              </a:rPr>
              <a:t>05</a:t>
            </a:r>
            <a:endParaRPr sz="1200">
              <a:solidFill>
                <a:schemeClr val="lt1"/>
              </a:solidFill>
              <a:highlight>
                <a:srgbClr val="08B889"/>
              </a:highlight>
              <a:latin typeface="Roboto Condensed"/>
              <a:ea typeface="Roboto Condensed"/>
              <a:cs typeface="Roboto Condensed"/>
              <a:sym typeface="Roboto Condensed"/>
            </a:endParaRPr>
          </a:p>
        </p:txBody>
      </p:sp>
      <p:sp>
        <p:nvSpPr>
          <p:cNvPr id="443" name="Google Shape;443;p37"/>
          <p:cNvSpPr txBox="1"/>
          <p:nvPr/>
        </p:nvSpPr>
        <p:spPr>
          <a:xfrm>
            <a:off x="4274251" y="4175902"/>
            <a:ext cx="1192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chemeClr val="lt1"/>
                </a:solidFill>
                <a:highlight>
                  <a:srgbClr val="09CD99"/>
                </a:highlight>
                <a:latin typeface="Roboto Condensed"/>
                <a:ea typeface="Roboto Condensed"/>
                <a:cs typeface="Roboto Condensed"/>
                <a:sym typeface="Roboto Condensed"/>
              </a:rPr>
              <a:t>06</a:t>
            </a:r>
            <a:endParaRPr sz="1200">
              <a:solidFill>
                <a:schemeClr val="lt1"/>
              </a:solidFill>
              <a:highlight>
                <a:srgbClr val="09CD99"/>
              </a:highlight>
              <a:latin typeface="Roboto Condensed"/>
              <a:ea typeface="Roboto Condensed"/>
              <a:cs typeface="Roboto Condensed"/>
              <a:sym typeface="Roboto Condensed"/>
            </a:endParaRPr>
          </a:p>
          <a:p>
            <a:pPr indent="0" lvl="0" marL="0" rtl="0" algn="ctr">
              <a:spcBef>
                <a:spcPts val="0"/>
              </a:spcBef>
              <a:spcAft>
                <a:spcPts val="0"/>
              </a:spcAft>
              <a:buNone/>
            </a:pPr>
            <a:r>
              <a:rPr lang="es" sz="1000">
                <a:solidFill>
                  <a:schemeClr val="dk2"/>
                </a:solidFill>
                <a:latin typeface="Roboto"/>
                <a:ea typeface="Roboto"/>
                <a:cs typeface="Roboto"/>
                <a:sym typeface="Roboto"/>
              </a:rPr>
              <a:t>Seguridad</a:t>
            </a:r>
            <a:endParaRPr sz="1000">
              <a:solidFill>
                <a:schemeClr val="dk2"/>
              </a:solidFill>
              <a:latin typeface="Roboto"/>
              <a:ea typeface="Roboto"/>
              <a:cs typeface="Roboto"/>
              <a:sym typeface="Roboto"/>
            </a:endParaRPr>
          </a:p>
        </p:txBody>
      </p:sp>
      <p:sp>
        <p:nvSpPr>
          <p:cNvPr id="444" name="Google Shape;444;p37"/>
          <p:cNvSpPr txBox="1"/>
          <p:nvPr/>
        </p:nvSpPr>
        <p:spPr>
          <a:xfrm>
            <a:off x="4782803" y="1930487"/>
            <a:ext cx="1192800" cy="72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000">
                <a:solidFill>
                  <a:schemeClr val="dk2"/>
                </a:solidFill>
                <a:latin typeface="Roboto"/>
                <a:ea typeface="Roboto"/>
                <a:cs typeface="Roboto"/>
                <a:sym typeface="Roboto"/>
              </a:rPr>
              <a:t>Cadena</a:t>
            </a:r>
            <a:endParaRPr sz="1000">
              <a:solidFill>
                <a:schemeClr val="dk2"/>
              </a:solidFill>
              <a:latin typeface="Roboto"/>
              <a:ea typeface="Roboto"/>
              <a:cs typeface="Roboto"/>
              <a:sym typeface="Roboto"/>
            </a:endParaRPr>
          </a:p>
          <a:p>
            <a:pPr indent="0" lvl="0" marL="0" rtl="0" algn="ctr">
              <a:spcBef>
                <a:spcPts val="200"/>
              </a:spcBef>
              <a:spcAft>
                <a:spcPts val="0"/>
              </a:spcAft>
              <a:buNone/>
            </a:pPr>
            <a:r>
              <a:rPr lang="es" sz="1000">
                <a:solidFill>
                  <a:schemeClr val="dk2"/>
                </a:solidFill>
                <a:latin typeface="Roboto"/>
                <a:ea typeface="Roboto"/>
                <a:cs typeface="Roboto"/>
                <a:sym typeface="Roboto"/>
              </a:rPr>
              <a:t>de suministro</a:t>
            </a:r>
            <a:endParaRPr sz="1000">
              <a:solidFill>
                <a:schemeClr val="dk2"/>
              </a:solidFill>
              <a:latin typeface="Roboto"/>
              <a:ea typeface="Roboto"/>
              <a:cs typeface="Roboto"/>
              <a:sym typeface="Roboto"/>
            </a:endParaRPr>
          </a:p>
          <a:p>
            <a:pPr indent="0" lvl="0" marL="0" rtl="0" algn="ctr">
              <a:spcBef>
                <a:spcPts val="200"/>
              </a:spcBef>
              <a:spcAft>
                <a:spcPts val="0"/>
              </a:spcAft>
              <a:buNone/>
            </a:pPr>
            <a:r>
              <a:rPr lang="es" sz="1200">
                <a:solidFill>
                  <a:schemeClr val="lt1"/>
                </a:solidFill>
                <a:highlight>
                  <a:srgbClr val="13C999"/>
                </a:highlight>
                <a:latin typeface="Roboto Condensed"/>
                <a:ea typeface="Roboto Condensed"/>
                <a:cs typeface="Roboto Condensed"/>
                <a:sym typeface="Roboto Condensed"/>
              </a:rPr>
              <a:t>07</a:t>
            </a:r>
            <a:endParaRPr sz="1200">
              <a:solidFill>
                <a:schemeClr val="lt1"/>
              </a:solidFill>
              <a:highlight>
                <a:srgbClr val="13C999"/>
              </a:highlight>
              <a:latin typeface="Roboto Condensed"/>
              <a:ea typeface="Roboto Condensed"/>
              <a:cs typeface="Roboto Condensed"/>
              <a:sym typeface="Roboto Condensed"/>
            </a:endParaRPr>
          </a:p>
        </p:txBody>
      </p:sp>
      <p:sp>
        <p:nvSpPr>
          <p:cNvPr id="445" name="Google Shape;445;p37"/>
          <p:cNvSpPr txBox="1"/>
          <p:nvPr/>
        </p:nvSpPr>
        <p:spPr>
          <a:xfrm>
            <a:off x="5316203" y="4175902"/>
            <a:ext cx="1192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chemeClr val="lt1"/>
                </a:solidFill>
                <a:highlight>
                  <a:srgbClr val="25D7A8"/>
                </a:highlight>
                <a:latin typeface="Roboto Condensed"/>
                <a:ea typeface="Roboto Condensed"/>
                <a:cs typeface="Roboto Condensed"/>
                <a:sym typeface="Roboto Condensed"/>
              </a:rPr>
              <a:t>08</a:t>
            </a:r>
            <a:endParaRPr sz="1200">
              <a:solidFill>
                <a:schemeClr val="lt1"/>
              </a:solidFill>
              <a:highlight>
                <a:srgbClr val="25D7A8"/>
              </a:highlight>
              <a:latin typeface="Roboto Condensed"/>
              <a:ea typeface="Roboto Condensed"/>
              <a:cs typeface="Roboto Condensed"/>
              <a:sym typeface="Roboto Condensed"/>
            </a:endParaRPr>
          </a:p>
          <a:p>
            <a:pPr indent="0" lvl="0" marL="0" rtl="0" algn="ctr">
              <a:spcBef>
                <a:spcPts val="0"/>
              </a:spcBef>
              <a:spcAft>
                <a:spcPts val="0"/>
              </a:spcAft>
              <a:buNone/>
            </a:pPr>
            <a:r>
              <a:rPr lang="es" sz="1000">
                <a:solidFill>
                  <a:schemeClr val="dk2"/>
                </a:solidFill>
                <a:latin typeface="Roboto"/>
                <a:ea typeface="Roboto"/>
                <a:cs typeface="Roboto"/>
                <a:sym typeface="Roboto"/>
              </a:rPr>
              <a:t>Investigación</a:t>
            </a:r>
            <a:endParaRPr sz="1000">
              <a:solidFill>
                <a:schemeClr val="dk2"/>
              </a:solidFill>
              <a:latin typeface="Roboto"/>
              <a:ea typeface="Roboto"/>
              <a:cs typeface="Roboto"/>
              <a:sym typeface="Roboto"/>
            </a:endParaRPr>
          </a:p>
          <a:p>
            <a:pPr indent="0" lvl="0" marL="0" rtl="0" algn="ctr">
              <a:spcBef>
                <a:spcPts val="0"/>
              </a:spcBef>
              <a:spcAft>
                <a:spcPts val="0"/>
              </a:spcAft>
              <a:buNone/>
            </a:pPr>
            <a:r>
              <a:rPr lang="es" sz="1000">
                <a:solidFill>
                  <a:schemeClr val="dk2"/>
                </a:solidFill>
                <a:latin typeface="Roboto"/>
                <a:ea typeface="Roboto"/>
                <a:cs typeface="Roboto"/>
                <a:sym typeface="Roboto"/>
              </a:rPr>
              <a:t>de eventos</a:t>
            </a:r>
            <a:endParaRPr sz="1000">
              <a:solidFill>
                <a:schemeClr val="dk2"/>
              </a:solidFill>
              <a:latin typeface="Roboto"/>
              <a:ea typeface="Roboto"/>
              <a:cs typeface="Roboto"/>
              <a:sym typeface="Roboto"/>
            </a:endParaRPr>
          </a:p>
        </p:txBody>
      </p:sp>
      <p:sp>
        <p:nvSpPr>
          <p:cNvPr id="446" name="Google Shape;446;p37"/>
          <p:cNvSpPr txBox="1"/>
          <p:nvPr/>
        </p:nvSpPr>
        <p:spPr>
          <a:xfrm>
            <a:off x="5849603" y="1930487"/>
            <a:ext cx="1192800" cy="72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000">
                <a:solidFill>
                  <a:schemeClr val="dk2"/>
                </a:solidFill>
                <a:latin typeface="Roboto"/>
                <a:ea typeface="Roboto"/>
                <a:cs typeface="Roboto"/>
                <a:sym typeface="Roboto"/>
              </a:rPr>
              <a:t>Cargue y</a:t>
            </a:r>
            <a:endParaRPr sz="1000">
              <a:solidFill>
                <a:schemeClr val="dk2"/>
              </a:solidFill>
              <a:latin typeface="Roboto"/>
              <a:ea typeface="Roboto"/>
              <a:cs typeface="Roboto"/>
              <a:sym typeface="Roboto"/>
            </a:endParaRPr>
          </a:p>
          <a:p>
            <a:pPr indent="0" lvl="0" marL="0" rtl="0" algn="ctr">
              <a:spcBef>
                <a:spcPts val="200"/>
              </a:spcBef>
              <a:spcAft>
                <a:spcPts val="0"/>
              </a:spcAft>
              <a:buNone/>
            </a:pPr>
            <a:r>
              <a:rPr lang="es" sz="1000">
                <a:solidFill>
                  <a:schemeClr val="dk2"/>
                </a:solidFill>
                <a:latin typeface="Roboto"/>
                <a:ea typeface="Roboto"/>
                <a:cs typeface="Roboto"/>
                <a:sym typeface="Roboto"/>
              </a:rPr>
              <a:t>descargue</a:t>
            </a:r>
            <a:endParaRPr sz="1000">
              <a:solidFill>
                <a:schemeClr val="dk2"/>
              </a:solidFill>
              <a:latin typeface="Roboto"/>
              <a:ea typeface="Roboto"/>
              <a:cs typeface="Roboto"/>
              <a:sym typeface="Roboto"/>
            </a:endParaRPr>
          </a:p>
          <a:p>
            <a:pPr indent="0" lvl="0" marL="0" rtl="0" algn="ctr">
              <a:spcBef>
                <a:spcPts val="200"/>
              </a:spcBef>
              <a:spcAft>
                <a:spcPts val="0"/>
              </a:spcAft>
              <a:buNone/>
            </a:pPr>
            <a:r>
              <a:rPr lang="es" sz="1200">
                <a:solidFill>
                  <a:srgbClr val="009056"/>
                </a:solidFill>
                <a:highlight>
                  <a:srgbClr val="FFDC5F"/>
                </a:highlight>
                <a:latin typeface="Roboto Condensed"/>
                <a:ea typeface="Roboto Condensed"/>
                <a:cs typeface="Roboto Condensed"/>
                <a:sym typeface="Roboto Condensed"/>
              </a:rPr>
              <a:t>07</a:t>
            </a:r>
            <a:endParaRPr sz="1200">
              <a:solidFill>
                <a:srgbClr val="009056"/>
              </a:solidFill>
              <a:highlight>
                <a:srgbClr val="FFDC5F"/>
              </a:highlight>
              <a:latin typeface="Roboto Condensed"/>
              <a:ea typeface="Roboto Condensed"/>
              <a:cs typeface="Roboto Condensed"/>
              <a:sym typeface="Roboto Condensed"/>
            </a:endParaRPr>
          </a:p>
        </p:txBody>
      </p:sp>
      <p:sp>
        <p:nvSpPr>
          <p:cNvPr id="447" name="Google Shape;447;p37"/>
          <p:cNvSpPr txBox="1"/>
          <p:nvPr/>
        </p:nvSpPr>
        <p:spPr>
          <a:xfrm>
            <a:off x="6383003" y="4175902"/>
            <a:ext cx="1192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rgbClr val="007C4A"/>
                </a:solidFill>
                <a:highlight>
                  <a:srgbClr val="FFE37B"/>
                </a:highlight>
                <a:latin typeface="Roboto Condensed"/>
                <a:ea typeface="Roboto Condensed"/>
                <a:cs typeface="Roboto Condensed"/>
                <a:sym typeface="Roboto Condensed"/>
              </a:rPr>
              <a:t>10</a:t>
            </a:r>
            <a:endParaRPr sz="1200">
              <a:solidFill>
                <a:srgbClr val="007C4A"/>
              </a:solidFill>
              <a:highlight>
                <a:srgbClr val="FFE37B"/>
              </a:highlight>
              <a:latin typeface="Roboto Condensed"/>
              <a:ea typeface="Roboto Condensed"/>
              <a:cs typeface="Roboto Condensed"/>
              <a:sym typeface="Roboto Condensed"/>
            </a:endParaRPr>
          </a:p>
          <a:p>
            <a:pPr indent="0" lvl="0" marL="0" rtl="0" algn="ctr">
              <a:spcBef>
                <a:spcPts val="0"/>
              </a:spcBef>
              <a:spcAft>
                <a:spcPts val="0"/>
              </a:spcAft>
              <a:buNone/>
            </a:pPr>
            <a:r>
              <a:rPr lang="es" sz="1000">
                <a:solidFill>
                  <a:schemeClr val="dk2"/>
                </a:solidFill>
                <a:latin typeface="Roboto"/>
                <a:ea typeface="Roboto"/>
                <a:cs typeface="Roboto"/>
                <a:sym typeface="Roboto"/>
              </a:rPr>
              <a:t>Atención de</a:t>
            </a:r>
            <a:endParaRPr sz="1000">
              <a:solidFill>
                <a:schemeClr val="dk2"/>
              </a:solidFill>
              <a:latin typeface="Roboto"/>
              <a:ea typeface="Roboto"/>
              <a:cs typeface="Roboto"/>
              <a:sym typeface="Roboto"/>
            </a:endParaRPr>
          </a:p>
          <a:p>
            <a:pPr indent="0" lvl="0" marL="0" rtl="0" algn="ctr">
              <a:spcBef>
                <a:spcPts val="0"/>
              </a:spcBef>
              <a:spcAft>
                <a:spcPts val="0"/>
              </a:spcAft>
              <a:buNone/>
            </a:pPr>
            <a:r>
              <a:rPr lang="es" sz="1000">
                <a:solidFill>
                  <a:schemeClr val="dk2"/>
                </a:solidFill>
                <a:latin typeface="Roboto"/>
                <a:ea typeface="Roboto"/>
                <a:cs typeface="Roboto"/>
                <a:sym typeface="Roboto"/>
              </a:rPr>
              <a:t>emergencias</a:t>
            </a:r>
            <a:endParaRPr sz="1000">
              <a:solidFill>
                <a:schemeClr val="dk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1" name="Shape 451"/>
        <p:cNvGrpSpPr/>
        <p:nvPr/>
      </p:nvGrpSpPr>
      <p:grpSpPr>
        <a:xfrm>
          <a:off x="0" y="0"/>
          <a:ext cx="0" cy="0"/>
          <a:chOff x="0" y="0"/>
          <a:chExt cx="0" cy="0"/>
        </a:xfrm>
      </p:grpSpPr>
      <p:sp>
        <p:nvSpPr>
          <p:cNvPr id="452" name="Google Shape;452;p38"/>
          <p:cNvSpPr txBox="1"/>
          <p:nvPr/>
        </p:nvSpPr>
        <p:spPr>
          <a:xfrm>
            <a:off x="1517726" y="221850"/>
            <a:ext cx="54297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Gestión de riesgos</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en la cadena de valor</a:t>
            </a:r>
            <a:endParaRPr sz="2800">
              <a:solidFill>
                <a:srgbClr val="009056"/>
              </a:solidFill>
              <a:latin typeface="Roboto Black"/>
              <a:ea typeface="Roboto Black"/>
              <a:cs typeface="Roboto Black"/>
              <a:sym typeface="Roboto Black"/>
            </a:endParaRPr>
          </a:p>
        </p:txBody>
      </p:sp>
      <p:sp>
        <p:nvSpPr>
          <p:cNvPr id="453" name="Google Shape;453;p38"/>
          <p:cNvSpPr/>
          <p:nvPr/>
        </p:nvSpPr>
        <p:spPr>
          <a:xfrm>
            <a:off x="170514" y="224256"/>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cxnSp>
        <p:nvCxnSpPr>
          <p:cNvPr id="454" name="Google Shape;454;p38"/>
          <p:cNvCxnSpPr/>
          <p:nvPr/>
        </p:nvCxnSpPr>
        <p:spPr>
          <a:xfrm>
            <a:off x="1073315" y="688440"/>
            <a:ext cx="460500" cy="0"/>
          </a:xfrm>
          <a:prstGeom prst="straightConnector1">
            <a:avLst/>
          </a:prstGeom>
          <a:noFill/>
          <a:ln cap="flat" cmpd="sng" w="9525">
            <a:solidFill>
              <a:srgbClr val="009056"/>
            </a:solidFill>
            <a:prstDash val="dash"/>
            <a:round/>
            <a:headEnd len="med" w="med" type="none"/>
            <a:tailEnd len="med" w="med" type="none"/>
          </a:ln>
        </p:spPr>
      </p:cxnSp>
      <p:pic>
        <p:nvPicPr>
          <p:cNvPr id="455" name="Google Shape;455;p38"/>
          <p:cNvPicPr preferRelativeResize="0"/>
          <p:nvPr/>
        </p:nvPicPr>
        <p:blipFill rotWithShape="1">
          <a:blip r:embed="rId4">
            <a:alphaModFix/>
          </a:blip>
          <a:srcRect b="0" l="0" r="0" t="0"/>
          <a:stretch/>
        </p:blipFill>
        <p:spPr>
          <a:xfrm>
            <a:off x="333571" y="405004"/>
            <a:ext cx="551101" cy="551101"/>
          </a:xfrm>
          <a:prstGeom prst="rect">
            <a:avLst/>
          </a:prstGeom>
          <a:noFill/>
          <a:ln>
            <a:noFill/>
          </a:ln>
        </p:spPr>
      </p:pic>
      <p:sp>
        <p:nvSpPr>
          <p:cNvPr id="456" name="Google Shape;456;p38"/>
          <p:cNvSpPr/>
          <p:nvPr/>
        </p:nvSpPr>
        <p:spPr>
          <a:xfrm>
            <a:off x="2541000" y="1387050"/>
            <a:ext cx="3262200" cy="373200"/>
          </a:xfrm>
          <a:prstGeom prst="parallelogram">
            <a:avLst>
              <a:gd fmla="val 25000"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7" name="Google Shape;457;p38"/>
          <p:cNvSpPr txBox="1"/>
          <p:nvPr/>
        </p:nvSpPr>
        <p:spPr>
          <a:xfrm>
            <a:off x="2520349" y="1387200"/>
            <a:ext cx="3365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rgbClr val="009056"/>
                </a:solidFill>
                <a:latin typeface="Roboto Condensed Light"/>
                <a:ea typeface="Roboto Condensed Light"/>
                <a:cs typeface="Roboto Condensed Light"/>
                <a:sym typeface="Roboto Condensed Light"/>
              </a:rPr>
              <a:t>Nuestro acompañamiento</a:t>
            </a:r>
            <a:endParaRPr sz="1500">
              <a:solidFill>
                <a:srgbClr val="009056"/>
              </a:solidFill>
              <a:latin typeface="Roboto Black"/>
              <a:ea typeface="Roboto Black"/>
              <a:cs typeface="Roboto Black"/>
              <a:sym typeface="Roboto Black"/>
            </a:endParaRPr>
          </a:p>
        </p:txBody>
      </p:sp>
      <p:sp>
        <p:nvSpPr>
          <p:cNvPr id="458" name="Google Shape;458;p38"/>
          <p:cNvSpPr/>
          <p:nvPr/>
        </p:nvSpPr>
        <p:spPr>
          <a:xfrm>
            <a:off x="3130998" y="1804600"/>
            <a:ext cx="2030400" cy="373200"/>
          </a:xfrm>
          <a:prstGeom prst="parallelogram">
            <a:avLst>
              <a:gd fmla="val 25000" name="adj"/>
            </a:avLst>
          </a:prstGeom>
          <a:solidFill>
            <a:srgbClr val="00905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459" name="Google Shape;459;p38"/>
          <p:cNvSpPr txBox="1"/>
          <p:nvPr/>
        </p:nvSpPr>
        <p:spPr>
          <a:xfrm>
            <a:off x="3129412" y="1804600"/>
            <a:ext cx="2030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2000">
                <a:solidFill>
                  <a:schemeClr val="lt1"/>
                </a:solidFill>
                <a:latin typeface="Roboto Black"/>
                <a:ea typeface="Roboto Black"/>
                <a:cs typeface="Roboto Black"/>
                <a:sym typeface="Roboto Black"/>
              </a:rPr>
              <a:t>se enfoca en:</a:t>
            </a:r>
            <a:endParaRPr i="1" sz="2000">
              <a:solidFill>
                <a:schemeClr val="lt1"/>
              </a:solidFill>
              <a:latin typeface="Roboto Black"/>
              <a:ea typeface="Roboto Black"/>
              <a:cs typeface="Roboto Black"/>
              <a:sym typeface="Roboto Black"/>
            </a:endParaRPr>
          </a:p>
        </p:txBody>
      </p:sp>
      <p:sp>
        <p:nvSpPr>
          <p:cNvPr id="460" name="Google Shape;460;p38"/>
          <p:cNvSpPr/>
          <p:nvPr/>
        </p:nvSpPr>
        <p:spPr>
          <a:xfrm>
            <a:off x="1819025" y="3203998"/>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Afectaciones a su carga</a:t>
            </a:r>
            <a:endParaRPr b="1" sz="1000">
              <a:solidFill>
                <a:srgbClr val="333333"/>
              </a:solidFill>
              <a:latin typeface="Roboto Condensed"/>
              <a:ea typeface="Roboto Condensed"/>
              <a:cs typeface="Roboto Condensed"/>
              <a:sym typeface="Roboto Condensed"/>
            </a:endParaRPr>
          </a:p>
        </p:txBody>
      </p:sp>
      <p:sp>
        <p:nvSpPr>
          <p:cNvPr id="461" name="Google Shape;461;p38"/>
          <p:cNvSpPr txBox="1"/>
          <p:nvPr/>
        </p:nvSpPr>
        <p:spPr>
          <a:xfrm>
            <a:off x="1819025" y="2690750"/>
            <a:ext cx="55176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s" sz="1700">
                <a:latin typeface="Roboto"/>
                <a:ea typeface="Roboto"/>
                <a:cs typeface="Roboto"/>
                <a:sym typeface="Roboto"/>
              </a:rPr>
              <a:t>Protección y prevención de riesgos</a:t>
            </a:r>
            <a:r>
              <a:rPr lang="es" sz="1700">
                <a:latin typeface="Roboto"/>
                <a:ea typeface="Roboto"/>
                <a:cs typeface="Roboto"/>
                <a:sym typeface="Roboto"/>
              </a:rPr>
              <a:t> que mitigue:</a:t>
            </a:r>
            <a:endParaRPr sz="1700">
              <a:latin typeface="Roboto"/>
              <a:ea typeface="Roboto"/>
              <a:cs typeface="Roboto"/>
              <a:sym typeface="Roboto"/>
            </a:endParaRPr>
          </a:p>
        </p:txBody>
      </p:sp>
      <p:sp>
        <p:nvSpPr>
          <p:cNvPr id="462" name="Google Shape;462;p38"/>
          <p:cNvSpPr/>
          <p:nvPr/>
        </p:nvSpPr>
        <p:spPr>
          <a:xfrm>
            <a:off x="45689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es" sz="1000">
                <a:solidFill>
                  <a:srgbClr val="333333"/>
                </a:solidFill>
                <a:latin typeface="Roboto Condensed"/>
                <a:ea typeface="Roboto Condensed"/>
                <a:cs typeface="Roboto Condensed"/>
                <a:sym typeface="Roboto Condensed"/>
              </a:rPr>
              <a:t>Infidelidad de Empleados</a:t>
            </a:r>
            <a:endParaRPr b="1" sz="1000">
              <a:solidFill>
                <a:srgbClr val="333333"/>
              </a:solidFill>
              <a:latin typeface="Roboto Condensed"/>
              <a:ea typeface="Roboto Condensed"/>
              <a:cs typeface="Roboto Condensed"/>
              <a:sym typeface="Roboto Condensed"/>
            </a:endParaRPr>
          </a:p>
        </p:txBody>
      </p:sp>
      <p:sp>
        <p:nvSpPr>
          <p:cNvPr id="463" name="Google Shape;463;p38"/>
          <p:cNvSpPr/>
          <p:nvPr/>
        </p:nvSpPr>
        <p:spPr>
          <a:xfrm>
            <a:off x="59405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Afectación a Terceros</a:t>
            </a:r>
            <a:endParaRPr b="1" sz="1000">
              <a:solidFill>
                <a:srgbClr val="333333"/>
              </a:solidFill>
              <a:latin typeface="Roboto Condensed"/>
              <a:ea typeface="Roboto Condensed"/>
              <a:cs typeface="Roboto Condensed"/>
              <a:sym typeface="Roboto Condensed"/>
            </a:endParaRPr>
          </a:p>
        </p:txBody>
      </p:sp>
      <p:pic>
        <p:nvPicPr>
          <p:cNvPr id="464" name="Google Shape;464;p38"/>
          <p:cNvPicPr preferRelativeResize="0"/>
          <p:nvPr/>
        </p:nvPicPr>
        <p:blipFill rotWithShape="1">
          <a:blip r:embed="rId5">
            <a:alphaModFix/>
          </a:blip>
          <a:srcRect b="0" l="0" r="0" t="0"/>
          <a:stretch/>
        </p:blipFill>
        <p:spPr>
          <a:xfrm>
            <a:off x="6109101" y="3426731"/>
            <a:ext cx="752952" cy="752952"/>
          </a:xfrm>
          <a:prstGeom prst="rect">
            <a:avLst/>
          </a:prstGeom>
          <a:noFill/>
          <a:ln>
            <a:noFill/>
          </a:ln>
        </p:spPr>
      </p:pic>
      <p:pic>
        <p:nvPicPr>
          <p:cNvPr id="465" name="Google Shape;465;p38"/>
          <p:cNvPicPr preferRelativeResize="0"/>
          <p:nvPr/>
        </p:nvPicPr>
        <p:blipFill rotWithShape="1">
          <a:blip r:embed="rId6">
            <a:alphaModFix/>
          </a:blip>
          <a:srcRect b="0" l="0" r="0" t="0"/>
          <a:stretch/>
        </p:blipFill>
        <p:spPr>
          <a:xfrm>
            <a:off x="4752026" y="3410450"/>
            <a:ext cx="752952" cy="752952"/>
          </a:xfrm>
          <a:prstGeom prst="rect">
            <a:avLst/>
          </a:prstGeom>
          <a:noFill/>
          <a:ln>
            <a:noFill/>
          </a:ln>
        </p:spPr>
      </p:pic>
      <p:pic>
        <p:nvPicPr>
          <p:cNvPr id="466" name="Google Shape;466;p38"/>
          <p:cNvPicPr preferRelativeResize="0"/>
          <p:nvPr/>
        </p:nvPicPr>
        <p:blipFill>
          <a:blip r:embed="rId7">
            <a:alphaModFix/>
          </a:blip>
          <a:stretch>
            <a:fillRect/>
          </a:stretch>
        </p:blipFill>
        <p:spPr>
          <a:xfrm>
            <a:off x="2035613" y="3410450"/>
            <a:ext cx="627601" cy="627599"/>
          </a:xfrm>
          <a:prstGeom prst="rect">
            <a:avLst/>
          </a:prstGeom>
          <a:noFill/>
          <a:ln>
            <a:noFill/>
          </a:ln>
        </p:spPr>
      </p:pic>
      <p:sp>
        <p:nvSpPr>
          <p:cNvPr id="467" name="Google Shape;467;p38"/>
          <p:cNvSpPr/>
          <p:nvPr/>
        </p:nvSpPr>
        <p:spPr>
          <a:xfrm>
            <a:off x="3146888" y="3203998"/>
            <a:ext cx="11814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Daños o pérdidas materiales</a:t>
            </a:r>
            <a:endParaRPr b="1" sz="1000">
              <a:solidFill>
                <a:srgbClr val="333333"/>
              </a:solidFill>
              <a:latin typeface="Roboto Condensed"/>
              <a:ea typeface="Roboto Condensed"/>
              <a:cs typeface="Roboto Condensed"/>
              <a:sym typeface="Roboto Condensed"/>
            </a:endParaRPr>
          </a:p>
        </p:txBody>
      </p:sp>
      <p:pic>
        <p:nvPicPr>
          <p:cNvPr id="468" name="Google Shape;468;p38"/>
          <p:cNvPicPr preferRelativeResize="0"/>
          <p:nvPr/>
        </p:nvPicPr>
        <p:blipFill>
          <a:blip r:embed="rId8">
            <a:alphaModFix/>
          </a:blip>
          <a:stretch>
            <a:fillRect/>
          </a:stretch>
        </p:blipFill>
        <p:spPr>
          <a:xfrm>
            <a:off x="3423790" y="3410450"/>
            <a:ext cx="627610" cy="627599"/>
          </a:xfrm>
          <a:prstGeom prst="rect">
            <a:avLst/>
          </a:prstGeom>
          <a:noFill/>
          <a:ln>
            <a:noFill/>
          </a:ln>
        </p:spPr>
      </p:pic>
      <p:sp>
        <p:nvSpPr>
          <p:cNvPr id="469" name="Google Shape;469;p38"/>
          <p:cNvSpPr/>
          <p:nvPr/>
        </p:nvSpPr>
        <p:spPr>
          <a:xfrm>
            <a:off x="3053200" y="3140150"/>
            <a:ext cx="4440000" cy="1571700"/>
          </a:xfrm>
          <a:prstGeom prst="rect">
            <a:avLst/>
          </a:prstGeom>
          <a:solidFill>
            <a:srgbClr val="FFD954">
              <a:alpha val="670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3" name="Shape 473"/>
        <p:cNvGrpSpPr/>
        <p:nvPr/>
      </p:nvGrpSpPr>
      <p:grpSpPr>
        <a:xfrm>
          <a:off x="0" y="0"/>
          <a:ext cx="0" cy="0"/>
          <a:chOff x="0" y="0"/>
          <a:chExt cx="0" cy="0"/>
        </a:xfrm>
      </p:grpSpPr>
      <p:sp>
        <p:nvSpPr>
          <p:cNvPr id="474" name="Google Shape;474;p39"/>
          <p:cNvSpPr/>
          <p:nvPr/>
        </p:nvSpPr>
        <p:spPr>
          <a:xfrm>
            <a:off x="695725" y="1329350"/>
            <a:ext cx="2969400" cy="3366900"/>
          </a:xfrm>
          <a:prstGeom prst="roundRect">
            <a:avLst>
              <a:gd fmla="val 837" name="adj"/>
            </a:avLst>
          </a:prstGeom>
          <a:solidFill>
            <a:schemeClr val="lt1"/>
          </a:solidFill>
          <a:ln>
            <a:noFill/>
          </a:ln>
          <a:effectLst>
            <a:outerShdw blurRad="142875" rotWithShape="0" algn="bl" dir="5400000" dist="19050">
              <a:srgbClr val="88888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39"/>
          <p:cNvSpPr txBox="1"/>
          <p:nvPr/>
        </p:nvSpPr>
        <p:spPr>
          <a:xfrm>
            <a:off x="464825" y="1825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400">
                <a:solidFill>
                  <a:srgbClr val="009056"/>
                </a:solidFill>
                <a:latin typeface="Roboto Light"/>
                <a:ea typeface="Roboto Light"/>
                <a:cs typeface="Roboto Light"/>
                <a:sym typeface="Roboto Light"/>
              </a:rPr>
              <a:t>Protección de la mercancía dur</a:t>
            </a:r>
            <a:r>
              <a:rPr lang="es" sz="2400">
                <a:solidFill>
                  <a:srgbClr val="009056"/>
                </a:solidFill>
                <a:latin typeface="Roboto Light"/>
                <a:ea typeface="Roboto Light"/>
                <a:cs typeface="Roboto Light"/>
                <a:sym typeface="Roboto Light"/>
              </a:rPr>
              <a:t>ante</a:t>
            </a:r>
            <a:endParaRPr sz="24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400">
                <a:solidFill>
                  <a:srgbClr val="FFDC5F"/>
                </a:solidFill>
                <a:latin typeface="Roboto Black"/>
                <a:ea typeface="Roboto Black"/>
                <a:cs typeface="Roboto Black"/>
                <a:sym typeface="Roboto Black"/>
              </a:rPr>
              <a:t>su operación de </a:t>
            </a:r>
            <a:r>
              <a:rPr lang="es" sz="2400">
                <a:solidFill>
                  <a:srgbClr val="FFDC5F"/>
                </a:solidFill>
                <a:latin typeface="Roboto Black"/>
                <a:ea typeface="Roboto Black"/>
                <a:cs typeface="Roboto Black"/>
                <a:sym typeface="Roboto Black"/>
              </a:rPr>
              <a:t>Transporte</a:t>
            </a:r>
            <a:endParaRPr sz="2400">
              <a:solidFill>
                <a:srgbClr val="009056"/>
              </a:solidFill>
              <a:latin typeface="Roboto Black"/>
              <a:ea typeface="Roboto Black"/>
              <a:cs typeface="Roboto Black"/>
              <a:sym typeface="Roboto Black"/>
            </a:endParaRPr>
          </a:p>
        </p:txBody>
      </p:sp>
      <p:sp>
        <p:nvSpPr>
          <p:cNvPr id="476" name="Google Shape;476;p39"/>
          <p:cNvSpPr txBox="1"/>
          <p:nvPr/>
        </p:nvSpPr>
        <p:spPr>
          <a:xfrm>
            <a:off x="813775" y="1466000"/>
            <a:ext cx="2733300" cy="3093600"/>
          </a:xfrm>
          <a:prstGeom prst="rect">
            <a:avLst/>
          </a:prstGeom>
          <a:noFill/>
          <a:ln>
            <a:noFill/>
          </a:ln>
        </p:spPr>
        <p:txBody>
          <a:bodyPr anchorCtr="0" anchor="t" bIns="91425" lIns="91425" spcFirstLastPara="1" rIns="91425" wrap="square" tIns="91425">
            <a:noAutofit/>
          </a:bodyPr>
          <a:lstStyle/>
          <a:p>
            <a:pPr indent="0" lvl="0" marL="179999" marR="135977" rtl="0" algn="l">
              <a:lnSpc>
                <a:spcPct val="115000"/>
              </a:lnSpc>
              <a:spcBef>
                <a:spcPts val="1200"/>
              </a:spcBef>
              <a:spcAft>
                <a:spcPts val="0"/>
              </a:spcAft>
              <a:buClr>
                <a:schemeClr val="dk1"/>
              </a:buClr>
              <a:buSzPts val="1100"/>
              <a:buFont typeface="Arial"/>
              <a:buNone/>
            </a:pPr>
            <a:r>
              <a:rPr lang="es">
                <a:latin typeface="Roboto Condensed"/>
                <a:ea typeface="Roboto Condensed"/>
                <a:cs typeface="Roboto Condensed"/>
                <a:sym typeface="Roboto Condensed"/>
              </a:rPr>
              <a:t>Nuestro seguro de transporte de mercancías brinda protección a la carga de las empresas, tanto a nivel nacional como internacional. </a:t>
            </a:r>
            <a:endParaRPr>
              <a:latin typeface="Roboto Condensed"/>
              <a:ea typeface="Roboto Condensed"/>
              <a:cs typeface="Roboto Condensed"/>
              <a:sym typeface="Roboto Condensed"/>
            </a:endParaRPr>
          </a:p>
          <a:p>
            <a:pPr indent="0" lvl="0" marL="179999" marR="135977" rtl="0" algn="l">
              <a:lnSpc>
                <a:spcPct val="115000"/>
              </a:lnSpc>
              <a:spcBef>
                <a:spcPts val="1500"/>
              </a:spcBef>
              <a:spcAft>
                <a:spcPts val="0"/>
              </a:spcAft>
              <a:buClr>
                <a:schemeClr val="dk1"/>
              </a:buClr>
              <a:buFont typeface="Arial"/>
              <a:buNone/>
            </a:pPr>
            <a:r>
              <a:rPr lang="es">
                <a:latin typeface="Roboto Condensed"/>
                <a:ea typeface="Roboto Condensed"/>
                <a:cs typeface="Roboto Condensed"/>
                <a:sym typeface="Roboto Condensed"/>
              </a:rPr>
              <a:t>También brindamos un </a:t>
            </a:r>
            <a:r>
              <a:rPr b="1" lang="es">
                <a:latin typeface="Roboto Condensed"/>
                <a:ea typeface="Roboto Condensed"/>
                <a:cs typeface="Roboto Condensed"/>
                <a:sym typeface="Roboto Condensed"/>
              </a:rPr>
              <a:t>acompañamiento para identificar los riesgos a lo largo de su cadena de suministro. </a:t>
            </a:r>
            <a:endParaRPr b="1">
              <a:highlight>
                <a:schemeClr val="lt1"/>
              </a:highlight>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0" name="Shape 480"/>
        <p:cNvGrpSpPr/>
        <p:nvPr/>
      </p:nvGrpSpPr>
      <p:grpSpPr>
        <a:xfrm>
          <a:off x="0" y="0"/>
          <a:ext cx="0" cy="0"/>
          <a:chOff x="0" y="0"/>
          <a:chExt cx="0" cy="0"/>
        </a:xfrm>
      </p:grpSpPr>
      <p:sp>
        <p:nvSpPr>
          <p:cNvPr id="481" name="Google Shape;481;p40"/>
          <p:cNvSpPr txBox="1"/>
          <p:nvPr/>
        </p:nvSpPr>
        <p:spPr>
          <a:xfrm>
            <a:off x="3327400" y="1654350"/>
            <a:ext cx="48993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Acompañamiento en</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FFDC5D"/>
                </a:solidFill>
                <a:latin typeface="Roboto Black"/>
                <a:ea typeface="Roboto Black"/>
                <a:cs typeface="Roboto Black"/>
                <a:sym typeface="Roboto Black"/>
              </a:rPr>
              <a:t>transporte y distribución</a:t>
            </a:r>
            <a:endParaRPr sz="2800">
              <a:solidFill>
                <a:srgbClr val="FFDC5D"/>
              </a:solidFill>
              <a:latin typeface="Roboto Black"/>
              <a:ea typeface="Roboto Black"/>
              <a:cs typeface="Roboto Black"/>
              <a:sym typeface="Roboto Black"/>
            </a:endParaRPr>
          </a:p>
        </p:txBody>
      </p:sp>
      <p:pic>
        <p:nvPicPr>
          <p:cNvPr id="482" name="Google Shape;482;p40"/>
          <p:cNvPicPr preferRelativeResize="0"/>
          <p:nvPr/>
        </p:nvPicPr>
        <p:blipFill rotWithShape="1">
          <a:blip r:embed="rId4">
            <a:alphaModFix/>
          </a:blip>
          <a:srcRect b="27670" l="9358" r="36918" t="15698"/>
          <a:stretch/>
        </p:blipFill>
        <p:spPr>
          <a:xfrm>
            <a:off x="895302" y="289775"/>
            <a:ext cx="1751001" cy="1039275"/>
          </a:xfrm>
          <a:prstGeom prst="rect">
            <a:avLst/>
          </a:prstGeom>
          <a:noFill/>
          <a:ln>
            <a:noFill/>
          </a:ln>
        </p:spPr>
      </p:pic>
      <p:sp>
        <p:nvSpPr>
          <p:cNvPr id="483" name="Google Shape;483;p40"/>
          <p:cNvSpPr/>
          <p:nvPr/>
        </p:nvSpPr>
        <p:spPr>
          <a:xfrm>
            <a:off x="931860" y="3723848"/>
            <a:ext cx="1849500" cy="373200"/>
          </a:xfrm>
          <a:prstGeom prst="parallelogram">
            <a:avLst>
              <a:gd fmla="val 25000"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4" name="Google Shape;484;p40"/>
          <p:cNvSpPr txBox="1"/>
          <p:nvPr/>
        </p:nvSpPr>
        <p:spPr>
          <a:xfrm>
            <a:off x="920152" y="3723998"/>
            <a:ext cx="19080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1700">
                <a:solidFill>
                  <a:srgbClr val="009056"/>
                </a:solidFill>
                <a:latin typeface="Roboto Condensed Light"/>
                <a:ea typeface="Roboto Condensed Light"/>
                <a:cs typeface="Roboto Condensed Light"/>
                <a:sym typeface="Roboto Condensed Light"/>
              </a:rPr>
              <a:t>EL RIESGO ESTÁ</a:t>
            </a:r>
            <a:endParaRPr i="1" sz="1200">
              <a:solidFill>
                <a:srgbClr val="009056"/>
              </a:solidFill>
              <a:latin typeface="Roboto Black"/>
              <a:ea typeface="Roboto Black"/>
              <a:cs typeface="Roboto Black"/>
              <a:sym typeface="Roboto Black"/>
            </a:endParaRPr>
          </a:p>
        </p:txBody>
      </p:sp>
      <p:sp>
        <p:nvSpPr>
          <p:cNvPr id="485" name="Google Shape;485;p40"/>
          <p:cNvSpPr/>
          <p:nvPr/>
        </p:nvSpPr>
        <p:spPr>
          <a:xfrm>
            <a:off x="768798" y="4141400"/>
            <a:ext cx="2030400" cy="373200"/>
          </a:xfrm>
          <a:prstGeom prst="parallelogram">
            <a:avLst>
              <a:gd fmla="val 25000" name="adj"/>
            </a:avLst>
          </a:prstGeom>
          <a:solidFill>
            <a:srgbClr val="FFDC5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6" name="Google Shape;486;p40"/>
          <p:cNvSpPr txBox="1"/>
          <p:nvPr/>
        </p:nvSpPr>
        <p:spPr>
          <a:xfrm>
            <a:off x="767212" y="4141400"/>
            <a:ext cx="2030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1700">
                <a:solidFill>
                  <a:srgbClr val="009056"/>
                </a:solidFill>
                <a:latin typeface="Roboto Black"/>
                <a:ea typeface="Roboto Black"/>
                <a:cs typeface="Roboto Black"/>
                <a:sym typeface="Roboto Black"/>
              </a:rPr>
              <a:t>EN LOS DETALLES</a:t>
            </a:r>
            <a:endParaRPr i="1" sz="1700">
              <a:solidFill>
                <a:srgbClr val="009056"/>
              </a:solidFill>
              <a:latin typeface="Roboto Black"/>
              <a:ea typeface="Roboto Black"/>
              <a:cs typeface="Roboto Black"/>
              <a:sym typeface="Roboto Black"/>
            </a:endParaRPr>
          </a:p>
        </p:txBody>
      </p:sp>
      <p:sp>
        <p:nvSpPr>
          <p:cNvPr id="487" name="Google Shape;487;p40"/>
          <p:cNvSpPr txBox="1"/>
          <p:nvPr/>
        </p:nvSpPr>
        <p:spPr>
          <a:xfrm>
            <a:off x="3327400" y="3035300"/>
            <a:ext cx="5562600" cy="1443000"/>
          </a:xfrm>
          <a:prstGeom prst="rect">
            <a:avLst/>
          </a:prstGeom>
          <a:noFill/>
          <a:ln>
            <a:noFill/>
          </a:ln>
        </p:spPr>
        <p:txBody>
          <a:bodyPr anchorCtr="0" anchor="t" bIns="91425" lIns="91425" spcFirstLastPara="1" rIns="91425" wrap="square" tIns="91425">
            <a:noAutofit/>
          </a:bodyPr>
          <a:lstStyle/>
          <a:p>
            <a:pPr indent="0" lvl="0" marL="12700" rtl="0" algn="l">
              <a:lnSpc>
                <a:spcPct val="115000"/>
              </a:lnSpc>
              <a:spcBef>
                <a:spcPts val="1500"/>
              </a:spcBef>
              <a:spcAft>
                <a:spcPts val="0"/>
              </a:spcAft>
              <a:buClr>
                <a:schemeClr val="dk1"/>
              </a:buClr>
              <a:buSzPts val="1100"/>
              <a:buFont typeface="Arial"/>
              <a:buNone/>
            </a:pPr>
            <a:r>
              <a:rPr lang="es">
                <a:solidFill>
                  <a:srgbClr val="434343"/>
                </a:solidFill>
                <a:latin typeface="Roboto Condensed"/>
                <a:ea typeface="Roboto Condensed"/>
                <a:cs typeface="Roboto Condensed"/>
                <a:sym typeface="Roboto Condensed"/>
              </a:rPr>
              <a:t>El </a:t>
            </a:r>
            <a:r>
              <a:rPr b="1" lang="es">
                <a:solidFill>
                  <a:srgbClr val="434343"/>
                </a:solidFill>
                <a:latin typeface="Roboto Condensed"/>
                <a:ea typeface="Roboto Condensed"/>
                <a:cs typeface="Roboto Condensed"/>
                <a:sym typeface="Roboto Condensed"/>
              </a:rPr>
              <a:t>Programa Global Logística</a:t>
            </a:r>
            <a:r>
              <a:rPr lang="es">
                <a:solidFill>
                  <a:srgbClr val="434343"/>
                </a:solidFill>
                <a:latin typeface="Roboto Condensed"/>
                <a:ea typeface="Roboto Condensed"/>
                <a:cs typeface="Roboto Condensed"/>
                <a:sym typeface="Roboto Condensed"/>
              </a:rPr>
              <a:t> busca apoyar el crecimiento de las </a:t>
            </a:r>
            <a:r>
              <a:rPr lang="es">
                <a:solidFill>
                  <a:srgbClr val="434343"/>
                </a:solidFill>
                <a:latin typeface="Roboto Condensed"/>
                <a:ea typeface="Roboto Condensed"/>
                <a:cs typeface="Roboto Condensed"/>
                <a:sym typeface="Roboto Condensed"/>
              </a:rPr>
              <a:t>empresas</a:t>
            </a:r>
            <a:r>
              <a:rPr lang="es">
                <a:solidFill>
                  <a:srgbClr val="434343"/>
                </a:solidFill>
                <a:latin typeface="Roboto Condensed"/>
                <a:ea typeface="Roboto Condensed"/>
                <a:cs typeface="Roboto Condensed"/>
                <a:sym typeface="Roboto Condensed"/>
              </a:rPr>
              <a:t>. </a:t>
            </a:r>
            <a:r>
              <a:rPr lang="es">
                <a:latin typeface="Roboto Condensed"/>
                <a:ea typeface="Roboto Condensed"/>
                <a:cs typeface="Roboto Condensed"/>
                <a:sym typeface="Roboto Condensed"/>
              </a:rPr>
              <a:t>Además de asegurar la carga, identifica riesgos en la cadena de suministro y ofrecer asesoría especializada para minimizar interrupciones en los procesos logísticos; también cuenta con servicios de asistencia para la carga que apoyan la operación logística de los clientes.</a:t>
            </a:r>
            <a:endParaRPr>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1" name="Shape 491"/>
        <p:cNvGrpSpPr/>
        <p:nvPr/>
      </p:nvGrpSpPr>
      <p:grpSpPr>
        <a:xfrm>
          <a:off x="0" y="0"/>
          <a:ext cx="0" cy="0"/>
          <a:chOff x="0" y="0"/>
          <a:chExt cx="0" cy="0"/>
        </a:xfrm>
      </p:grpSpPr>
      <p:sp>
        <p:nvSpPr>
          <p:cNvPr id="492" name="Google Shape;492;p41"/>
          <p:cNvSpPr/>
          <p:nvPr/>
        </p:nvSpPr>
        <p:spPr>
          <a:xfrm>
            <a:off x="3441750" y="152400"/>
            <a:ext cx="3264000" cy="515100"/>
          </a:xfrm>
          <a:prstGeom prst="rect">
            <a:avLst/>
          </a:prstGeom>
          <a:solidFill>
            <a:srgbClr val="00905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s" sz="1500">
                <a:solidFill>
                  <a:schemeClr val="lt1"/>
                </a:solidFill>
                <a:latin typeface="Roboto Black"/>
                <a:ea typeface="Roboto Black"/>
                <a:cs typeface="Roboto Black"/>
                <a:sym typeface="Roboto Black"/>
              </a:rPr>
              <a:t>Servicios de prevención de riesgos</a:t>
            </a:r>
            <a:endParaRPr i="0" sz="1500" cap="none" strike="noStrike">
              <a:solidFill>
                <a:schemeClr val="lt1"/>
              </a:solidFill>
              <a:latin typeface="Roboto Black"/>
              <a:ea typeface="Roboto Black"/>
              <a:cs typeface="Roboto Black"/>
              <a:sym typeface="Roboto Black"/>
            </a:endParaRPr>
          </a:p>
        </p:txBody>
      </p:sp>
      <p:sp>
        <p:nvSpPr>
          <p:cNvPr id="493" name="Google Shape;493;p41"/>
          <p:cNvSpPr txBox="1"/>
          <p:nvPr/>
        </p:nvSpPr>
        <p:spPr>
          <a:xfrm>
            <a:off x="1938825" y="1306100"/>
            <a:ext cx="2291700" cy="14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Protocolo de Seguridad</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1100">
                <a:solidFill>
                  <a:schemeClr val="dk1"/>
                </a:solidFill>
                <a:latin typeface="Roboto Condensed"/>
                <a:ea typeface="Roboto Condensed"/>
                <a:cs typeface="Roboto Condensed"/>
                <a:sym typeface="Roboto Condensed"/>
              </a:rPr>
              <a:t>Asesoría en la </a:t>
            </a:r>
            <a:r>
              <a:rPr lang="es" sz="1100">
                <a:solidFill>
                  <a:schemeClr val="dk1"/>
                </a:solidFill>
                <a:latin typeface="Roboto Condensed"/>
                <a:ea typeface="Roboto Condensed"/>
                <a:cs typeface="Roboto Condensed"/>
                <a:sym typeface="Roboto Condensed"/>
              </a:rPr>
              <a:t>construcción</a:t>
            </a:r>
            <a:r>
              <a:rPr lang="es" sz="1100">
                <a:solidFill>
                  <a:schemeClr val="dk1"/>
                </a:solidFill>
                <a:latin typeface="Roboto Condensed"/>
                <a:ea typeface="Roboto Condensed"/>
                <a:cs typeface="Roboto Condensed"/>
                <a:sym typeface="Roboto Condensed"/>
              </a:rPr>
              <a:t> y diseño de protocolos de </a:t>
            </a:r>
            <a:r>
              <a:rPr lang="es" sz="1100">
                <a:solidFill>
                  <a:schemeClr val="dk1"/>
                </a:solidFill>
                <a:latin typeface="Roboto Condensed"/>
                <a:ea typeface="Roboto Condensed"/>
                <a:cs typeface="Roboto Condensed"/>
                <a:sym typeface="Roboto Condensed"/>
              </a:rPr>
              <a:t>seguridad</a:t>
            </a:r>
            <a:r>
              <a:rPr lang="es" sz="1100">
                <a:solidFill>
                  <a:schemeClr val="dk1"/>
                </a:solidFill>
                <a:latin typeface="Roboto Condensed"/>
                <a:ea typeface="Roboto Condensed"/>
                <a:cs typeface="Roboto Condensed"/>
                <a:sym typeface="Roboto Condensed"/>
              </a:rPr>
              <a:t> para la implementación de buenas prácticas y mitigación de riesgos en los procesos de la cadena </a:t>
            </a:r>
            <a:r>
              <a:rPr lang="es" sz="1100">
                <a:solidFill>
                  <a:schemeClr val="dk1"/>
                </a:solidFill>
                <a:latin typeface="Roboto Condensed"/>
                <a:ea typeface="Roboto Condensed"/>
                <a:cs typeface="Roboto Condensed"/>
                <a:sym typeface="Roboto Condensed"/>
              </a:rPr>
              <a:t>logística.</a:t>
            </a:r>
            <a:endParaRPr sz="1300">
              <a:latin typeface="Roboto Condensed"/>
              <a:ea typeface="Roboto Condensed"/>
              <a:cs typeface="Roboto Condensed"/>
              <a:sym typeface="Roboto Condensed"/>
            </a:endParaRPr>
          </a:p>
        </p:txBody>
      </p:sp>
      <p:sp>
        <p:nvSpPr>
          <p:cNvPr id="494" name="Google Shape;494;p41"/>
          <p:cNvSpPr txBox="1"/>
          <p:nvPr/>
        </p:nvSpPr>
        <p:spPr>
          <a:xfrm>
            <a:off x="6182599" y="1306100"/>
            <a:ext cx="24369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Asesoría OEA</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0"/>
              </a:spcBef>
              <a:spcAft>
                <a:spcPts val="0"/>
              </a:spcAft>
              <a:buClr>
                <a:srgbClr val="006839"/>
              </a:buClr>
              <a:buSzPts val="1100"/>
              <a:buFont typeface="Arial"/>
              <a:buNone/>
            </a:pPr>
            <a:r>
              <a:rPr lang="es" sz="1100">
                <a:latin typeface="Roboto Condensed"/>
                <a:ea typeface="Roboto Condensed"/>
                <a:cs typeface="Roboto Condensed"/>
                <a:sym typeface="Roboto Condensed"/>
              </a:rPr>
              <a:t>Acompañamiento en el proceso de implementación del</a:t>
            </a:r>
            <a:r>
              <a:rPr lang="es" sz="1100">
                <a:latin typeface="Roboto Condensed Light"/>
                <a:ea typeface="Roboto Condensed Light"/>
                <a:cs typeface="Roboto Condensed Light"/>
                <a:sym typeface="Roboto Condensed Light"/>
              </a:rPr>
              <a:t> </a:t>
            </a:r>
            <a:r>
              <a:rPr b="1" lang="es" sz="1100">
                <a:solidFill>
                  <a:srgbClr val="3C3C3C"/>
                </a:solidFill>
                <a:latin typeface="Roboto Condensed"/>
                <a:ea typeface="Roboto Condensed"/>
                <a:cs typeface="Roboto Condensed"/>
                <a:sym typeface="Roboto Condensed"/>
              </a:rPr>
              <a:t>Operador Económico Autorizado.</a:t>
            </a:r>
            <a:endParaRPr b="1" sz="1100">
              <a:solidFill>
                <a:srgbClr val="3C3C3C"/>
              </a:solidFill>
              <a:latin typeface="Roboto Condensed"/>
              <a:ea typeface="Roboto Condensed"/>
              <a:cs typeface="Roboto Condensed"/>
              <a:sym typeface="Roboto Condensed"/>
            </a:endParaRPr>
          </a:p>
        </p:txBody>
      </p:sp>
      <p:sp>
        <p:nvSpPr>
          <p:cNvPr id="495" name="Google Shape;495;p41"/>
          <p:cNvSpPr txBox="1"/>
          <p:nvPr/>
        </p:nvSpPr>
        <p:spPr>
          <a:xfrm>
            <a:off x="1938822" y="2861725"/>
            <a:ext cx="23874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Evaluación de Transportadoras</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400"/>
              </a:spcBef>
              <a:spcAft>
                <a:spcPts val="0"/>
              </a:spcAft>
              <a:buNone/>
            </a:pPr>
            <a:r>
              <a:rPr b="1" lang="es" sz="1100">
                <a:solidFill>
                  <a:srgbClr val="3C3C3C"/>
                </a:solidFill>
                <a:latin typeface="Roboto Condensed"/>
                <a:ea typeface="Roboto Condensed"/>
                <a:cs typeface="Roboto Condensed"/>
                <a:sym typeface="Roboto Condensed"/>
              </a:rPr>
              <a:t>Diagnóstico</a:t>
            </a:r>
            <a:r>
              <a:rPr lang="es" sz="1100">
                <a:latin typeface="Roboto Condensed"/>
                <a:ea typeface="Roboto Condensed"/>
                <a:cs typeface="Roboto Condensed"/>
                <a:sym typeface="Roboto Condensed"/>
              </a:rPr>
              <a:t> para conocer los procesos y</a:t>
            </a:r>
            <a:r>
              <a:rPr lang="es" sz="1100">
                <a:solidFill>
                  <a:schemeClr val="dk2"/>
                </a:solidFill>
                <a:latin typeface="Roboto Condensed Light"/>
                <a:ea typeface="Roboto Condensed Light"/>
                <a:cs typeface="Roboto Condensed Light"/>
                <a:sym typeface="Roboto Condensed Light"/>
              </a:rPr>
              <a:t> </a:t>
            </a:r>
            <a:r>
              <a:rPr b="1" lang="es" sz="1100">
                <a:solidFill>
                  <a:srgbClr val="3C3C3C"/>
                </a:solidFill>
                <a:latin typeface="Roboto Condensed"/>
                <a:ea typeface="Roboto Condensed"/>
                <a:cs typeface="Roboto Condensed"/>
                <a:sym typeface="Roboto Condensed"/>
              </a:rPr>
              <a:t>prácticas</a:t>
            </a:r>
            <a:r>
              <a:rPr lang="es" sz="1100">
                <a:solidFill>
                  <a:schemeClr val="dk2"/>
                </a:solidFill>
                <a:latin typeface="Roboto Condensed Light"/>
                <a:ea typeface="Roboto Condensed Light"/>
                <a:cs typeface="Roboto Condensed Light"/>
                <a:sym typeface="Roboto Condensed Light"/>
              </a:rPr>
              <a:t> </a:t>
            </a:r>
            <a:r>
              <a:rPr lang="es" sz="1100">
                <a:latin typeface="Roboto Condensed"/>
                <a:ea typeface="Roboto Condensed"/>
                <a:cs typeface="Roboto Condensed"/>
                <a:sym typeface="Roboto Condensed"/>
              </a:rPr>
              <a:t>de sus </a:t>
            </a:r>
            <a:r>
              <a:rPr b="1" lang="es" sz="1100">
                <a:solidFill>
                  <a:srgbClr val="3C3C3C"/>
                </a:solidFill>
                <a:latin typeface="Roboto Condensed"/>
                <a:ea typeface="Roboto Condensed"/>
                <a:cs typeface="Roboto Condensed"/>
                <a:sym typeface="Roboto Condensed"/>
              </a:rPr>
              <a:t>asociados de negocio  </a:t>
            </a:r>
            <a:r>
              <a:rPr lang="es" sz="1100">
                <a:latin typeface="Roboto Condensed"/>
                <a:ea typeface="Roboto Condensed"/>
                <a:cs typeface="Roboto Condensed"/>
                <a:sym typeface="Roboto Condensed"/>
              </a:rPr>
              <a:t>en relación con el riesgo.</a:t>
            </a:r>
            <a:endParaRPr sz="1100">
              <a:latin typeface="Roboto Condensed"/>
              <a:ea typeface="Roboto Condensed"/>
              <a:cs typeface="Roboto Condensed"/>
              <a:sym typeface="Roboto Condensed"/>
            </a:endParaRPr>
          </a:p>
          <a:p>
            <a:pPr indent="0" lvl="0" marL="0" rtl="0" algn="l">
              <a:spcBef>
                <a:spcPts val="0"/>
              </a:spcBef>
              <a:spcAft>
                <a:spcPts val="0"/>
              </a:spcAft>
              <a:buNone/>
            </a:pPr>
            <a:r>
              <a:t/>
            </a:r>
            <a:endParaRPr>
              <a:solidFill>
                <a:schemeClr val="dk2"/>
              </a:solidFill>
              <a:latin typeface="Roboto Condensed Light"/>
              <a:ea typeface="Roboto Condensed Light"/>
              <a:cs typeface="Roboto Condensed Light"/>
              <a:sym typeface="Roboto Condensed Light"/>
            </a:endParaRPr>
          </a:p>
        </p:txBody>
      </p:sp>
      <p:sp>
        <p:nvSpPr>
          <p:cNvPr id="496" name="Google Shape;496;p41"/>
          <p:cNvSpPr txBox="1"/>
          <p:nvPr/>
        </p:nvSpPr>
        <p:spPr>
          <a:xfrm>
            <a:off x="0" y="4864100"/>
            <a:ext cx="9144000" cy="279300"/>
          </a:xfrm>
          <a:prstGeom prst="rect">
            <a:avLst/>
          </a:prstGeom>
          <a:solidFill>
            <a:srgbClr val="00905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1" lang="es" sz="1100">
                <a:solidFill>
                  <a:schemeClr val="lt1"/>
                </a:solidFill>
                <a:latin typeface="Roboto Condensed"/>
                <a:ea typeface="Roboto Condensed"/>
                <a:cs typeface="Roboto Condensed"/>
                <a:sym typeface="Roboto Condensed"/>
              </a:rPr>
              <a:t>Nuestras asesorías y servicios son seleccionados de acuerdo con el diagnóstico inicial de riesgos.</a:t>
            </a:r>
            <a:endParaRPr b="0" i="1" sz="1100" u="none" cap="none" strike="noStrike">
              <a:solidFill>
                <a:schemeClr val="lt1"/>
              </a:solidFill>
              <a:latin typeface="Roboto Condensed"/>
              <a:ea typeface="Roboto Condensed"/>
              <a:cs typeface="Roboto Condensed"/>
              <a:sym typeface="Roboto Condensed"/>
            </a:endParaRPr>
          </a:p>
        </p:txBody>
      </p:sp>
      <p:sp>
        <p:nvSpPr>
          <p:cNvPr id="497" name="Google Shape;497;p41"/>
          <p:cNvSpPr/>
          <p:nvPr/>
        </p:nvSpPr>
        <p:spPr>
          <a:xfrm>
            <a:off x="2887149" y="129125"/>
            <a:ext cx="551100" cy="551100"/>
          </a:xfrm>
          <a:prstGeom prst="rect">
            <a:avLst/>
          </a:prstGeom>
          <a:solidFill>
            <a:srgbClr val="00B889"/>
          </a:solidFill>
          <a:ln>
            <a:noFill/>
          </a:ln>
          <a:effectLst>
            <a:outerShdw blurRad="1714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2400">
                <a:solidFill>
                  <a:schemeClr val="lt1"/>
                </a:solidFill>
                <a:latin typeface="Roboto"/>
                <a:ea typeface="Roboto"/>
                <a:cs typeface="Roboto"/>
                <a:sym typeface="Roboto"/>
              </a:rPr>
              <a:t>3</a:t>
            </a:r>
            <a:endParaRPr b="1" sz="2400">
              <a:solidFill>
                <a:schemeClr val="lt1"/>
              </a:solidFill>
              <a:latin typeface="Roboto"/>
              <a:ea typeface="Roboto"/>
              <a:cs typeface="Roboto"/>
              <a:sym typeface="Roboto"/>
            </a:endParaRPr>
          </a:p>
        </p:txBody>
      </p:sp>
      <p:pic>
        <p:nvPicPr>
          <p:cNvPr id="498" name="Google Shape;498;p41"/>
          <p:cNvPicPr preferRelativeResize="0"/>
          <p:nvPr/>
        </p:nvPicPr>
        <p:blipFill rotWithShape="1">
          <a:blip r:embed="rId4">
            <a:alphaModFix/>
          </a:blip>
          <a:srcRect b="0" l="0" r="0" t="0"/>
          <a:stretch/>
        </p:blipFill>
        <p:spPr>
          <a:xfrm>
            <a:off x="2318118" y="154528"/>
            <a:ext cx="515098" cy="515098"/>
          </a:xfrm>
          <a:prstGeom prst="rect">
            <a:avLst/>
          </a:prstGeom>
          <a:noFill/>
          <a:ln>
            <a:noFill/>
          </a:ln>
        </p:spPr>
      </p:pic>
      <p:sp>
        <p:nvSpPr>
          <p:cNvPr id="499" name="Google Shape;499;p41"/>
          <p:cNvSpPr txBox="1"/>
          <p:nvPr/>
        </p:nvSpPr>
        <p:spPr>
          <a:xfrm>
            <a:off x="272730" y="14018"/>
            <a:ext cx="2387400" cy="8127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400">
                <a:solidFill>
                  <a:srgbClr val="009056"/>
                </a:solidFill>
                <a:latin typeface="Roboto Light"/>
                <a:ea typeface="Roboto Light"/>
                <a:cs typeface="Roboto Light"/>
                <a:sym typeface="Roboto Light"/>
              </a:rPr>
              <a:t>Transportes y </a:t>
            </a:r>
            <a:endParaRPr sz="24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400">
                <a:solidFill>
                  <a:srgbClr val="009056"/>
                </a:solidFill>
                <a:latin typeface="Roboto Black"/>
                <a:ea typeface="Roboto Black"/>
                <a:cs typeface="Roboto Black"/>
                <a:sym typeface="Roboto Black"/>
              </a:rPr>
              <a:t>distribución</a:t>
            </a:r>
            <a:endParaRPr sz="2400">
              <a:solidFill>
                <a:srgbClr val="009056"/>
              </a:solidFill>
              <a:latin typeface="Roboto Black"/>
              <a:ea typeface="Roboto Black"/>
              <a:cs typeface="Roboto Black"/>
              <a:sym typeface="Roboto Black"/>
            </a:endParaRPr>
          </a:p>
        </p:txBody>
      </p:sp>
      <p:sp>
        <p:nvSpPr>
          <p:cNvPr id="500" name="Google Shape;500;p41"/>
          <p:cNvSpPr txBox="1"/>
          <p:nvPr/>
        </p:nvSpPr>
        <p:spPr>
          <a:xfrm>
            <a:off x="4484325" y="2861725"/>
            <a:ext cx="43911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Matriz de riesgos</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1100">
                <a:latin typeface="Roboto Condensed"/>
                <a:ea typeface="Roboto Condensed"/>
                <a:cs typeface="Roboto Condensed"/>
                <a:sym typeface="Roboto Condensed"/>
              </a:rPr>
              <a:t>Le brindamos</a:t>
            </a:r>
            <a:r>
              <a:rPr lang="es" sz="1100">
                <a:latin typeface="Roboto Condensed Light"/>
                <a:ea typeface="Roboto Condensed Light"/>
                <a:cs typeface="Roboto Condensed Light"/>
                <a:sym typeface="Roboto Condensed Light"/>
              </a:rPr>
              <a:t> </a:t>
            </a:r>
            <a:r>
              <a:rPr b="1" lang="es" sz="1100">
                <a:latin typeface="Roboto Condensed"/>
                <a:ea typeface="Roboto Condensed"/>
                <a:cs typeface="Roboto Condensed"/>
                <a:sym typeface="Roboto Condensed"/>
              </a:rPr>
              <a:t>una herramienta</a:t>
            </a:r>
            <a:r>
              <a:rPr lang="es" sz="1100">
                <a:latin typeface="Roboto Condensed Light"/>
                <a:ea typeface="Roboto Condensed Light"/>
                <a:cs typeface="Roboto Condensed Light"/>
                <a:sym typeface="Roboto Condensed Light"/>
              </a:rPr>
              <a:t> </a:t>
            </a:r>
            <a:r>
              <a:rPr lang="es" sz="1100">
                <a:latin typeface="Roboto Condensed"/>
                <a:ea typeface="Roboto Condensed"/>
                <a:cs typeface="Roboto Condensed"/>
                <a:sym typeface="Roboto Condensed"/>
              </a:rPr>
              <a:t>basada en la ISO 31000 que le permitirá </a:t>
            </a:r>
            <a:r>
              <a:rPr b="1" lang="es" sz="1100">
                <a:latin typeface="Roboto Condensed"/>
                <a:ea typeface="Roboto Condensed"/>
                <a:cs typeface="Roboto Condensed"/>
                <a:sym typeface="Roboto Condensed"/>
              </a:rPr>
              <a:t>identificar y evaluar los riesgos a los que está expuesto su proceso logístico</a:t>
            </a:r>
            <a:r>
              <a:rPr b="1" lang="es" sz="1200">
                <a:latin typeface="Roboto Condensed"/>
                <a:ea typeface="Roboto Condensed"/>
                <a:cs typeface="Roboto Condensed"/>
                <a:sym typeface="Roboto Condensed"/>
              </a:rPr>
              <a:t>. </a:t>
            </a:r>
            <a:endParaRPr sz="1200">
              <a:latin typeface="Roboto Black"/>
              <a:ea typeface="Roboto Black"/>
              <a:cs typeface="Roboto Black"/>
              <a:sym typeface="Roboto Black"/>
            </a:endParaRPr>
          </a:p>
        </p:txBody>
      </p:sp>
      <p:sp>
        <p:nvSpPr>
          <p:cNvPr id="501" name="Google Shape;501;p41"/>
          <p:cNvSpPr/>
          <p:nvPr/>
        </p:nvSpPr>
        <p:spPr>
          <a:xfrm>
            <a:off x="4395345" y="3686825"/>
            <a:ext cx="4574700" cy="885000"/>
          </a:xfrm>
          <a:prstGeom prst="roundRect">
            <a:avLst>
              <a:gd fmla="val 714" name="adj"/>
            </a:avLst>
          </a:prstGeom>
          <a:solidFill>
            <a:schemeClr val="lt1"/>
          </a:solidFill>
          <a:ln>
            <a:noFill/>
          </a:ln>
          <a:effectLst>
            <a:outerShdw rotWithShape="0" algn="bl" dir="5400000" dist="19050">
              <a:srgbClr val="D8D8D8">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2" name="Google Shape;502;p41"/>
          <p:cNvPicPr preferRelativeResize="0"/>
          <p:nvPr/>
        </p:nvPicPr>
        <p:blipFill>
          <a:blip r:embed="rId5">
            <a:alphaModFix/>
          </a:blip>
          <a:stretch>
            <a:fillRect/>
          </a:stretch>
        </p:blipFill>
        <p:spPr>
          <a:xfrm>
            <a:off x="4439852" y="3779107"/>
            <a:ext cx="4485717" cy="700362"/>
          </a:xfrm>
          <a:prstGeom prst="rect">
            <a:avLst/>
          </a:prstGeom>
          <a:noFill/>
          <a:ln>
            <a:noFill/>
          </a:ln>
        </p:spPr>
      </p:pic>
      <p:pic>
        <p:nvPicPr>
          <p:cNvPr id="503" name="Google Shape;503;p41"/>
          <p:cNvPicPr preferRelativeResize="0"/>
          <p:nvPr/>
        </p:nvPicPr>
        <p:blipFill>
          <a:blip r:embed="rId6">
            <a:alphaModFix/>
          </a:blip>
          <a:stretch>
            <a:fillRect/>
          </a:stretch>
        </p:blipFill>
        <p:spPr>
          <a:xfrm>
            <a:off x="378691" y="1147190"/>
            <a:ext cx="1634025" cy="1634025"/>
          </a:xfrm>
          <a:prstGeom prst="rect">
            <a:avLst/>
          </a:prstGeom>
          <a:noFill/>
          <a:ln>
            <a:noFill/>
          </a:ln>
        </p:spPr>
      </p:pic>
      <p:pic>
        <p:nvPicPr>
          <p:cNvPr id="504" name="Google Shape;504;p41"/>
          <p:cNvPicPr preferRelativeResize="0"/>
          <p:nvPr/>
        </p:nvPicPr>
        <p:blipFill>
          <a:blip r:embed="rId7">
            <a:alphaModFix/>
          </a:blip>
          <a:stretch>
            <a:fillRect/>
          </a:stretch>
        </p:blipFill>
        <p:spPr>
          <a:xfrm>
            <a:off x="4611525" y="1124633"/>
            <a:ext cx="1647275" cy="1656582"/>
          </a:xfrm>
          <a:prstGeom prst="rect">
            <a:avLst/>
          </a:prstGeom>
          <a:noFill/>
          <a:ln>
            <a:noFill/>
          </a:ln>
        </p:spPr>
      </p:pic>
      <p:pic>
        <p:nvPicPr>
          <p:cNvPr id="505" name="Google Shape;505;p41"/>
          <p:cNvPicPr preferRelativeResize="0"/>
          <p:nvPr/>
        </p:nvPicPr>
        <p:blipFill>
          <a:blip r:embed="rId8">
            <a:alphaModFix/>
          </a:blip>
          <a:stretch>
            <a:fillRect/>
          </a:stretch>
        </p:blipFill>
        <p:spPr>
          <a:xfrm>
            <a:off x="520759" y="2927181"/>
            <a:ext cx="1634025" cy="16225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509" name="Shape 509"/>
        <p:cNvGrpSpPr/>
        <p:nvPr/>
      </p:nvGrpSpPr>
      <p:grpSpPr>
        <a:xfrm>
          <a:off x="0" y="0"/>
          <a:ext cx="0" cy="0"/>
          <a:chOff x="0" y="0"/>
          <a:chExt cx="0" cy="0"/>
        </a:xfrm>
      </p:grpSpPr>
      <p:pic>
        <p:nvPicPr>
          <p:cNvPr id="510" name="Google Shape;510;p42"/>
          <p:cNvPicPr preferRelativeResize="0"/>
          <p:nvPr/>
        </p:nvPicPr>
        <p:blipFill>
          <a:blip r:embed="rId5">
            <a:alphaModFix/>
          </a:blip>
          <a:stretch>
            <a:fillRect/>
          </a:stretch>
        </p:blipFill>
        <p:spPr>
          <a:xfrm>
            <a:off x="4556090" y="1098570"/>
            <a:ext cx="1680450" cy="1680450"/>
          </a:xfrm>
          <a:prstGeom prst="rect">
            <a:avLst/>
          </a:prstGeom>
          <a:noFill/>
          <a:ln>
            <a:noFill/>
          </a:ln>
        </p:spPr>
      </p:pic>
      <p:sp>
        <p:nvSpPr>
          <p:cNvPr id="511" name="Google Shape;511;p42"/>
          <p:cNvSpPr txBox="1"/>
          <p:nvPr/>
        </p:nvSpPr>
        <p:spPr>
          <a:xfrm>
            <a:off x="0" y="4864100"/>
            <a:ext cx="9144000" cy="279300"/>
          </a:xfrm>
          <a:prstGeom prst="rect">
            <a:avLst/>
          </a:prstGeom>
          <a:solidFill>
            <a:srgbClr val="00905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1" lang="es" sz="1100">
                <a:solidFill>
                  <a:schemeClr val="lt1"/>
                </a:solidFill>
                <a:latin typeface="Roboto Condensed"/>
                <a:ea typeface="Roboto Condensed"/>
                <a:cs typeface="Roboto Condensed"/>
                <a:sym typeface="Roboto Condensed"/>
              </a:rPr>
              <a:t>Nuestras asesorías y servicios son seleccionados de acuerdo con el diagnóstico inicial de riesgos.</a:t>
            </a:r>
            <a:endParaRPr b="0" i="1" sz="1100" u="none" cap="none" strike="noStrike">
              <a:solidFill>
                <a:schemeClr val="lt1"/>
              </a:solidFill>
              <a:latin typeface="Roboto Condensed"/>
              <a:ea typeface="Roboto Condensed"/>
              <a:cs typeface="Roboto Condensed"/>
              <a:sym typeface="Roboto Condensed"/>
            </a:endParaRPr>
          </a:p>
        </p:txBody>
      </p:sp>
      <p:sp>
        <p:nvSpPr>
          <p:cNvPr id="512" name="Google Shape;512;p42"/>
          <p:cNvSpPr/>
          <p:nvPr/>
        </p:nvSpPr>
        <p:spPr>
          <a:xfrm>
            <a:off x="2872800" y="129125"/>
            <a:ext cx="551100" cy="551100"/>
          </a:xfrm>
          <a:prstGeom prst="rect">
            <a:avLst/>
          </a:prstGeom>
          <a:solidFill>
            <a:srgbClr val="00B889"/>
          </a:solidFill>
          <a:ln cap="flat" cmpd="sng" w="9525">
            <a:solidFill>
              <a:srgbClr val="00B889"/>
            </a:solidFill>
            <a:prstDash val="solid"/>
            <a:round/>
            <a:headEnd len="sm" w="sm" type="none"/>
            <a:tailEnd len="sm" w="sm" type="none"/>
          </a:ln>
          <a:effectLst>
            <a:outerShdw blurRad="1714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2400">
                <a:solidFill>
                  <a:schemeClr val="lt1"/>
                </a:solidFill>
                <a:latin typeface="Roboto"/>
                <a:ea typeface="Roboto"/>
                <a:cs typeface="Roboto"/>
                <a:sym typeface="Roboto"/>
              </a:rPr>
              <a:t>3</a:t>
            </a:r>
            <a:endParaRPr b="1" sz="2400">
              <a:solidFill>
                <a:schemeClr val="lt1"/>
              </a:solidFill>
              <a:latin typeface="Roboto"/>
              <a:ea typeface="Roboto"/>
              <a:cs typeface="Roboto"/>
              <a:sym typeface="Roboto"/>
            </a:endParaRPr>
          </a:p>
        </p:txBody>
      </p:sp>
      <p:sp>
        <p:nvSpPr>
          <p:cNvPr id="513" name="Google Shape;513;p42"/>
          <p:cNvSpPr/>
          <p:nvPr/>
        </p:nvSpPr>
        <p:spPr>
          <a:xfrm>
            <a:off x="3441750" y="152400"/>
            <a:ext cx="3264000" cy="515100"/>
          </a:xfrm>
          <a:prstGeom prst="rect">
            <a:avLst/>
          </a:prstGeom>
          <a:solidFill>
            <a:srgbClr val="00905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s" sz="1500">
                <a:solidFill>
                  <a:schemeClr val="lt1"/>
                </a:solidFill>
                <a:latin typeface="Roboto Black"/>
                <a:ea typeface="Roboto Black"/>
                <a:cs typeface="Roboto Black"/>
                <a:sym typeface="Roboto Black"/>
              </a:rPr>
              <a:t>Servicios de prevención de riesgos</a:t>
            </a:r>
            <a:endParaRPr i="0" sz="1500" cap="none" strike="noStrike">
              <a:solidFill>
                <a:schemeClr val="lt1"/>
              </a:solidFill>
              <a:latin typeface="Roboto Black"/>
              <a:ea typeface="Roboto Black"/>
              <a:cs typeface="Roboto Black"/>
              <a:sym typeface="Roboto Black"/>
            </a:endParaRPr>
          </a:p>
        </p:txBody>
      </p:sp>
      <p:pic>
        <p:nvPicPr>
          <p:cNvPr id="514" name="Google Shape;514;p42"/>
          <p:cNvPicPr preferRelativeResize="0"/>
          <p:nvPr/>
        </p:nvPicPr>
        <p:blipFill rotWithShape="1">
          <a:blip r:embed="rId6">
            <a:alphaModFix/>
          </a:blip>
          <a:srcRect b="0" l="0" r="0" t="0"/>
          <a:stretch/>
        </p:blipFill>
        <p:spPr>
          <a:xfrm>
            <a:off x="2318118" y="154528"/>
            <a:ext cx="515098" cy="515098"/>
          </a:xfrm>
          <a:prstGeom prst="rect">
            <a:avLst/>
          </a:prstGeom>
          <a:noFill/>
          <a:ln>
            <a:noFill/>
          </a:ln>
        </p:spPr>
      </p:pic>
      <p:sp>
        <p:nvSpPr>
          <p:cNvPr id="515" name="Google Shape;515;p42"/>
          <p:cNvSpPr txBox="1"/>
          <p:nvPr/>
        </p:nvSpPr>
        <p:spPr>
          <a:xfrm>
            <a:off x="272730" y="14018"/>
            <a:ext cx="2387400" cy="8127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400">
                <a:solidFill>
                  <a:srgbClr val="009056"/>
                </a:solidFill>
                <a:latin typeface="Roboto Light"/>
                <a:ea typeface="Roboto Light"/>
                <a:cs typeface="Roboto Light"/>
                <a:sym typeface="Roboto Light"/>
              </a:rPr>
              <a:t>Transportes y </a:t>
            </a:r>
            <a:endParaRPr sz="24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400">
                <a:solidFill>
                  <a:srgbClr val="009056"/>
                </a:solidFill>
                <a:latin typeface="Roboto Black"/>
                <a:ea typeface="Roboto Black"/>
                <a:cs typeface="Roboto Black"/>
                <a:sym typeface="Roboto Black"/>
              </a:rPr>
              <a:t>distribución</a:t>
            </a:r>
            <a:endParaRPr sz="2400">
              <a:solidFill>
                <a:srgbClr val="009056"/>
              </a:solidFill>
              <a:latin typeface="Roboto Black"/>
              <a:ea typeface="Roboto Black"/>
              <a:cs typeface="Roboto Black"/>
              <a:sym typeface="Roboto Black"/>
            </a:endParaRPr>
          </a:p>
        </p:txBody>
      </p:sp>
      <p:sp>
        <p:nvSpPr>
          <p:cNvPr id="516" name="Google Shape;516;p42"/>
          <p:cNvSpPr txBox="1"/>
          <p:nvPr/>
        </p:nvSpPr>
        <p:spPr>
          <a:xfrm>
            <a:off x="2148625" y="1158700"/>
            <a:ext cx="23874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Análisis de cadena de frío</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1100">
                <a:latin typeface="Roboto Condensed"/>
                <a:ea typeface="Roboto Condensed"/>
                <a:cs typeface="Roboto Condensed"/>
                <a:sym typeface="Roboto Condensed"/>
              </a:rPr>
              <a:t>Evaluar los factores de riesgo asociados al desarrollo de la cadena de suministro, en cuanto a la gestión de productos refrigerados y la conservación de la cadena de frío, buscando que los productos lleguen a su destino final con las condiciones y características esperadas</a:t>
            </a:r>
            <a:r>
              <a:rPr lang="es" sz="1100">
                <a:latin typeface="Roboto Condensed"/>
                <a:ea typeface="Roboto Condensed"/>
                <a:cs typeface="Roboto Condensed"/>
                <a:sym typeface="Roboto Condensed"/>
              </a:rPr>
              <a:t>.</a:t>
            </a:r>
            <a:endParaRPr sz="1100">
              <a:latin typeface="Roboto Condensed"/>
              <a:ea typeface="Roboto Condensed"/>
              <a:cs typeface="Roboto Condensed"/>
              <a:sym typeface="Roboto Condensed"/>
            </a:endParaRPr>
          </a:p>
        </p:txBody>
      </p:sp>
      <p:sp>
        <p:nvSpPr>
          <p:cNvPr id="517" name="Google Shape;517;p42"/>
          <p:cNvSpPr txBox="1"/>
          <p:nvPr/>
        </p:nvSpPr>
        <p:spPr>
          <a:xfrm>
            <a:off x="6159147" y="1158700"/>
            <a:ext cx="25278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Análisis de operaciones de cargue y descargue</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1100">
                <a:latin typeface="Roboto Condensed"/>
                <a:ea typeface="Roboto Condensed"/>
                <a:cs typeface="Roboto Condensed"/>
                <a:sym typeface="Roboto Condensed"/>
              </a:rPr>
              <a:t>Realizamos una evaluación detallada de los riesgos durante la operación de carga y descarga para evitar cualquier tipo de afectación tanto a</a:t>
            </a:r>
            <a:r>
              <a:rPr lang="es" sz="1100">
                <a:latin typeface="Roboto Condensed Light"/>
                <a:ea typeface="Roboto Condensed Light"/>
                <a:cs typeface="Roboto Condensed Light"/>
                <a:sym typeface="Roboto Condensed Light"/>
              </a:rPr>
              <a:t> </a:t>
            </a:r>
            <a:r>
              <a:rPr b="1" lang="es" sz="1100">
                <a:latin typeface="Roboto Condensed"/>
                <a:ea typeface="Roboto Condensed"/>
                <a:cs typeface="Roboto Condensed"/>
                <a:sym typeface="Roboto Condensed"/>
              </a:rPr>
              <a:t>su personal como a sus mercancías.</a:t>
            </a:r>
            <a:endParaRPr sz="1100">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sz="1200">
              <a:solidFill>
                <a:schemeClr val="dk2"/>
              </a:solidFill>
              <a:latin typeface="Roboto Condensed Light"/>
              <a:ea typeface="Roboto Condensed Light"/>
              <a:cs typeface="Roboto Condensed Light"/>
              <a:sym typeface="Roboto Condensed Light"/>
            </a:endParaRPr>
          </a:p>
        </p:txBody>
      </p:sp>
      <p:sp>
        <p:nvSpPr>
          <p:cNvPr id="518" name="Google Shape;518;p42"/>
          <p:cNvSpPr txBox="1"/>
          <p:nvPr/>
        </p:nvSpPr>
        <p:spPr>
          <a:xfrm>
            <a:off x="6159147" y="2973300"/>
            <a:ext cx="22281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Control Portuario</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b="1" lang="es" sz="1100">
                <a:latin typeface="Roboto Condensed"/>
                <a:ea typeface="Roboto Condensed"/>
                <a:cs typeface="Roboto Condensed"/>
                <a:sym typeface="Roboto Condensed"/>
              </a:rPr>
              <a:t>Inspección</a:t>
            </a:r>
            <a:r>
              <a:rPr lang="es" sz="1100">
                <a:latin typeface="Roboto Condensed Light"/>
                <a:ea typeface="Roboto Condensed Light"/>
                <a:cs typeface="Roboto Condensed Light"/>
                <a:sym typeface="Roboto Condensed Light"/>
              </a:rPr>
              <a:t> </a:t>
            </a:r>
            <a:r>
              <a:rPr lang="es" sz="1100">
                <a:latin typeface="Roboto Condensed"/>
                <a:ea typeface="Roboto Condensed"/>
                <a:cs typeface="Roboto Condensed"/>
                <a:sym typeface="Roboto Condensed"/>
              </a:rPr>
              <a:t>de la mercancía en Puerto. Se realiza a modo </a:t>
            </a:r>
            <a:r>
              <a:rPr b="1" lang="es" sz="1100">
                <a:latin typeface="Roboto Condensed"/>
                <a:ea typeface="Roboto Condensed"/>
                <a:cs typeface="Roboto Condensed"/>
                <a:sym typeface="Roboto Condensed"/>
              </a:rPr>
              <a:t>preventivo</a:t>
            </a:r>
            <a:r>
              <a:rPr lang="es" sz="1100">
                <a:latin typeface="Roboto Condensed"/>
                <a:ea typeface="Roboto Condensed"/>
                <a:cs typeface="Roboto Condensed"/>
                <a:sym typeface="Roboto Condensed"/>
              </a:rPr>
              <a:t> para el conocimiento del </a:t>
            </a:r>
            <a:r>
              <a:rPr b="1" lang="es" sz="1100">
                <a:latin typeface="Roboto Condensed"/>
                <a:ea typeface="Roboto Condensed"/>
                <a:cs typeface="Roboto Condensed"/>
                <a:sym typeface="Roboto Condensed"/>
              </a:rPr>
              <a:t>estado de la carga</a:t>
            </a:r>
            <a:r>
              <a:rPr lang="es" sz="1100">
                <a:latin typeface="Roboto Condensed Light"/>
                <a:ea typeface="Roboto Condensed Light"/>
                <a:cs typeface="Roboto Condensed Light"/>
                <a:sym typeface="Roboto Condensed Light"/>
              </a:rPr>
              <a:t>.</a:t>
            </a:r>
            <a:endParaRPr sz="1100">
              <a:latin typeface="Roboto Black"/>
              <a:ea typeface="Roboto Black"/>
              <a:cs typeface="Roboto Black"/>
              <a:sym typeface="Roboto Black"/>
            </a:endParaRPr>
          </a:p>
        </p:txBody>
      </p:sp>
      <p:sp>
        <p:nvSpPr>
          <p:cNvPr id="519" name="Google Shape;519;p42"/>
          <p:cNvSpPr txBox="1"/>
          <p:nvPr/>
        </p:nvSpPr>
        <p:spPr>
          <a:xfrm>
            <a:off x="2148625" y="2973300"/>
            <a:ext cx="25278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Matriz de criterios</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1100">
                <a:latin typeface="Roboto Condensed"/>
                <a:ea typeface="Roboto Condensed"/>
                <a:cs typeface="Roboto Condensed"/>
                <a:sym typeface="Roboto Condensed"/>
              </a:rPr>
              <a:t>Pondremos a su disposición</a:t>
            </a:r>
            <a:r>
              <a:rPr lang="es" sz="1100">
                <a:latin typeface="Roboto Condensed Light"/>
                <a:ea typeface="Roboto Condensed Light"/>
                <a:cs typeface="Roboto Condensed Light"/>
                <a:sym typeface="Roboto Condensed Light"/>
              </a:rPr>
              <a:t> </a:t>
            </a:r>
            <a:r>
              <a:rPr b="1" lang="es" sz="1100">
                <a:latin typeface="Roboto Condensed"/>
                <a:ea typeface="Roboto Condensed"/>
                <a:cs typeface="Roboto Condensed"/>
                <a:sym typeface="Roboto Condensed"/>
              </a:rPr>
              <a:t>una herramienta que le permitirá identificar los criterios de evaluación de sus proveedores de servicios logísticos</a:t>
            </a:r>
            <a:r>
              <a:rPr lang="es" sz="1100">
                <a:latin typeface="Roboto Condensed"/>
                <a:ea typeface="Roboto Condensed"/>
                <a:cs typeface="Roboto Condensed"/>
                <a:sym typeface="Roboto Condensed"/>
              </a:rPr>
              <a:t> de acuerdo con sus necesidades específicas en su operación.</a:t>
            </a:r>
            <a:endParaRPr sz="1100">
              <a:latin typeface="Roboto Condensed"/>
              <a:ea typeface="Roboto Condensed"/>
              <a:cs typeface="Roboto Condensed"/>
              <a:sym typeface="Roboto Condensed"/>
            </a:endParaRPr>
          </a:p>
        </p:txBody>
      </p:sp>
      <p:pic>
        <p:nvPicPr>
          <p:cNvPr id="520" name="Google Shape;520;p42"/>
          <p:cNvPicPr preferRelativeResize="0"/>
          <p:nvPr/>
        </p:nvPicPr>
        <p:blipFill>
          <a:blip r:embed="rId7">
            <a:alphaModFix/>
          </a:blip>
          <a:stretch>
            <a:fillRect/>
          </a:stretch>
        </p:blipFill>
        <p:spPr>
          <a:xfrm>
            <a:off x="584675" y="1097887"/>
            <a:ext cx="1566525" cy="1680450"/>
          </a:xfrm>
          <a:prstGeom prst="rect">
            <a:avLst/>
          </a:prstGeom>
          <a:noFill/>
          <a:ln>
            <a:noFill/>
          </a:ln>
        </p:spPr>
      </p:pic>
      <p:pic>
        <p:nvPicPr>
          <p:cNvPr id="521" name="Google Shape;521;p42"/>
          <p:cNvPicPr preferRelativeResize="0"/>
          <p:nvPr/>
        </p:nvPicPr>
        <p:blipFill>
          <a:blip r:embed="rId8">
            <a:alphaModFix/>
          </a:blip>
          <a:stretch>
            <a:fillRect/>
          </a:stretch>
        </p:blipFill>
        <p:spPr>
          <a:xfrm>
            <a:off x="4672645" y="2992011"/>
            <a:ext cx="1680450" cy="1680450"/>
          </a:xfrm>
          <a:prstGeom prst="rect">
            <a:avLst/>
          </a:prstGeom>
          <a:noFill/>
          <a:ln>
            <a:noFill/>
          </a:ln>
        </p:spPr>
      </p:pic>
      <p:grpSp>
        <p:nvGrpSpPr>
          <p:cNvPr id="522" name="Google Shape;522;p42"/>
          <p:cNvGrpSpPr/>
          <p:nvPr/>
        </p:nvGrpSpPr>
        <p:grpSpPr>
          <a:xfrm>
            <a:off x="285095" y="3062924"/>
            <a:ext cx="1854926" cy="1429525"/>
            <a:chOff x="285095" y="3062924"/>
            <a:chExt cx="1854926" cy="1429525"/>
          </a:xfrm>
        </p:grpSpPr>
        <p:pic>
          <p:nvPicPr>
            <p:cNvPr id="523" name="Google Shape;523;p42"/>
            <p:cNvPicPr preferRelativeResize="0"/>
            <p:nvPr/>
          </p:nvPicPr>
          <p:blipFill>
            <a:blip r:embed="rId9">
              <a:alphaModFix/>
            </a:blip>
            <a:stretch>
              <a:fillRect/>
            </a:stretch>
          </p:blipFill>
          <p:spPr>
            <a:xfrm rot="5400000">
              <a:off x="497795" y="2850224"/>
              <a:ext cx="1429525" cy="1854926"/>
            </a:xfrm>
            <a:prstGeom prst="rect">
              <a:avLst/>
            </a:prstGeom>
            <a:noFill/>
            <a:ln>
              <a:noFill/>
            </a:ln>
          </p:spPr>
        </p:pic>
        <p:pic>
          <p:nvPicPr>
            <p:cNvPr id="524" name="Google Shape;524;p42"/>
            <p:cNvPicPr preferRelativeResize="0"/>
            <p:nvPr/>
          </p:nvPicPr>
          <p:blipFill>
            <a:blip r:embed="rId10">
              <a:alphaModFix/>
            </a:blip>
            <a:stretch>
              <a:fillRect/>
            </a:stretch>
          </p:blipFill>
          <p:spPr>
            <a:xfrm>
              <a:off x="583513" y="3228769"/>
              <a:ext cx="1356900" cy="970200"/>
            </a:xfrm>
            <a:prstGeom prst="roundRect">
              <a:avLst>
                <a:gd fmla="val 2331" name="adj"/>
              </a:avLst>
            </a:prstGeom>
            <a:noFill/>
            <a:ln>
              <a:noFill/>
            </a:ln>
          </p:spPr>
        </p:pic>
        <p:sp>
          <p:nvSpPr>
            <p:cNvPr id="525" name="Google Shape;525;p42"/>
            <p:cNvSpPr/>
            <p:nvPr/>
          </p:nvSpPr>
          <p:spPr>
            <a:xfrm>
              <a:off x="583525" y="3234625"/>
              <a:ext cx="1367100" cy="970200"/>
            </a:xfrm>
            <a:prstGeom prst="roundRect">
              <a:avLst>
                <a:gd fmla="val 1273" name="adj"/>
              </a:avLst>
            </a:prstGeom>
            <a:solidFill>
              <a:srgbClr val="009056">
                <a:alpha val="227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529" name="Shape 529"/>
        <p:cNvGrpSpPr/>
        <p:nvPr/>
      </p:nvGrpSpPr>
      <p:grpSpPr>
        <a:xfrm>
          <a:off x="0" y="0"/>
          <a:ext cx="0" cy="0"/>
          <a:chOff x="0" y="0"/>
          <a:chExt cx="0" cy="0"/>
        </a:xfrm>
      </p:grpSpPr>
      <p:sp>
        <p:nvSpPr>
          <p:cNvPr id="530" name="Google Shape;530;p43"/>
          <p:cNvSpPr txBox="1"/>
          <p:nvPr/>
        </p:nvSpPr>
        <p:spPr>
          <a:xfrm>
            <a:off x="6191038" y="2251600"/>
            <a:ext cx="23874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Asesoría y capacitación PESV</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1300">
                <a:latin typeface="Roboto Condensed"/>
                <a:ea typeface="Roboto Condensed"/>
                <a:cs typeface="Roboto Condensed"/>
                <a:sym typeface="Roboto Condensed"/>
              </a:rPr>
              <a:t>Asesoría en plan estratégico de Seguridad Vial con enfoque en</a:t>
            </a:r>
            <a:r>
              <a:rPr lang="es" sz="1300">
                <a:latin typeface="Roboto Condensed Light"/>
                <a:ea typeface="Roboto Condensed Light"/>
                <a:cs typeface="Roboto Condensed Light"/>
                <a:sym typeface="Roboto Condensed Light"/>
              </a:rPr>
              <a:t> </a:t>
            </a:r>
            <a:r>
              <a:rPr b="1" lang="es" sz="1300">
                <a:latin typeface="Roboto Condensed"/>
                <a:ea typeface="Roboto Condensed"/>
                <a:cs typeface="Roboto Condensed"/>
                <a:sym typeface="Roboto Condensed"/>
              </a:rPr>
              <a:t>transporte de carga</a:t>
            </a:r>
            <a:r>
              <a:rPr lang="es" sz="1300">
                <a:latin typeface="Roboto Condensed Light"/>
                <a:ea typeface="Roboto Condensed Light"/>
                <a:cs typeface="Roboto Condensed Light"/>
                <a:sym typeface="Roboto Condensed Light"/>
              </a:rPr>
              <a:t>.</a:t>
            </a:r>
            <a:endParaRPr sz="1300">
              <a:latin typeface="Roboto Black"/>
              <a:ea typeface="Roboto Black"/>
              <a:cs typeface="Roboto Black"/>
              <a:sym typeface="Roboto Black"/>
            </a:endParaRPr>
          </a:p>
        </p:txBody>
      </p:sp>
      <p:sp>
        <p:nvSpPr>
          <p:cNvPr id="531" name="Google Shape;531;p43"/>
          <p:cNvSpPr txBox="1"/>
          <p:nvPr/>
        </p:nvSpPr>
        <p:spPr>
          <a:xfrm>
            <a:off x="0" y="4864100"/>
            <a:ext cx="9144000" cy="279300"/>
          </a:xfrm>
          <a:prstGeom prst="rect">
            <a:avLst/>
          </a:prstGeom>
          <a:solidFill>
            <a:srgbClr val="00905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i="1" lang="es" sz="1100">
                <a:solidFill>
                  <a:schemeClr val="lt1"/>
                </a:solidFill>
                <a:latin typeface="Roboto Condensed"/>
                <a:ea typeface="Roboto Condensed"/>
                <a:cs typeface="Roboto Condensed"/>
                <a:sym typeface="Roboto Condensed"/>
              </a:rPr>
              <a:t>Nuestras asesorías y servicios son seleccionados de acuerdo con el diagnóstico inicial de riesgos.</a:t>
            </a:r>
            <a:endParaRPr b="0" i="1" sz="1100" u="none" cap="none" strike="noStrike">
              <a:solidFill>
                <a:schemeClr val="lt1"/>
              </a:solidFill>
              <a:latin typeface="Roboto Condensed"/>
              <a:ea typeface="Roboto Condensed"/>
              <a:cs typeface="Roboto Condensed"/>
              <a:sym typeface="Roboto Condensed"/>
            </a:endParaRPr>
          </a:p>
        </p:txBody>
      </p:sp>
      <p:sp>
        <p:nvSpPr>
          <p:cNvPr id="532" name="Google Shape;532;p43"/>
          <p:cNvSpPr/>
          <p:nvPr/>
        </p:nvSpPr>
        <p:spPr>
          <a:xfrm>
            <a:off x="2872800" y="129125"/>
            <a:ext cx="551100" cy="551100"/>
          </a:xfrm>
          <a:prstGeom prst="rect">
            <a:avLst/>
          </a:prstGeom>
          <a:solidFill>
            <a:srgbClr val="00B889"/>
          </a:solidFill>
          <a:ln cap="flat" cmpd="sng" w="9525">
            <a:solidFill>
              <a:srgbClr val="00B889"/>
            </a:solidFill>
            <a:prstDash val="solid"/>
            <a:round/>
            <a:headEnd len="sm" w="sm" type="none"/>
            <a:tailEnd len="sm" w="sm" type="none"/>
          </a:ln>
          <a:effectLst>
            <a:outerShdw blurRad="1714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2400">
                <a:solidFill>
                  <a:schemeClr val="lt1"/>
                </a:solidFill>
                <a:latin typeface="Roboto"/>
                <a:ea typeface="Roboto"/>
                <a:cs typeface="Roboto"/>
                <a:sym typeface="Roboto"/>
              </a:rPr>
              <a:t>3</a:t>
            </a:r>
            <a:endParaRPr b="1" sz="2400">
              <a:solidFill>
                <a:schemeClr val="lt1"/>
              </a:solidFill>
              <a:latin typeface="Roboto"/>
              <a:ea typeface="Roboto"/>
              <a:cs typeface="Roboto"/>
              <a:sym typeface="Roboto"/>
            </a:endParaRPr>
          </a:p>
        </p:txBody>
      </p:sp>
      <p:sp>
        <p:nvSpPr>
          <p:cNvPr id="533" name="Google Shape;533;p43"/>
          <p:cNvSpPr/>
          <p:nvPr/>
        </p:nvSpPr>
        <p:spPr>
          <a:xfrm>
            <a:off x="3441750" y="152400"/>
            <a:ext cx="3264000" cy="515100"/>
          </a:xfrm>
          <a:prstGeom prst="rect">
            <a:avLst/>
          </a:prstGeom>
          <a:solidFill>
            <a:srgbClr val="00905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s" sz="1500">
                <a:solidFill>
                  <a:schemeClr val="lt1"/>
                </a:solidFill>
                <a:latin typeface="Roboto Black"/>
                <a:ea typeface="Roboto Black"/>
                <a:cs typeface="Roboto Black"/>
                <a:sym typeface="Roboto Black"/>
              </a:rPr>
              <a:t>Servicios de prevención de riesgos</a:t>
            </a:r>
            <a:endParaRPr i="0" sz="1500" cap="none" strike="noStrike">
              <a:solidFill>
                <a:schemeClr val="lt1"/>
              </a:solidFill>
              <a:latin typeface="Roboto Black"/>
              <a:ea typeface="Roboto Black"/>
              <a:cs typeface="Roboto Black"/>
              <a:sym typeface="Roboto Black"/>
            </a:endParaRPr>
          </a:p>
        </p:txBody>
      </p:sp>
      <p:pic>
        <p:nvPicPr>
          <p:cNvPr id="534" name="Google Shape;534;p43"/>
          <p:cNvPicPr preferRelativeResize="0"/>
          <p:nvPr/>
        </p:nvPicPr>
        <p:blipFill rotWithShape="1">
          <a:blip r:embed="rId5">
            <a:alphaModFix/>
          </a:blip>
          <a:srcRect b="0" l="0" r="0" t="0"/>
          <a:stretch/>
        </p:blipFill>
        <p:spPr>
          <a:xfrm>
            <a:off x="2318118" y="154528"/>
            <a:ext cx="515098" cy="515098"/>
          </a:xfrm>
          <a:prstGeom prst="rect">
            <a:avLst/>
          </a:prstGeom>
          <a:noFill/>
          <a:ln>
            <a:noFill/>
          </a:ln>
        </p:spPr>
      </p:pic>
      <p:sp>
        <p:nvSpPr>
          <p:cNvPr id="535" name="Google Shape;535;p43"/>
          <p:cNvSpPr txBox="1"/>
          <p:nvPr/>
        </p:nvSpPr>
        <p:spPr>
          <a:xfrm>
            <a:off x="272730" y="14018"/>
            <a:ext cx="2387400" cy="8127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400">
                <a:solidFill>
                  <a:srgbClr val="009056"/>
                </a:solidFill>
                <a:latin typeface="Roboto Light"/>
                <a:ea typeface="Roboto Light"/>
                <a:cs typeface="Roboto Light"/>
                <a:sym typeface="Roboto Light"/>
              </a:rPr>
              <a:t>Transportes y </a:t>
            </a:r>
            <a:endParaRPr sz="24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400">
                <a:solidFill>
                  <a:srgbClr val="009056"/>
                </a:solidFill>
                <a:latin typeface="Roboto Black"/>
                <a:ea typeface="Roboto Black"/>
                <a:cs typeface="Roboto Black"/>
                <a:sym typeface="Roboto Black"/>
              </a:rPr>
              <a:t>distribución</a:t>
            </a:r>
            <a:endParaRPr sz="2400">
              <a:solidFill>
                <a:srgbClr val="009056"/>
              </a:solidFill>
              <a:latin typeface="Roboto Black"/>
              <a:ea typeface="Roboto Black"/>
              <a:cs typeface="Roboto Black"/>
              <a:sym typeface="Roboto Black"/>
            </a:endParaRPr>
          </a:p>
        </p:txBody>
      </p:sp>
      <p:sp>
        <p:nvSpPr>
          <p:cNvPr id="536" name="Google Shape;536;p43"/>
          <p:cNvSpPr txBox="1"/>
          <p:nvPr/>
        </p:nvSpPr>
        <p:spPr>
          <a:xfrm>
            <a:off x="2043413" y="2251600"/>
            <a:ext cx="25857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Black"/>
                <a:ea typeface="Roboto Black"/>
                <a:cs typeface="Roboto Black"/>
                <a:sym typeface="Roboto Black"/>
              </a:rPr>
              <a:t>Gerencia del siniestro</a:t>
            </a:r>
            <a:endParaRPr sz="1200">
              <a:solidFill>
                <a:schemeClr val="dk2"/>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1300">
                <a:latin typeface="Roboto Condensed"/>
                <a:ea typeface="Roboto Condensed"/>
                <a:cs typeface="Roboto Condensed"/>
                <a:sym typeface="Roboto Condensed"/>
              </a:rPr>
              <a:t>Investigamos los siniestros para identificar la causa raíz de los eventos y se generan </a:t>
            </a:r>
            <a:r>
              <a:rPr b="1" lang="es" sz="1300">
                <a:latin typeface="Roboto Condensed"/>
                <a:ea typeface="Roboto Condensed"/>
                <a:cs typeface="Roboto Condensed"/>
                <a:sym typeface="Roboto Condensed"/>
              </a:rPr>
              <a:t>lecciones aprendidas</a:t>
            </a:r>
            <a:r>
              <a:rPr lang="es" sz="1300">
                <a:latin typeface="Roboto Condensed"/>
                <a:ea typeface="Roboto Condensed"/>
                <a:cs typeface="Roboto Condensed"/>
                <a:sym typeface="Roboto Condensed"/>
              </a:rPr>
              <a:t> que compartimos con nuestros clientes. </a:t>
            </a:r>
            <a:endParaRPr sz="1300">
              <a:latin typeface="Roboto Condensed"/>
              <a:ea typeface="Roboto Condensed"/>
              <a:cs typeface="Roboto Condensed"/>
              <a:sym typeface="Roboto Condensed"/>
            </a:endParaRPr>
          </a:p>
          <a:p>
            <a:pPr indent="0" lvl="0" marL="0" rtl="0" algn="l">
              <a:spcBef>
                <a:spcPts val="0"/>
              </a:spcBef>
              <a:spcAft>
                <a:spcPts val="0"/>
              </a:spcAft>
              <a:buNone/>
            </a:pPr>
            <a:r>
              <a:t/>
            </a:r>
            <a:endParaRPr sz="1200">
              <a:latin typeface="Roboto Condensed"/>
              <a:ea typeface="Roboto Condensed"/>
              <a:cs typeface="Roboto Condensed"/>
              <a:sym typeface="Roboto Condensed"/>
            </a:endParaRPr>
          </a:p>
        </p:txBody>
      </p:sp>
      <p:pic>
        <p:nvPicPr>
          <p:cNvPr id="537" name="Google Shape;537;p43"/>
          <p:cNvPicPr preferRelativeResize="0"/>
          <p:nvPr/>
        </p:nvPicPr>
        <p:blipFill>
          <a:blip r:embed="rId6">
            <a:alphaModFix/>
          </a:blip>
          <a:stretch>
            <a:fillRect/>
          </a:stretch>
        </p:blipFill>
        <p:spPr>
          <a:xfrm>
            <a:off x="4629113" y="2091824"/>
            <a:ext cx="1851724" cy="1862208"/>
          </a:xfrm>
          <a:prstGeom prst="rect">
            <a:avLst/>
          </a:prstGeom>
          <a:noFill/>
          <a:ln>
            <a:noFill/>
          </a:ln>
        </p:spPr>
      </p:pic>
      <p:pic>
        <p:nvPicPr>
          <p:cNvPr id="538" name="Google Shape;538;p43"/>
          <p:cNvPicPr preferRelativeResize="0"/>
          <p:nvPr/>
        </p:nvPicPr>
        <p:blipFill>
          <a:blip r:embed="rId7">
            <a:alphaModFix/>
          </a:blip>
          <a:stretch>
            <a:fillRect/>
          </a:stretch>
        </p:blipFill>
        <p:spPr>
          <a:xfrm>
            <a:off x="565563" y="2122963"/>
            <a:ext cx="1781450" cy="1781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2" name="Shape 542"/>
        <p:cNvGrpSpPr/>
        <p:nvPr/>
      </p:nvGrpSpPr>
      <p:grpSpPr>
        <a:xfrm>
          <a:off x="0" y="0"/>
          <a:ext cx="0" cy="0"/>
          <a:chOff x="0" y="0"/>
          <a:chExt cx="0" cy="0"/>
        </a:xfrm>
      </p:grpSpPr>
      <p:sp>
        <p:nvSpPr>
          <p:cNvPr id="543" name="Google Shape;543;p44"/>
          <p:cNvSpPr txBox="1"/>
          <p:nvPr/>
        </p:nvSpPr>
        <p:spPr>
          <a:xfrm>
            <a:off x="1074425" y="72800"/>
            <a:ext cx="3180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Protocolo</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de Seguridad</a:t>
            </a:r>
            <a:endParaRPr sz="2800">
              <a:solidFill>
                <a:srgbClr val="009056"/>
              </a:solidFill>
              <a:latin typeface="Roboto Black"/>
              <a:ea typeface="Roboto Black"/>
              <a:cs typeface="Roboto Black"/>
              <a:sym typeface="Roboto Black"/>
            </a:endParaRPr>
          </a:p>
        </p:txBody>
      </p:sp>
      <p:sp>
        <p:nvSpPr>
          <p:cNvPr id="544" name="Google Shape;544;p44"/>
          <p:cNvSpPr/>
          <p:nvPr/>
        </p:nvSpPr>
        <p:spPr>
          <a:xfrm>
            <a:off x="406925" y="2364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5" name="Google Shape;545;p44"/>
          <p:cNvPicPr preferRelativeResize="0"/>
          <p:nvPr/>
        </p:nvPicPr>
        <p:blipFill>
          <a:blip r:embed="rId4">
            <a:alphaModFix/>
          </a:blip>
          <a:stretch>
            <a:fillRect/>
          </a:stretch>
        </p:blipFill>
        <p:spPr>
          <a:xfrm>
            <a:off x="511325" y="340825"/>
            <a:ext cx="381000" cy="381000"/>
          </a:xfrm>
          <a:prstGeom prst="rect">
            <a:avLst/>
          </a:prstGeom>
          <a:noFill/>
          <a:ln>
            <a:noFill/>
          </a:ln>
        </p:spPr>
      </p:pic>
      <p:pic>
        <p:nvPicPr>
          <p:cNvPr id="546" name="Google Shape;546;p44"/>
          <p:cNvPicPr preferRelativeResize="0"/>
          <p:nvPr/>
        </p:nvPicPr>
        <p:blipFill rotWithShape="1">
          <a:blip r:embed="rId5">
            <a:alphaModFix/>
          </a:blip>
          <a:srcRect b="-2" l="0" r="1632" t="73081"/>
          <a:stretch/>
        </p:blipFill>
        <p:spPr>
          <a:xfrm>
            <a:off x="416000" y="3225948"/>
            <a:ext cx="8565048" cy="1318575"/>
          </a:xfrm>
          <a:prstGeom prst="rect">
            <a:avLst/>
          </a:prstGeom>
          <a:noFill/>
          <a:ln>
            <a:noFill/>
          </a:ln>
        </p:spPr>
      </p:pic>
      <p:sp>
        <p:nvSpPr>
          <p:cNvPr id="547" name="Google Shape;547;p44"/>
          <p:cNvSpPr txBox="1"/>
          <p:nvPr/>
        </p:nvSpPr>
        <p:spPr>
          <a:xfrm>
            <a:off x="488607" y="3826575"/>
            <a:ext cx="1279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s" sz="1200">
                <a:solidFill>
                  <a:schemeClr val="lt1"/>
                </a:solidFill>
                <a:latin typeface="Roboto Condensed"/>
                <a:ea typeface="Roboto Condensed"/>
                <a:cs typeface="Roboto Condensed"/>
                <a:sym typeface="Roboto Condensed"/>
              </a:rPr>
              <a:t>Levantamiento de información. </a:t>
            </a:r>
            <a:endParaRPr sz="1200">
              <a:solidFill>
                <a:schemeClr val="lt1"/>
              </a:solidFill>
              <a:latin typeface="Roboto Condensed"/>
              <a:ea typeface="Roboto Condensed"/>
              <a:cs typeface="Roboto Condensed"/>
              <a:sym typeface="Roboto Condensed"/>
            </a:endParaRPr>
          </a:p>
        </p:txBody>
      </p:sp>
      <p:sp>
        <p:nvSpPr>
          <p:cNvPr id="548" name="Google Shape;548;p44"/>
          <p:cNvSpPr txBox="1"/>
          <p:nvPr/>
        </p:nvSpPr>
        <p:spPr>
          <a:xfrm>
            <a:off x="1913382" y="3826575"/>
            <a:ext cx="1279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chemeClr val="lt1"/>
                </a:solidFill>
                <a:latin typeface="Roboto Condensed"/>
                <a:ea typeface="Roboto Condensed"/>
                <a:cs typeface="Roboto Condensed"/>
                <a:sym typeface="Roboto Condensed"/>
              </a:rPr>
              <a:t>Análisis del contexto. </a:t>
            </a:r>
            <a:endParaRPr sz="1200">
              <a:solidFill>
                <a:schemeClr val="lt1"/>
              </a:solidFill>
              <a:latin typeface="Roboto Condensed"/>
              <a:ea typeface="Roboto Condensed"/>
              <a:cs typeface="Roboto Condensed"/>
              <a:sym typeface="Roboto Condensed"/>
            </a:endParaRPr>
          </a:p>
        </p:txBody>
      </p:sp>
      <p:sp>
        <p:nvSpPr>
          <p:cNvPr id="549" name="Google Shape;549;p44"/>
          <p:cNvSpPr txBox="1"/>
          <p:nvPr/>
        </p:nvSpPr>
        <p:spPr>
          <a:xfrm>
            <a:off x="3324258" y="3826575"/>
            <a:ext cx="1389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chemeClr val="lt1"/>
                </a:solidFill>
                <a:latin typeface="Roboto Condensed"/>
                <a:ea typeface="Roboto Condensed"/>
                <a:cs typeface="Roboto Condensed"/>
                <a:sym typeface="Roboto Condensed"/>
              </a:rPr>
              <a:t>Definición, variables críticas y sus rangos. </a:t>
            </a:r>
            <a:endParaRPr sz="1200">
              <a:solidFill>
                <a:schemeClr val="lt1"/>
              </a:solidFill>
              <a:latin typeface="Roboto Condensed"/>
              <a:ea typeface="Roboto Condensed"/>
              <a:cs typeface="Roboto Condensed"/>
              <a:sym typeface="Roboto Condensed"/>
            </a:endParaRPr>
          </a:p>
        </p:txBody>
      </p:sp>
      <p:sp>
        <p:nvSpPr>
          <p:cNvPr id="550" name="Google Shape;550;p44"/>
          <p:cNvSpPr txBox="1"/>
          <p:nvPr/>
        </p:nvSpPr>
        <p:spPr>
          <a:xfrm>
            <a:off x="4762932" y="3826575"/>
            <a:ext cx="1279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chemeClr val="lt1"/>
                </a:solidFill>
                <a:latin typeface="Roboto Condensed"/>
                <a:ea typeface="Roboto Condensed"/>
                <a:cs typeface="Roboto Condensed"/>
                <a:sym typeface="Roboto Condensed"/>
              </a:rPr>
              <a:t>Niveles y condiciones de seguridad.</a:t>
            </a:r>
            <a:endParaRPr sz="1800">
              <a:solidFill>
                <a:schemeClr val="lt1"/>
              </a:solidFill>
              <a:latin typeface="Roboto Condensed"/>
              <a:ea typeface="Roboto Condensed"/>
              <a:cs typeface="Roboto Condensed"/>
              <a:sym typeface="Roboto Condensed"/>
            </a:endParaRPr>
          </a:p>
        </p:txBody>
      </p:sp>
      <p:sp>
        <p:nvSpPr>
          <p:cNvPr id="551" name="Google Shape;551;p44"/>
          <p:cNvSpPr txBox="1"/>
          <p:nvPr/>
        </p:nvSpPr>
        <p:spPr>
          <a:xfrm>
            <a:off x="6187707" y="3918975"/>
            <a:ext cx="1279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chemeClr val="lt1"/>
                </a:solidFill>
                <a:latin typeface="Roboto Condensed"/>
                <a:ea typeface="Roboto Condensed"/>
                <a:cs typeface="Roboto Condensed"/>
                <a:sym typeface="Roboto Condensed"/>
              </a:rPr>
              <a:t>Implementación</a:t>
            </a:r>
            <a:endParaRPr sz="1800">
              <a:solidFill>
                <a:schemeClr val="lt1"/>
              </a:solidFill>
              <a:latin typeface="Roboto Condensed"/>
              <a:ea typeface="Roboto Condensed"/>
              <a:cs typeface="Roboto Condensed"/>
              <a:sym typeface="Roboto Condensed"/>
            </a:endParaRPr>
          </a:p>
        </p:txBody>
      </p:sp>
      <p:sp>
        <p:nvSpPr>
          <p:cNvPr id="552" name="Google Shape;552;p44"/>
          <p:cNvSpPr txBox="1"/>
          <p:nvPr/>
        </p:nvSpPr>
        <p:spPr>
          <a:xfrm>
            <a:off x="7655800" y="3918975"/>
            <a:ext cx="1326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solidFill>
                  <a:srgbClr val="009056"/>
                </a:solidFill>
                <a:latin typeface="Roboto Condensed"/>
                <a:ea typeface="Roboto Condensed"/>
                <a:cs typeface="Roboto Condensed"/>
                <a:sym typeface="Roboto Condensed"/>
              </a:rPr>
              <a:t>Seguimiento</a:t>
            </a:r>
            <a:endParaRPr sz="1800">
              <a:solidFill>
                <a:srgbClr val="009056"/>
              </a:solidFill>
              <a:latin typeface="Roboto Condensed"/>
              <a:ea typeface="Roboto Condensed"/>
              <a:cs typeface="Roboto Condensed"/>
              <a:sym typeface="Roboto Condensed"/>
            </a:endParaRPr>
          </a:p>
        </p:txBody>
      </p:sp>
      <p:pic>
        <p:nvPicPr>
          <p:cNvPr id="553" name="Google Shape;553;p44"/>
          <p:cNvPicPr preferRelativeResize="0"/>
          <p:nvPr/>
        </p:nvPicPr>
        <p:blipFill rotWithShape="1">
          <a:blip r:embed="rId6">
            <a:alphaModFix/>
          </a:blip>
          <a:srcRect b="0" l="0" r="0" t="0"/>
          <a:stretch/>
        </p:blipFill>
        <p:spPr>
          <a:xfrm>
            <a:off x="330732" y="3596920"/>
            <a:ext cx="226050" cy="180948"/>
          </a:xfrm>
          <a:prstGeom prst="rect">
            <a:avLst/>
          </a:prstGeom>
          <a:noFill/>
          <a:ln>
            <a:noFill/>
          </a:ln>
          <a:effectLst>
            <a:outerShdw blurRad="57150" rotWithShape="0" algn="bl" dir="5400000" dist="19050">
              <a:srgbClr val="000000">
                <a:alpha val="50000"/>
              </a:srgbClr>
            </a:outerShdw>
          </a:effectLst>
        </p:spPr>
      </p:pic>
      <p:pic>
        <p:nvPicPr>
          <p:cNvPr id="554" name="Google Shape;554;p44"/>
          <p:cNvPicPr preferRelativeResize="0"/>
          <p:nvPr/>
        </p:nvPicPr>
        <p:blipFill rotWithShape="1">
          <a:blip r:embed="rId6">
            <a:alphaModFix/>
          </a:blip>
          <a:srcRect b="0" l="0" r="0" t="0"/>
          <a:stretch/>
        </p:blipFill>
        <p:spPr>
          <a:xfrm>
            <a:off x="1727179" y="3596920"/>
            <a:ext cx="226050" cy="180948"/>
          </a:xfrm>
          <a:prstGeom prst="rect">
            <a:avLst/>
          </a:prstGeom>
          <a:noFill/>
          <a:ln>
            <a:noFill/>
          </a:ln>
          <a:effectLst>
            <a:outerShdw blurRad="57150" rotWithShape="0" algn="bl" dir="5400000" dist="19050">
              <a:srgbClr val="000000">
                <a:alpha val="50000"/>
              </a:srgbClr>
            </a:outerShdw>
          </a:effectLst>
        </p:spPr>
      </p:pic>
      <p:pic>
        <p:nvPicPr>
          <p:cNvPr id="555" name="Google Shape;555;p44"/>
          <p:cNvPicPr preferRelativeResize="0"/>
          <p:nvPr/>
        </p:nvPicPr>
        <p:blipFill rotWithShape="1">
          <a:blip r:embed="rId6">
            <a:alphaModFix/>
          </a:blip>
          <a:srcRect b="0" l="0" r="0" t="0"/>
          <a:stretch/>
        </p:blipFill>
        <p:spPr>
          <a:xfrm>
            <a:off x="3150132" y="3596920"/>
            <a:ext cx="226050" cy="180948"/>
          </a:xfrm>
          <a:prstGeom prst="rect">
            <a:avLst/>
          </a:prstGeom>
          <a:noFill/>
          <a:ln>
            <a:noFill/>
          </a:ln>
          <a:effectLst>
            <a:outerShdw blurRad="57150" rotWithShape="0" algn="bl" dir="5400000" dist="19050">
              <a:srgbClr val="000000">
                <a:alpha val="50000"/>
              </a:srgbClr>
            </a:outerShdw>
          </a:effectLst>
        </p:spPr>
      </p:pic>
      <p:pic>
        <p:nvPicPr>
          <p:cNvPr id="556" name="Google Shape;556;p44"/>
          <p:cNvPicPr preferRelativeResize="0"/>
          <p:nvPr/>
        </p:nvPicPr>
        <p:blipFill rotWithShape="1">
          <a:blip r:embed="rId6">
            <a:alphaModFix/>
          </a:blip>
          <a:srcRect b="0" l="0" r="0" t="0"/>
          <a:stretch/>
        </p:blipFill>
        <p:spPr>
          <a:xfrm>
            <a:off x="4585508" y="3596920"/>
            <a:ext cx="226050" cy="180948"/>
          </a:xfrm>
          <a:prstGeom prst="rect">
            <a:avLst/>
          </a:prstGeom>
          <a:noFill/>
          <a:ln>
            <a:noFill/>
          </a:ln>
          <a:effectLst>
            <a:outerShdw blurRad="57150" rotWithShape="0" algn="bl" dir="5400000" dist="19050">
              <a:srgbClr val="000000">
                <a:alpha val="50000"/>
              </a:srgbClr>
            </a:outerShdw>
          </a:effectLst>
        </p:spPr>
      </p:pic>
      <p:pic>
        <p:nvPicPr>
          <p:cNvPr id="557" name="Google Shape;557;p44"/>
          <p:cNvPicPr preferRelativeResize="0"/>
          <p:nvPr/>
        </p:nvPicPr>
        <p:blipFill rotWithShape="1">
          <a:blip r:embed="rId6">
            <a:alphaModFix/>
          </a:blip>
          <a:srcRect b="0" l="0" r="0" t="0"/>
          <a:stretch/>
        </p:blipFill>
        <p:spPr>
          <a:xfrm>
            <a:off x="6006803" y="3596920"/>
            <a:ext cx="226050" cy="180948"/>
          </a:xfrm>
          <a:prstGeom prst="rect">
            <a:avLst/>
          </a:prstGeom>
          <a:noFill/>
          <a:ln>
            <a:noFill/>
          </a:ln>
          <a:effectLst>
            <a:outerShdw blurRad="57150" rotWithShape="0" algn="bl" dir="5400000" dist="19050">
              <a:srgbClr val="000000">
                <a:alpha val="50000"/>
              </a:srgbClr>
            </a:outerShdw>
          </a:effectLst>
        </p:spPr>
      </p:pic>
      <p:pic>
        <p:nvPicPr>
          <p:cNvPr id="558" name="Google Shape;558;p44"/>
          <p:cNvPicPr preferRelativeResize="0"/>
          <p:nvPr/>
        </p:nvPicPr>
        <p:blipFill rotWithShape="1">
          <a:blip r:embed="rId6">
            <a:alphaModFix/>
          </a:blip>
          <a:srcRect b="0" l="0" r="0" t="0"/>
          <a:stretch/>
        </p:blipFill>
        <p:spPr>
          <a:xfrm>
            <a:off x="7429755" y="3596920"/>
            <a:ext cx="226050" cy="180948"/>
          </a:xfrm>
          <a:prstGeom prst="rect">
            <a:avLst/>
          </a:prstGeom>
          <a:noFill/>
          <a:ln>
            <a:noFill/>
          </a:ln>
          <a:effectLst>
            <a:outerShdw blurRad="57150" rotWithShape="0" algn="bl" dir="5400000" dist="19050">
              <a:srgbClr val="000000">
                <a:alpha val="50000"/>
              </a:srgbClr>
            </a:outerShdw>
          </a:effectLst>
        </p:spPr>
      </p:pic>
      <p:sp>
        <p:nvSpPr>
          <p:cNvPr id="559" name="Google Shape;559;p44"/>
          <p:cNvSpPr txBox="1"/>
          <p:nvPr/>
        </p:nvSpPr>
        <p:spPr>
          <a:xfrm>
            <a:off x="107449" y="3124641"/>
            <a:ext cx="6726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latin typeface="Roboto"/>
                <a:ea typeface="Roboto"/>
                <a:cs typeface="Roboto"/>
                <a:sym typeface="Roboto"/>
              </a:rPr>
              <a:t>Inicio</a:t>
            </a:r>
            <a:endParaRPr sz="1000">
              <a:latin typeface="Roboto"/>
              <a:ea typeface="Roboto"/>
              <a:cs typeface="Roboto"/>
              <a:sym typeface="Roboto"/>
            </a:endParaRPr>
          </a:p>
        </p:txBody>
      </p:sp>
      <p:sp>
        <p:nvSpPr>
          <p:cNvPr id="560" name="Google Shape;560;p44"/>
          <p:cNvSpPr txBox="1"/>
          <p:nvPr/>
        </p:nvSpPr>
        <p:spPr>
          <a:xfrm>
            <a:off x="8402890" y="3149491"/>
            <a:ext cx="6726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000">
                <a:latin typeface="Roboto"/>
                <a:ea typeface="Roboto"/>
                <a:cs typeface="Roboto"/>
                <a:sym typeface="Roboto"/>
              </a:rPr>
              <a:t>Fin</a:t>
            </a:r>
            <a:endParaRPr sz="1000">
              <a:latin typeface="Roboto"/>
              <a:ea typeface="Roboto"/>
              <a:cs typeface="Roboto"/>
              <a:sym typeface="Roboto"/>
            </a:endParaRPr>
          </a:p>
        </p:txBody>
      </p:sp>
      <p:sp>
        <p:nvSpPr>
          <p:cNvPr id="561" name="Google Shape;561;p44"/>
          <p:cNvSpPr txBox="1"/>
          <p:nvPr/>
        </p:nvSpPr>
        <p:spPr>
          <a:xfrm>
            <a:off x="1337304" y="1354273"/>
            <a:ext cx="2715000" cy="10467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s">
                <a:latin typeface="Roboto Condensed"/>
                <a:ea typeface="Roboto Condensed"/>
                <a:cs typeface="Roboto Condensed"/>
                <a:sym typeface="Roboto Condensed"/>
              </a:rPr>
              <a:t>Implemente buenas prácticas en </a:t>
            </a:r>
            <a:r>
              <a:rPr lang="es">
                <a:latin typeface="Roboto Condensed"/>
                <a:ea typeface="Roboto Condensed"/>
                <a:cs typeface="Roboto Condensed"/>
                <a:sym typeface="Roboto Condensed"/>
              </a:rPr>
              <a:t>logística</a:t>
            </a:r>
            <a:r>
              <a:rPr lang="es">
                <a:latin typeface="Roboto Condensed"/>
                <a:ea typeface="Roboto Condensed"/>
                <a:cs typeface="Roboto Condensed"/>
                <a:sym typeface="Roboto Condensed"/>
              </a:rPr>
              <a:t> y seguridad para la </a:t>
            </a:r>
            <a:r>
              <a:rPr lang="es">
                <a:latin typeface="Roboto Condensed"/>
                <a:ea typeface="Roboto Condensed"/>
                <a:cs typeface="Roboto Condensed"/>
                <a:sym typeface="Roboto Condensed"/>
              </a:rPr>
              <a:t>operación</a:t>
            </a:r>
            <a:r>
              <a:rPr lang="es">
                <a:latin typeface="Roboto Condensed"/>
                <a:ea typeface="Roboto Condensed"/>
                <a:cs typeface="Roboto Condensed"/>
                <a:sym typeface="Roboto Condensed"/>
              </a:rPr>
              <a:t> de su negocio, previniendo y mitigando riesgos</a:t>
            </a:r>
            <a:r>
              <a:rPr lang="es">
                <a:latin typeface="Roboto Condensed"/>
                <a:ea typeface="Roboto Condensed"/>
                <a:cs typeface="Roboto Condensed"/>
                <a:sym typeface="Roboto Condensed"/>
              </a:rPr>
              <a:t>.</a:t>
            </a:r>
            <a:endParaRPr sz="1200">
              <a:latin typeface="Roboto Condensed"/>
              <a:ea typeface="Roboto Condensed"/>
              <a:cs typeface="Roboto Condensed"/>
              <a:sym typeface="Roboto Condensed"/>
            </a:endParaRPr>
          </a:p>
        </p:txBody>
      </p:sp>
      <p:grpSp>
        <p:nvGrpSpPr>
          <p:cNvPr id="562" name="Google Shape;562;p44"/>
          <p:cNvGrpSpPr/>
          <p:nvPr/>
        </p:nvGrpSpPr>
        <p:grpSpPr>
          <a:xfrm>
            <a:off x="831306" y="2895336"/>
            <a:ext cx="589605" cy="589605"/>
            <a:chOff x="-1994650" y="-953725"/>
            <a:chExt cx="4876800" cy="4876800"/>
          </a:xfrm>
        </p:grpSpPr>
        <p:sp>
          <p:nvSpPr>
            <p:cNvPr id="563" name="Google Shape;563;p44"/>
            <p:cNvSpPr/>
            <p:nvPr/>
          </p:nvSpPr>
          <p:spPr>
            <a:xfrm>
              <a:off x="-956650" y="1789050"/>
              <a:ext cx="447300" cy="447300"/>
            </a:xfrm>
            <a:prstGeom prst="arc">
              <a:avLst>
                <a:gd fmla="val 16200000" name="adj1"/>
                <a:gd fmla="val 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4" name="Google Shape;564;p44"/>
            <p:cNvSpPr/>
            <p:nvPr/>
          </p:nvSpPr>
          <p:spPr>
            <a:xfrm>
              <a:off x="-1118150" y="1739349"/>
              <a:ext cx="500700" cy="500700"/>
            </a:xfrm>
            <a:prstGeom prst="pie">
              <a:avLst>
                <a:gd fmla="val 4669674" name="adj1"/>
                <a:gd fmla="val 16200000" name="adj2"/>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5" name="Google Shape;565;p44"/>
            <p:cNvPicPr preferRelativeResize="0"/>
            <p:nvPr/>
          </p:nvPicPr>
          <p:blipFill>
            <a:blip r:embed="rId7">
              <a:alphaModFix/>
            </a:blip>
            <a:stretch>
              <a:fillRect/>
            </a:stretch>
          </p:blipFill>
          <p:spPr>
            <a:xfrm>
              <a:off x="-1994650" y="-953725"/>
              <a:ext cx="4876800" cy="4876800"/>
            </a:xfrm>
            <a:prstGeom prst="rect">
              <a:avLst/>
            </a:prstGeom>
            <a:noFill/>
            <a:ln>
              <a:noFill/>
            </a:ln>
          </p:spPr>
        </p:pic>
      </p:grpSp>
      <p:pic>
        <p:nvPicPr>
          <p:cNvPr id="566" name="Google Shape;566;p44"/>
          <p:cNvPicPr preferRelativeResize="0"/>
          <p:nvPr/>
        </p:nvPicPr>
        <p:blipFill>
          <a:blip r:embed="rId8">
            <a:alphaModFix/>
          </a:blip>
          <a:stretch>
            <a:fillRect/>
          </a:stretch>
        </p:blipFill>
        <p:spPr>
          <a:xfrm>
            <a:off x="2238825" y="2895336"/>
            <a:ext cx="554100" cy="554100"/>
          </a:xfrm>
          <a:prstGeom prst="rect">
            <a:avLst/>
          </a:prstGeom>
          <a:noFill/>
          <a:ln>
            <a:noFill/>
          </a:ln>
        </p:spPr>
      </p:pic>
      <p:grpSp>
        <p:nvGrpSpPr>
          <p:cNvPr id="567" name="Google Shape;567;p44"/>
          <p:cNvGrpSpPr/>
          <p:nvPr/>
        </p:nvGrpSpPr>
        <p:grpSpPr>
          <a:xfrm>
            <a:off x="3683059" y="2895336"/>
            <a:ext cx="589832" cy="589832"/>
            <a:chOff x="9853150" y="2639904"/>
            <a:chExt cx="1815425" cy="1815425"/>
          </a:xfrm>
        </p:grpSpPr>
        <p:sp>
          <p:nvSpPr>
            <p:cNvPr id="568" name="Google Shape;568;p44"/>
            <p:cNvSpPr/>
            <p:nvPr/>
          </p:nvSpPr>
          <p:spPr>
            <a:xfrm>
              <a:off x="10563163" y="2913200"/>
              <a:ext cx="547800" cy="180900"/>
            </a:xfrm>
            <a:prstGeom prst="rect">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9" name="Google Shape;569;p44"/>
            <p:cNvPicPr preferRelativeResize="0"/>
            <p:nvPr/>
          </p:nvPicPr>
          <p:blipFill>
            <a:blip r:embed="rId9">
              <a:alphaModFix/>
            </a:blip>
            <a:stretch>
              <a:fillRect/>
            </a:stretch>
          </p:blipFill>
          <p:spPr>
            <a:xfrm>
              <a:off x="9853150" y="2639904"/>
              <a:ext cx="1815425" cy="1815425"/>
            </a:xfrm>
            <a:prstGeom prst="rect">
              <a:avLst/>
            </a:prstGeom>
            <a:noFill/>
            <a:ln>
              <a:noFill/>
            </a:ln>
          </p:spPr>
        </p:pic>
      </p:grpSp>
      <p:pic>
        <p:nvPicPr>
          <p:cNvPr id="570" name="Google Shape;570;p44"/>
          <p:cNvPicPr preferRelativeResize="0"/>
          <p:nvPr/>
        </p:nvPicPr>
        <p:blipFill>
          <a:blip r:embed="rId10">
            <a:alphaModFix/>
          </a:blip>
          <a:stretch>
            <a:fillRect/>
          </a:stretch>
        </p:blipFill>
        <p:spPr>
          <a:xfrm>
            <a:off x="5039550" y="2895336"/>
            <a:ext cx="554100" cy="554100"/>
          </a:xfrm>
          <a:prstGeom prst="rect">
            <a:avLst/>
          </a:prstGeom>
          <a:noFill/>
          <a:ln>
            <a:noFill/>
          </a:ln>
        </p:spPr>
      </p:pic>
      <p:pic>
        <p:nvPicPr>
          <p:cNvPr id="571" name="Google Shape;571;p44"/>
          <p:cNvPicPr preferRelativeResize="0"/>
          <p:nvPr/>
        </p:nvPicPr>
        <p:blipFill>
          <a:blip r:embed="rId11">
            <a:alphaModFix/>
          </a:blip>
          <a:stretch>
            <a:fillRect/>
          </a:stretch>
        </p:blipFill>
        <p:spPr>
          <a:xfrm>
            <a:off x="6535050" y="2895336"/>
            <a:ext cx="547750" cy="547750"/>
          </a:xfrm>
          <a:prstGeom prst="rect">
            <a:avLst/>
          </a:prstGeom>
          <a:noFill/>
          <a:ln>
            <a:noFill/>
          </a:ln>
        </p:spPr>
      </p:pic>
      <p:grpSp>
        <p:nvGrpSpPr>
          <p:cNvPr id="572" name="Google Shape;572;p44"/>
          <p:cNvGrpSpPr/>
          <p:nvPr/>
        </p:nvGrpSpPr>
        <p:grpSpPr>
          <a:xfrm>
            <a:off x="7949228" y="2895336"/>
            <a:ext cx="589605" cy="589605"/>
            <a:chOff x="8024200" y="133350"/>
            <a:chExt cx="4876800" cy="4876800"/>
          </a:xfrm>
        </p:grpSpPr>
        <p:sp>
          <p:nvSpPr>
            <p:cNvPr id="573" name="Google Shape;573;p44"/>
            <p:cNvSpPr/>
            <p:nvPr/>
          </p:nvSpPr>
          <p:spPr>
            <a:xfrm>
              <a:off x="9802475" y="1254825"/>
              <a:ext cx="547800" cy="1658400"/>
            </a:xfrm>
            <a:prstGeom prst="round2SameRect">
              <a:avLst>
                <a:gd fmla="val 2478" name="adj1"/>
                <a:gd fmla="val 0" name="adj2"/>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4" name="Google Shape;574;p44"/>
            <p:cNvSpPr/>
            <p:nvPr/>
          </p:nvSpPr>
          <p:spPr>
            <a:xfrm>
              <a:off x="11582425" y="1254825"/>
              <a:ext cx="547800" cy="1658400"/>
            </a:xfrm>
            <a:prstGeom prst="round2SameRect">
              <a:avLst>
                <a:gd fmla="val 2478" name="adj1"/>
                <a:gd fmla="val 0" name="adj2"/>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5" name="Google Shape;575;p44"/>
            <p:cNvPicPr preferRelativeResize="0"/>
            <p:nvPr/>
          </p:nvPicPr>
          <p:blipFill>
            <a:blip r:embed="rId12">
              <a:alphaModFix/>
            </a:blip>
            <a:stretch>
              <a:fillRect/>
            </a:stretch>
          </p:blipFill>
          <p:spPr>
            <a:xfrm>
              <a:off x="8024200" y="133350"/>
              <a:ext cx="4876800" cy="4876800"/>
            </a:xfrm>
            <a:prstGeom prst="rect">
              <a:avLst/>
            </a:prstGeom>
            <a:noFill/>
            <a:ln>
              <a:noFill/>
            </a:ln>
          </p:spPr>
        </p:pic>
      </p:grpSp>
      <p:sp>
        <p:nvSpPr>
          <p:cNvPr id="576" name="Google Shape;576;p44"/>
          <p:cNvSpPr txBox="1"/>
          <p:nvPr/>
        </p:nvSpPr>
        <p:spPr>
          <a:xfrm>
            <a:off x="5064820" y="1354273"/>
            <a:ext cx="2911800" cy="6156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s">
                <a:latin typeface="Roboto Condensed"/>
                <a:ea typeface="Roboto Condensed"/>
                <a:cs typeface="Roboto Condensed"/>
                <a:sym typeface="Roboto Condensed"/>
              </a:rPr>
              <a:t>Ge</a:t>
            </a:r>
            <a:r>
              <a:rPr lang="es">
                <a:latin typeface="Roboto Condensed"/>
                <a:ea typeface="Roboto Condensed"/>
                <a:cs typeface="Roboto Condensed"/>
                <a:sym typeface="Roboto Condensed"/>
              </a:rPr>
              <a:t>nere una cultura en prevención de riesgos.</a:t>
            </a:r>
            <a:endParaRPr sz="1200">
              <a:latin typeface="Roboto Condensed"/>
              <a:ea typeface="Roboto Condensed"/>
              <a:cs typeface="Roboto Condensed"/>
              <a:sym typeface="Roboto Condensed"/>
            </a:endParaRPr>
          </a:p>
        </p:txBody>
      </p:sp>
      <p:grpSp>
        <p:nvGrpSpPr>
          <p:cNvPr id="577" name="Google Shape;577;p44"/>
          <p:cNvGrpSpPr/>
          <p:nvPr/>
        </p:nvGrpSpPr>
        <p:grpSpPr>
          <a:xfrm>
            <a:off x="4683250" y="1481821"/>
            <a:ext cx="310500" cy="310500"/>
            <a:chOff x="4683250" y="1481821"/>
            <a:chExt cx="310500" cy="310500"/>
          </a:xfrm>
        </p:grpSpPr>
        <p:sp>
          <p:nvSpPr>
            <p:cNvPr id="578" name="Google Shape;578;p44"/>
            <p:cNvSpPr/>
            <p:nvPr/>
          </p:nvSpPr>
          <p:spPr>
            <a:xfrm>
              <a:off x="4683250" y="1481821"/>
              <a:ext cx="310500" cy="310500"/>
            </a:xfrm>
            <a:prstGeom prst="roundRect">
              <a:avLst>
                <a:gd fmla="val 16667" name="adj"/>
              </a:avLst>
            </a:prstGeom>
            <a:solidFill>
              <a:schemeClr val="lt1"/>
            </a:solidFill>
            <a:ln cap="flat" cmpd="sng" w="9525">
              <a:solidFill>
                <a:srgbClr val="FFDC5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9" name="Google Shape;579;p44"/>
            <p:cNvPicPr preferRelativeResize="0"/>
            <p:nvPr/>
          </p:nvPicPr>
          <p:blipFill rotWithShape="1">
            <a:blip r:embed="rId13">
              <a:alphaModFix/>
            </a:blip>
            <a:srcRect b="0" l="0" r="0" t="0"/>
            <a:stretch/>
          </p:blipFill>
          <p:spPr>
            <a:xfrm>
              <a:off x="4736434" y="1535011"/>
              <a:ext cx="204150" cy="204150"/>
            </a:xfrm>
            <a:prstGeom prst="rect">
              <a:avLst/>
            </a:prstGeom>
            <a:noFill/>
            <a:ln>
              <a:noFill/>
            </a:ln>
          </p:spPr>
        </p:pic>
      </p:grpSp>
      <p:grpSp>
        <p:nvGrpSpPr>
          <p:cNvPr id="580" name="Google Shape;580;p44"/>
          <p:cNvGrpSpPr/>
          <p:nvPr/>
        </p:nvGrpSpPr>
        <p:grpSpPr>
          <a:xfrm>
            <a:off x="951925" y="1481821"/>
            <a:ext cx="310500" cy="310500"/>
            <a:chOff x="951925" y="1481821"/>
            <a:chExt cx="310500" cy="310500"/>
          </a:xfrm>
        </p:grpSpPr>
        <p:sp>
          <p:nvSpPr>
            <p:cNvPr id="581" name="Google Shape;581;p44"/>
            <p:cNvSpPr/>
            <p:nvPr/>
          </p:nvSpPr>
          <p:spPr>
            <a:xfrm>
              <a:off x="951925" y="1481821"/>
              <a:ext cx="310500" cy="310500"/>
            </a:xfrm>
            <a:prstGeom prst="roundRect">
              <a:avLst>
                <a:gd fmla="val 16667" name="adj"/>
              </a:avLst>
            </a:prstGeom>
            <a:solidFill>
              <a:schemeClr val="lt1"/>
            </a:solidFill>
            <a:ln cap="flat" cmpd="sng" w="9525">
              <a:solidFill>
                <a:srgbClr val="FFDC5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2" name="Google Shape;582;p44"/>
            <p:cNvPicPr preferRelativeResize="0"/>
            <p:nvPr/>
          </p:nvPicPr>
          <p:blipFill rotWithShape="1">
            <a:blip r:embed="rId13">
              <a:alphaModFix/>
            </a:blip>
            <a:srcRect b="0" l="0" r="0" t="0"/>
            <a:stretch/>
          </p:blipFill>
          <p:spPr>
            <a:xfrm>
              <a:off x="1002634" y="1535011"/>
              <a:ext cx="204150" cy="204150"/>
            </a:xfrm>
            <a:prstGeom prst="rect">
              <a:avLst/>
            </a:prstGeom>
            <a:noFill/>
            <a:ln>
              <a:noFill/>
            </a:ln>
          </p:spPr>
        </p:pic>
      </p:grpSp>
      <p:cxnSp>
        <p:nvCxnSpPr>
          <p:cNvPr id="583" name="Google Shape;583;p44"/>
          <p:cNvCxnSpPr/>
          <p:nvPr/>
        </p:nvCxnSpPr>
        <p:spPr>
          <a:xfrm>
            <a:off x="4572000" y="1483900"/>
            <a:ext cx="0" cy="1143000"/>
          </a:xfrm>
          <a:prstGeom prst="straightConnector1">
            <a:avLst/>
          </a:prstGeom>
          <a:noFill/>
          <a:ln cap="flat" cmpd="sng" w="9525">
            <a:solidFill>
              <a:srgbClr val="EFEFEF"/>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7" name="Shape 587"/>
        <p:cNvGrpSpPr/>
        <p:nvPr/>
      </p:nvGrpSpPr>
      <p:grpSpPr>
        <a:xfrm>
          <a:off x="0" y="0"/>
          <a:ext cx="0" cy="0"/>
          <a:chOff x="0" y="0"/>
          <a:chExt cx="0" cy="0"/>
        </a:xfrm>
      </p:grpSpPr>
      <p:sp>
        <p:nvSpPr>
          <p:cNvPr id="588" name="Google Shape;588;p45"/>
          <p:cNvSpPr txBox="1"/>
          <p:nvPr/>
        </p:nvSpPr>
        <p:spPr>
          <a:xfrm>
            <a:off x="1074425" y="72800"/>
            <a:ext cx="4491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Asesoría y mantenimiento</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del estatus OEA</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589" name="Google Shape;589;p45"/>
          <p:cNvSpPr/>
          <p:nvPr/>
        </p:nvSpPr>
        <p:spPr>
          <a:xfrm>
            <a:off x="406925" y="2364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0" name="Google Shape;590;p45"/>
          <p:cNvPicPr preferRelativeResize="0"/>
          <p:nvPr/>
        </p:nvPicPr>
        <p:blipFill>
          <a:blip r:embed="rId4">
            <a:alphaModFix/>
          </a:blip>
          <a:stretch>
            <a:fillRect/>
          </a:stretch>
        </p:blipFill>
        <p:spPr>
          <a:xfrm>
            <a:off x="511325" y="340825"/>
            <a:ext cx="381000" cy="381000"/>
          </a:xfrm>
          <a:prstGeom prst="rect">
            <a:avLst/>
          </a:prstGeom>
          <a:noFill/>
          <a:ln>
            <a:noFill/>
          </a:ln>
        </p:spPr>
      </p:pic>
      <p:sp>
        <p:nvSpPr>
          <p:cNvPr id="591" name="Google Shape;591;p45"/>
          <p:cNvSpPr/>
          <p:nvPr/>
        </p:nvSpPr>
        <p:spPr>
          <a:xfrm>
            <a:off x="406925" y="1143000"/>
            <a:ext cx="3192900" cy="1565400"/>
          </a:xfrm>
          <a:prstGeom prst="roundRect">
            <a:avLst>
              <a:gd fmla="val 2512" name="adj"/>
            </a:avLst>
          </a:prstGeom>
          <a:solidFill>
            <a:schemeClr val="lt1"/>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179999" marR="237815" rtl="0" algn="l">
              <a:lnSpc>
                <a:spcPct val="90000"/>
              </a:lnSpc>
              <a:spcBef>
                <a:spcPts val="750"/>
              </a:spcBef>
              <a:spcAft>
                <a:spcPts val="0"/>
              </a:spcAft>
              <a:buNone/>
            </a:pPr>
            <a:r>
              <a:rPr lang="es" sz="1200">
                <a:solidFill>
                  <a:schemeClr val="dk1"/>
                </a:solidFill>
                <a:latin typeface="Roboto Condensed"/>
                <a:ea typeface="Roboto Condensed"/>
                <a:cs typeface="Roboto Condensed"/>
                <a:sym typeface="Roboto Condensed"/>
              </a:rPr>
              <a:t>A </a:t>
            </a:r>
            <a:r>
              <a:rPr lang="es" sz="1200">
                <a:solidFill>
                  <a:schemeClr val="dk1"/>
                </a:solidFill>
                <a:latin typeface="Roboto Condensed"/>
                <a:ea typeface="Roboto Condensed"/>
                <a:cs typeface="Roboto Condensed"/>
                <a:sym typeface="Roboto Condensed"/>
              </a:rPr>
              <a:t>través del</a:t>
            </a:r>
            <a:r>
              <a:rPr lang="es" sz="1200">
                <a:solidFill>
                  <a:schemeClr val="dk1"/>
                </a:solidFill>
                <a:latin typeface="Roboto Condensed Light"/>
                <a:ea typeface="Roboto Condensed Light"/>
                <a:cs typeface="Roboto Condensed Light"/>
                <a:sym typeface="Roboto Condensed Light"/>
              </a:rPr>
              <a:t> </a:t>
            </a:r>
            <a:r>
              <a:rPr lang="es" sz="1200">
                <a:solidFill>
                  <a:schemeClr val="dk1"/>
                </a:solidFill>
                <a:latin typeface="Roboto Condensed Black"/>
                <a:ea typeface="Roboto Condensed Black"/>
                <a:cs typeface="Roboto Condensed Black"/>
                <a:sym typeface="Roboto Condensed Black"/>
              </a:rPr>
              <a:t>Programa Global de Logística </a:t>
            </a:r>
            <a:r>
              <a:rPr lang="es" sz="1200">
                <a:solidFill>
                  <a:schemeClr val="dk1"/>
                </a:solidFill>
                <a:latin typeface="Roboto Condensed"/>
                <a:ea typeface="Roboto Condensed"/>
                <a:cs typeface="Roboto Condensed"/>
                <a:sym typeface="Roboto Condensed"/>
              </a:rPr>
              <a:t>brindamos asesoría en el cumplimiento de los requisitos de la autoevaluación con el fin de certificarse como </a:t>
            </a:r>
            <a:r>
              <a:rPr lang="es" sz="1200">
                <a:solidFill>
                  <a:srgbClr val="009056"/>
                </a:solidFill>
                <a:latin typeface="Roboto Condensed Black"/>
                <a:ea typeface="Roboto Condensed Black"/>
                <a:cs typeface="Roboto Condensed Black"/>
                <a:sym typeface="Roboto Condensed Black"/>
              </a:rPr>
              <a:t>Operador Económico Autorizado OEA</a:t>
            </a:r>
            <a:r>
              <a:rPr lang="es" sz="1200">
                <a:solidFill>
                  <a:schemeClr val="dk1"/>
                </a:solidFill>
                <a:latin typeface="Roboto Condensed"/>
                <a:ea typeface="Roboto Condensed"/>
                <a:cs typeface="Roboto Condensed"/>
                <a:sym typeface="Roboto Condensed"/>
              </a:rPr>
              <a:t> ante las autoridades aduaneras.</a:t>
            </a:r>
            <a:r>
              <a:rPr lang="es" sz="1200">
                <a:latin typeface="Roboto Condensed"/>
                <a:ea typeface="Roboto Condensed"/>
                <a:cs typeface="Roboto Condensed"/>
                <a:sym typeface="Roboto Condensed"/>
              </a:rPr>
              <a:t> </a:t>
            </a:r>
            <a:endParaRPr sz="1200">
              <a:solidFill>
                <a:srgbClr val="3C3C3C"/>
              </a:solidFill>
              <a:latin typeface="Roboto Condensed Light"/>
              <a:ea typeface="Roboto Condensed Light"/>
              <a:cs typeface="Roboto Condensed Light"/>
              <a:sym typeface="Roboto Condensed Light"/>
            </a:endParaRPr>
          </a:p>
        </p:txBody>
      </p:sp>
      <p:sp>
        <p:nvSpPr>
          <p:cNvPr id="592" name="Google Shape;592;p45"/>
          <p:cNvSpPr/>
          <p:nvPr/>
        </p:nvSpPr>
        <p:spPr>
          <a:xfrm>
            <a:off x="4195825" y="1612624"/>
            <a:ext cx="38037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s" sz="1100">
                <a:latin typeface="Roboto Condensed"/>
                <a:ea typeface="Roboto Condensed"/>
                <a:cs typeface="Roboto Condensed"/>
                <a:sym typeface="Roboto Condensed"/>
              </a:rPr>
              <a:t>Acompañamiento en el diligenciamiento de la autoevaluación.</a:t>
            </a:r>
            <a:endParaRPr i="0" sz="1100" u="none" cap="none" strike="noStrike">
              <a:latin typeface="Roboto Condensed Light"/>
              <a:ea typeface="Roboto Condensed Light"/>
              <a:cs typeface="Roboto Condensed Light"/>
              <a:sym typeface="Roboto Condensed Light"/>
            </a:endParaRPr>
          </a:p>
        </p:txBody>
      </p:sp>
      <p:sp>
        <p:nvSpPr>
          <p:cNvPr id="593" name="Google Shape;593;p45"/>
          <p:cNvSpPr/>
          <p:nvPr/>
        </p:nvSpPr>
        <p:spPr>
          <a:xfrm>
            <a:off x="4195825" y="1992211"/>
            <a:ext cx="3803700" cy="463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s" sz="1100">
                <a:latin typeface="Roboto Condensed"/>
                <a:ea typeface="Roboto Condensed"/>
                <a:cs typeface="Roboto Condensed"/>
                <a:sym typeface="Roboto Condensed"/>
              </a:rPr>
              <a:t>Implementación y mantenimiento del estatus</a:t>
            </a:r>
            <a:r>
              <a:rPr lang="es" sz="1100">
                <a:solidFill>
                  <a:srgbClr val="686868"/>
                </a:solidFill>
                <a:latin typeface="Roboto Condensed"/>
                <a:ea typeface="Roboto Condensed"/>
                <a:cs typeface="Roboto Condensed"/>
                <a:sym typeface="Roboto Condensed"/>
              </a:rPr>
              <a:t> </a:t>
            </a:r>
            <a:r>
              <a:rPr lang="es" sz="1100">
                <a:solidFill>
                  <a:srgbClr val="009056"/>
                </a:solidFill>
                <a:latin typeface="Roboto Condensed Medium"/>
                <a:ea typeface="Roboto Condensed Medium"/>
                <a:cs typeface="Roboto Condensed Medium"/>
                <a:sym typeface="Roboto Condensed Medium"/>
              </a:rPr>
              <a:t>Operador Económico Autorizado.</a:t>
            </a:r>
            <a:endParaRPr i="0" sz="1100" u="none" cap="none" strike="noStrike">
              <a:solidFill>
                <a:srgbClr val="000000"/>
              </a:solidFill>
              <a:latin typeface="Roboto Condensed Light"/>
              <a:ea typeface="Roboto Condensed Light"/>
              <a:cs typeface="Roboto Condensed Light"/>
              <a:sym typeface="Roboto Condensed Light"/>
            </a:endParaRPr>
          </a:p>
        </p:txBody>
      </p:sp>
      <p:pic>
        <p:nvPicPr>
          <p:cNvPr id="594" name="Google Shape;594;p45"/>
          <p:cNvPicPr preferRelativeResize="0"/>
          <p:nvPr/>
        </p:nvPicPr>
        <p:blipFill>
          <a:blip r:embed="rId5">
            <a:alphaModFix/>
          </a:blip>
          <a:stretch>
            <a:fillRect/>
          </a:stretch>
        </p:blipFill>
        <p:spPr>
          <a:xfrm>
            <a:off x="673168" y="3882618"/>
            <a:ext cx="1484957" cy="589800"/>
          </a:xfrm>
          <a:prstGeom prst="rect">
            <a:avLst/>
          </a:prstGeom>
          <a:noFill/>
          <a:ln>
            <a:noFill/>
          </a:ln>
        </p:spPr>
      </p:pic>
      <p:sp>
        <p:nvSpPr>
          <p:cNvPr id="595" name="Google Shape;595;p45"/>
          <p:cNvSpPr/>
          <p:nvPr/>
        </p:nvSpPr>
        <p:spPr>
          <a:xfrm>
            <a:off x="3910173" y="1707274"/>
            <a:ext cx="240300" cy="2403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6" name="Google Shape;596;p45"/>
          <p:cNvSpPr/>
          <p:nvPr/>
        </p:nvSpPr>
        <p:spPr>
          <a:xfrm>
            <a:off x="3910173" y="2103961"/>
            <a:ext cx="240300" cy="240300"/>
          </a:xfrm>
          <a:prstGeom prst="ellipse">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7" name="Google Shape;597;p45"/>
          <p:cNvSpPr txBox="1"/>
          <p:nvPr/>
        </p:nvSpPr>
        <p:spPr>
          <a:xfrm>
            <a:off x="673175" y="3525800"/>
            <a:ext cx="1538400" cy="3156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750"/>
              </a:spcBef>
              <a:spcAft>
                <a:spcPts val="0"/>
              </a:spcAft>
              <a:buClr>
                <a:srgbClr val="000000"/>
              </a:buClr>
              <a:buSzPts val="1125"/>
              <a:buFont typeface="Arial"/>
              <a:buNone/>
            </a:pPr>
            <a:r>
              <a:rPr lang="es" sz="1525">
                <a:latin typeface="Roboto Condensed Light"/>
                <a:ea typeface="Roboto Condensed Light"/>
                <a:cs typeface="Roboto Condensed Light"/>
                <a:sym typeface="Roboto Condensed Light"/>
              </a:rPr>
              <a:t>Programa de</a:t>
            </a:r>
            <a:endParaRPr sz="1525">
              <a:latin typeface="Roboto Condensed Light"/>
              <a:ea typeface="Roboto Condensed Light"/>
              <a:cs typeface="Roboto Condensed Light"/>
              <a:sym typeface="Roboto Condensed Light"/>
            </a:endParaRPr>
          </a:p>
        </p:txBody>
      </p:sp>
      <p:sp>
        <p:nvSpPr>
          <p:cNvPr id="598" name="Google Shape;598;p45"/>
          <p:cNvSpPr/>
          <p:nvPr/>
        </p:nvSpPr>
        <p:spPr>
          <a:xfrm>
            <a:off x="2357675" y="2991438"/>
            <a:ext cx="6550200" cy="2019000"/>
          </a:xfrm>
          <a:prstGeom prst="roundRect">
            <a:avLst>
              <a:gd fmla="val 2512" name="adj"/>
            </a:avLst>
          </a:prstGeom>
          <a:solidFill>
            <a:schemeClr val="lt1"/>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237815" rtl="0" algn="l">
              <a:lnSpc>
                <a:spcPct val="90000"/>
              </a:lnSpc>
              <a:spcBef>
                <a:spcPts val="750"/>
              </a:spcBef>
              <a:spcAft>
                <a:spcPts val="0"/>
              </a:spcAft>
              <a:buNone/>
            </a:pPr>
            <a:r>
              <a:t/>
            </a:r>
            <a:endParaRPr sz="1500">
              <a:solidFill>
                <a:srgbClr val="3C3C3C"/>
              </a:solidFill>
              <a:latin typeface="Roboto Condensed Light"/>
              <a:ea typeface="Roboto Condensed Light"/>
              <a:cs typeface="Roboto Condensed Light"/>
              <a:sym typeface="Roboto Condensed Light"/>
            </a:endParaRPr>
          </a:p>
        </p:txBody>
      </p:sp>
      <p:sp>
        <p:nvSpPr>
          <p:cNvPr id="599" name="Google Shape;599;p45"/>
          <p:cNvSpPr/>
          <p:nvPr/>
        </p:nvSpPr>
        <p:spPr>
          <a:xfrm>
            <a:off x="2534475" y="3110349"/>
            <a:ext cx="240300" cy="240300"/>
          </a:xfrm>
          <a:prstGeom prst="rect">
            <a:avLst/>
          </a:prstGeom>
          <a:solidFill>
            <a:srgbClr val="009056"/>
          </a:solidFill>
          <a:ln cap="flat" cmpd="sng" w="9525">
            <a:solidFill>
              <a:srgbClr val="0090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chemeClr val="lt1"/>
                </a:solidFill>
                <a:latin typeface="Roboto"/>
                <a:ea typeface="Roboto"/>
                <a:cs typeface="Roboto"/>
                <a:sym typeface="Roboto"/>
              </a:rPr>
              <a:t>1</a:t>
            </a:r>
            <a:endParaRPr b="1" sz="1300">
              <a:solidFill>
                <a:schemeClr val="lt1"/>
              </a:solidFill>
              <a:latin typeface="Roboto"/>
              <a:ea typeface="Roboto"/>
              <a:cs typeface="Roboto"/>
              <a:sym typeface="Roboto"/>
            </a:endParaRPr>
          </a:p>
        </p:txBody>
      </p:sp>
      <p:sp>
        <p:nvSpPr>
          <p:cNvPr id="600" name="Google Shape;600;p45"/>
          <p:cNvSpPr/>
          <p:nvPr/>
        </p:nvSpPr>
        <p:spPr>
          <a:xfrm>
            <a:off x="2774775" y="3110349"/>
            <a:ext cx="2590500" cy="2403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Administración y gestión de la seguridad.</a:t>
            </a:r>
            <a:endParaRPr i="0" sz="1100" u="none" cap="none" strike="noStrike">
              <a:latin typeface="Roboto Condensed"/>
              <a:ea typeface="Roboto Condensed"/>
              <a:cs typeface="Roboto Condensed"/>
              <a:sym typeface="Roboto Condensed"/>
            </a:endParaRPr>
          </a:p>
        </p:txBody>
      </p:sp>
      <p:sp>
        <p:nvSpPr>
          <p:cNvPr id="601" name="Google Shape;601;p45"/>
          <p:cNvSpPr/>
          <p:nvPr/>
        </p:nvSpPr>
        <p:spPr>
          <a:xfrm>
            <a:off x="2534475" y="3604436"/>
            <a:ext cx="240300" cy="240300"/>
          </a:xfrm>
          <a:prstGeom prst="rect">
            <a:avLst/>
          </a:prstGeom>
          <a:solidFill>
            <a:srgbClr val="FFDC5D"/>
          </a:solidFill>
          <a:ln cap="flat" cmpd="sng" w="952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rgbClr val="009056"/>
                </a:solidFill>
                <a:latin typeface="Roboto"/>
                <a:ea typeface="Roboto"/>
                <a:cs typeface="Roboto"/>
                <a:sym typeface="Roboto"/>
              </a:rPr>
              <a:t>2</a:t>
            </a:r>
            <a:endParaRPr b="1" sz="1300">
              <a:solidFill>
                <a:srgbClr val="009056"/>
              </a:solidFill>
              <a:latin typeface="Roboto"/>
              <a:ea typeface="Roboto"/>
              <a:cs typeface="Roboto"/>
              <a:sym typeface="Roboto"/>
            </a:endParaRPr>
          </a:p>
        </p:txBody>
      </p:sp>
      <p:sp>
        <p:nvSpPr>
          <p:cNvPr id="602" name="Google Shape;602;p45"/>
          <p:cNvSpPr/>
          <p:nvPr/>
        </p:nvSpPr>
        <p:spPr>
          <a:xfrm>
            <a:off x="2774775" y="3509788"/>
            <a:ext cx="28308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Asociados de negocios.</a:t>
            </a:r>
            <a:endParaRPr i="0" sz="1100" u="none" cap="none" strike="noStrike">
              <a:latin typeface="Roboto Condensed"/>
              <a:ea typeface="Roboto Condensed"/>
              <a:cs typeface="Roboto Condensed"/>
              <a:sym typeface="Roboto Condensed"/>
            </a:endParaRPr>
          </a:p>
        </p:txBody>
      </p:sp>
      <p:sp>
        <p:nvSpPr>
          <p:cNvPr id="603" name="Google Shape;603;p45"/>
          <p:cNvSpPr/>
          <p:nvPr/>
        </p:nvSpPr>
        <p:spPr>
          <a:xfrm>
            <a:off x="2534475" y="4097648"/>
            <a:ext cx="240300" cy="240300"/>
          </a:xfrm>
          <a:prstGeom prst="rect">
            <a:avLst/>
          </a:prstGeom>
          <a:solidFill>
            <a:srgbClr val="009056"/>
          </a:solidFill>
          <a:ln cap="flat" cmpd="sng" w="9525">
            <a:solidFill>
              <a:srgbClr val="0090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chemeClr val="lt1"/>
                </a:solidFill>
                <a:latin typeface="Roboto"/>
                <a:ea typeface="Roboto"/>
                <a:cs typeface="Roboto"/>
                <a:sym typeface="Roboto"/>
              </a:rPr>
              <a:t>3</a:t>
            </a:r>
            <a:endParaRPr b="1" sz="1300">
              <a:solidFill>
                <a:schemeClr val="lt1"/>
              </a:solidFill>
              <a:latin typeface="Roboto"/>
              <a:ea typeface="Roboto"/>
              <a:cs typeface="Roboto"/>
              <a:sym typeface="Roboto"/>
            </a:endParaRPr>
          </a:p>
        </p:txBody>
      </p:sp>
      <p:sp>
        <p:nvSpPr>
          <p:cNvPr id="604" name="Google Shape;604;p45"/>
          <p:cNvSpPr/>
          <p:nvPr/>
        </p:nvSpPr>
        <p:spPr>
          <a:xfrm>
            <a:off x="2774775" y="4003003"/>
            <a:ext cx="28308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Seguridad de contenedor y </a:t>
            </a:r>
            <a:r>
              <a:rPr lang="es" sz="1100">
                <a:latin typeface="Roboto Condensed"/>
                <a:ea typeface="Roboto Condensed"/>
                <a:cs typeface="Roboto Condensed"/>
                <a:sym typeface="Roboto Condensed"/>
              </a:rPr>
              <a:t>demás</a:t>
            </a:r>
            <a:r>
              <a:rPr lang="es" sz="1100">
                <a:latin typeface="Roboto Condensed"/>
                <a:ea typeface="Roboto Condensed"/>
                <a:cs typeface="Roboto Condensed"/>
                <a:sym typeface="Roboto Condensed"/>
              </a:rPr>
              <a:t> unidades de carga.</a:t>
            </a:r>
            <a:endParaRPr i="0" sz="1100" u="none" cap="none" strike="noStrike">
              <a:latin typeface="Roboto Condensed"/>
              <a:ea typeface="Roboto Condensed"/>
              <a:cs typeface="Roboto Condensed"/>
              <a:sym typeface="Roboto Condensed"/>
            </a:endParaRPr>
          </a:p>
        </p:txBody>
      </p:sp>
      <p:sp>
        <p:nvSpPr>
          <p:cNvPr id="605" name="Google Shape;605;p45"/>
          <p:cNvSpPr/>
          <p:nvPr/>
        </p:nvSpPr>
        <p:spPr>
          <a:xfrm>
            <a:off x="2534446" y="4595082"/>
            <a:ext cx="254694" cy="240300"/>
          </a:xfrm>
          <a:prstGeom prst="rect">
            <a:avLst/>
          </a:prstGeom>
          <a:solidFill>
            <a:srgbClr val="FFDC5D"/>
          </a:solidFill>
          <a:ln cap="flat" cmpd="sng" w="952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rgbClr val="009056"/>
                </a:solidFill>
                <a:latin typeface="Roboto"/>
                <a:ea typeface="Roboto"/>
                <a:cs typeface="Roboto"/>
                <a:sym typeface="Roboto"/>
              </a:rPr>
              <a:t>4</a:t>
            </a:r>
            <a:endParaRPr b="1" sz="1300">
              <a:solidFill>
                <a:srgbClr val="009056"/>
              </a:solidFill>
              <a:latin typeface="Roboto"/>
              <a:ea typeface="Roboto"/>
              <a:cs typeface="Roboto"/>
              <a:sym typeface="Roboto"/>
            </a:endParaRPr>
          </a:p>
        </p:txBody>
      </p:sp>
      <p:sp>
        <p:nvSpPr>
          <p:cNvPr id="606" name="Google Shape;606;p45"/>
          <p:cNvSpPr/>
          <p:nvPr/>
        </p:nvSpPr>
        <p:spPr>
          <a:xfrm>
            <a:off x="2789140" y="4595072"/>
            <a:ext cx="3000365" cy="2403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Controles de acceso físico.</a:t>
            </a:r>
            <a:endParaRPr i="0" sz="1100" u="none" cap="none" strike="noStrike">
              <a:latin typeface="Roboto Condensed"/>
              <a:ea typeface="Roboto Condensed"/>
              <a:cs typeface="Roboto Condensed"/>
              <a:sym typeface="Roboto Condensed"/>
            </a:endParaRPr>
          </a:p>
        </p:txBody>
      </p:sp>
      <p:sp>
        <p:nvSpPr>
          <p:cNvPr id="607" name="Google Shape;607;p45"/>
          <p:cNvSpPr/>
          <p:nvPr/>
        </p:nvSpPr>
        <p:spPr>
          <a:xfrm>
            <a:off x="5887275" y="3110349"/>
            <a:ext cx="240300" cy="240300"/>
          </a:xfrm>
          <a:prstGeom prst="rect">
            <a:avLst/>
          </a:prstGeom>
          <a:solidFill>
            <a:srgbClr val="FFDC5D"/>
          </a:solidFill>
          <a:ln cap="flat" cmpd="sng" w="952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rgbClr val="009056"/>
                </a:solidFill>
                <a:latin typeface="Roboto"/>
                <a:ea typeface="Roboto"/>
                <a:cs typeface="Roboto"/>
                <a:sym typeface="Roboto"/>
              </a:rPr>
              <a:t>5</a:t>
            </a:r>
            <a:endParaRPr b="1" sz="1300">
              <a:solidFill>
                <a:srgbClr val="009056"/>
              </a:solidFill>
              <a:latin typeface="Roboto"/>
              <a:ea typeface="Roboto"/>
              <a:cs typeface="Roboto"/>
              <a:sym typeface="Roboto"/>
            </a:endParaRPr>
          </a:p>
        </p:txBody>
      </p:sp>
      <p:sp>
        <p:nvSpPr>
          <p:cNvPr id="608" name="Google Shape;608;p45"/>
          <p:cNvSpPr/>
          <p:nvPr/>
        </p:nvSpPr>
        <p:spPr>
          <a:xfrm>
            <a:off x="6127575" y="3015699"/>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Seguridad del personal.</a:t>
            </a:r>
            <a:endParaRPr i="0" sz="1100" u="none" cap="none" strike="noStrike">
              <a:latin typeface="Roboto Condensed"/>
              <a:ea typeface="Roboto Condensed"/>
              <a:cs typeface="Roboto Condensed"/>
              <a:sym typeface="Roboto Condensed"/>
            </a:endParaRPr>
          </a:p>
        </p:txBody>
      </p:sp>
      <p:sp>
        <p:nvSpPr>
          <p:cNvPr id="609" name="Google Shape;609;p45"/>
          <p:cNvSpPr/>
          <p:nvPr/>
        </p:nvSpPr>
        <p:spPr>
          <a:xfrm>
            <a:off x="5887275" y="3604436"/>
            <a:ext cx="240300" cy="240300"/>
          </a:xfrm>
          <a:prstGeom prst="rect">
            <a:avLst/>
          </a:prstGeom>
          <a:solidFill>
            <a:srgbClr val="009056"/>
          </a:solidFill>
          <a:ln cap="flat" cmpd="sng" w="9525">
            <a:solidFill>
              <a:srgbClr val="0090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chemeClr val="lt1"/>
                </a:solidFill>
                <a:latin typeface="Roboto"/>
                <a:ea typeface="Roboto"/>
                <a:cs typeface="Roboto"/>
                <a:sym typeface="Roboto"/>
              </a:rPr>
              <a:t>6</a:t>
            </a:r>
            <a:endParaRPr b="1" sz="1300">
              <a:solidFill>
                <a:schemeClr val="lt1"/>
              </a:solidFill>
              <a:latin typeface="Roboto"/>
              <a:ea typeface="Roboto"/>
              <a:cs typeface="Roboto"/>
              <a:sym typeface="Roboto"/>
            </a:endParaRPr>
          </a:p>
        </p:txBody>
      </p:sp>
      <p:sp>
        <p:nvSpPr>
          <p:cNvPr id="610" name="Google Shape;610;p45"/>
          <p:cNvSpPr/>
          <p:nvPr/>
        </p:nvSpPr>
        <p:spPr>
          <a:xfrm>
            <a:off x="6127575" y="3509786"/>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Seguridad de procesos.</a:t>
            </a:r>
            <a:endParaRPr i="0" sz="1100" u="none" cap="none" strike="noStrike">
              <a:latin typeface="Roboto Condensed"/>
              <a:ea typeface="Roboto Condensed"/>
              <a:cs typeface="Roboto Condensed"/>
              <a:sym typeface="Roboto Condensed"/>
            </a:endParaRPr>
          </a:p>
        </p:txBody>
      </p:sp>
      <p:sp>
        <p:nvSpPr>
          <p:cNvPr id="611" name="Google Shape;611;p45"/>
          <p:cNvSpPr/>
          <p:nvPr/>
        </p:nvSpPr>
        <p:spPr>
          <a:xfrm>
            <a:off x="5887275" y="4097653"/>
            <a:ext cx="240300" cy="240300"/>
          </a:xfrm>
          <a:prstGeom prst="rect">
            <a:avLst/>
          </a:prstGeom>
          <a:solidFill>
            <a:srgbClr val="FFDC5D"/>
          </a:solidFill>
          <a:ln cap="flat" cmpd="sng" w="952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rgbClr val="009056"/>
                </a:solidFill>
                <a:latin typeface="Roboto"/>
                <a:ea typeface="Roboto"/>
                <a:cs typeface="Roboto"/>
                <a:sym typeface="Roboto"/>
              </a:rPr>
              <a:t>7</a:t>
            </a:r>
            <a:endParaRPr b="1" sz="1300">
              <a:solidFill>
                <a:srgbClr val="009056"/>
              </a:solidFill>
              <a:latin typeface="Roboto"/>
              <a:ea typeface="Roboto"/>
              <a:cs typeface="Roboto"/>
              <a:sym typeface="Roboto"/>
            </a:endParaRPr>
          </a:p>
        </p:txBody>
      </p:sp>
      <p:sp>
        <p:nvSpPr>
          <p:cNvPr id="612" name="Google Shape;612;p45"/>
          <p:cNvSpPr/>
          <p:nvPr/>
        </p:nvSpPr>
        <p:spPr>
          <a:xfrm>
            <a:off x="6127575" y="4003003"/>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Seguridad física.</a:t>
            </a:r>
            <a:endParaRPr i="0" sz="1100" u="none" cap="none" strike="noStrike">
              <a:latin typeface="Roboto Condensed"/>
              <a:ea typeface="Roboto Condensed"/>
              <a:cs typeface="Roboto Condensed"/>
              <a:sym typeface="Roboto Condensed"/>
            </a:endParaRPr>
          </a:p>
        </p:txBody>
      </p:sp>
      <p:sp>
        <p:nvSpPr>
          <p:cNvPr id="613" name="Google Shape;613;p45"/>
          <p:cNvSpPr txBox="1"/>
          <p:nvPr/>
        </p:nvSpPr>
        <p:spPr>
          <a:xfrm>
            <a:off x="4198132" y="1318905"/>
            <a:ext cx="1722900" cy="2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
                <a:solidFill>
                  <a:srgbClr val="009056"/>
                </a:solidFill>
                <a:latin typeface="Roboto Condensed"/>
                <a:ea typeface="Roboto Condensed"/>
                <a:cs typeface="Roboto Condensed"/>
                <a:sym typeface="Roboto Condensed"/>
              </a:rPr>
              <a:t>Alcance:</a:t>
            </a:r>
            <a:endParaRPr b="1" sz="2100">
              <a:solidFill>
                <a:srgbClr val="009056"/>
              </a:solidFill>
            </a:endParaRPr>
          </a:p>
        </p:txBody>
      </p:sp>
      <p:sp>
        <p:nvSpPr>
          <p:cNvPr id="614" name="Google Shape;614;p45"/>
          <p:cNvSpPr/>
          <p:nvPr/>
        </p:nvSpPr>
        <p:spPr>
          <a:xfrm>
            <a:off x="5887275" y="4589636"/>
            <a:ext cx="240300" cy="240300"/>
          </a:xfrm>
          <a:prstGeom prst="rect">
            <a:avLst/>
          </a:prstGeom>
          <a:solidFill>
            <a:srgbClr val="009056"/>
          </a:solidFill>
          <a:ln cap="flat" cmpd="sng" w="9525">
            <a:solidFill>
              <a:srgbClr val="0090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a:solidFill>
                  <a:schemeClr val="lt1"/>
                </a:solidFill>
                <a:latin typeface="Roboto"/>
                <a:ea typeface="Roboto"/>
                <a:cs typeface="Roboto"/>
                <a:sym typeface="Roboto"/>
              </a:rPr>
              <a:t>8</a:t>
            </a:r>
            <a:endParaRPr b="1" sz="1300">
              <a:solidFill>
                <a:schemeClr val="lt1"/>
              </a:solidFill>
              <a:latin typeface="Roboto"/>
              <a:ea typeface="Roboto"/>
              <a:cs typeface="Roboto"/>
              <a:sym typeface="Roboto"/>
            </a:endParaRPr>
          </a:p>
        </p:txBody>
      </p:sp>
      <p:sp>
        <p:nvSpPr>
          <p:cNvPr id="615" name="Google Shape;615;p45"/>
          <p:cNvSpPr/>
          <p:nvPr/>
        </p:nvSpPr>
        <p:spPr>
          <a:xfrm>
            <a:off x="6127575" y="4494986"/>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Entrenamiento en seguridad y </a:t>
            </a:r>
            <a:r>
              <a:rPr lang="es" sz="1100">
                <a:latin typeface="Roboto Condensed"/>
                <a:ea typeface="Roboto Condensed"/>
                <a:cs typeface="Roboto Condensed"/>
                <a:sym typeface="Roboto Condensed"/>
              </a:rPr>
              <a:t>conciencia</a:t>
            </a:r>
            <a:r>
              <a:rPr lang="es" sz="1100">
                <a:latin typeface="Roboto Condensed"/>
                <a:ea typeface="Roboto Condensed"/>
                <a:cs typeface="Roboto Condensed"/>
                <a:sym typeface="Roboto Condensed"/>
              </a:rPr>
              <a:t> de amenazas.</a:t>
            </a:r>
            <a:endParaRPr i="0" sz="1100" u="none" cap="none" strike="noStrike">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sp>
        <p:nvSpPr>
          <p:cNvPr id="150" name="Google Shape;150;p28"/>
          <p:cNvSpPr/>
          <p:nvPr/>
        </p:nvSpPr>
        <p:spPr>
          <a:xfrm>
            <a:off x="3131275" y="421450"/>
            <a:ext cx="5317800" cy="3078900"/>
          </a:xfrm>
          <a:prstGeom prst="roundRect">
            <a:avLst>
              <a:gd fmla="val 689"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28"/>
          <p:cNvSpPr txBox="1"/>
          <p:nvPr/>
        </p:nvSpPr>
        <p:spPr>
          <a:xfrm>
            <a:off x="3131325" y="40025"/>
            <a:ext cx="53178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300">
                <a:latin typeface="Roboto Condensed"/>
                <a:ea typeface="Roboto Condensed"/>
                <a:cs typeface="Roboto Condensed"/>
                <a:sym typeface="Roboto Condensed"/>
              </a:rPr>
              <a:t>Pertenecemos a uno de los grupos económicos más importantes del país.</a:t>
            </a:r>
            <a:endParaRPr sz="1300">
              <a:latin typeface="Roboto Condensed"/>
              <a:ea typeface="Roboto Condensed"/>
              <a:cs typeface="Roboto Condensed"/>
              <a:sym typeface="Roboto Condensed"/>
            </a:endParaRPr>
          </a:p>
        </p:txBody>
      </p:sp>
      <p:sp>
        <p:nvSpPr>
          <p:cNvPr id="152" name="Google Shape;152;p28"/>
          <p:cNvSpPr/>
          <p:nvPr/>
        </p:nvSpPr>
        <p:spPr>
          <a:xfrm>
            <a:off x="3020875" y="3842252"/>
            <a:ext cx="881400" cy="232800"/>
          </a:xfrm>
          <a:prstGeom prst="roundRect">
            <a:avLst>
              <a:gd fmla="val 2145" name="adj"/>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Roboto Black"/>
                <a:ea typeface="Roboto Black"/>
                <a:cs typeface="Roboto Black"/>
                <a:sym typeface="Roboto Black"/>
              </a:rPr>
              <a:t>18</a:t>
            </a:r>
            <a:endParaRPr sz="1200">
              <a:solidFill>
                <a:srgbClr val="FFFFFF"/>
              </a:solidFill>
              <a:latin typeface="Roboto Black"/>
              <a:ea typeface="Roboto Black"/>
              <a:cs typeface="Roboto Black"/>
              <a:sym typeface="Roboto Black"/>
            </a:endParaRPr>
          </a:p>
        </p:txBody>
      </p:sp>
      <p:sp>
        <p:nvSpPr>
          <p:cNvPr id="153" name="Google Shape;153;p28"/>
          <p:cNvSpPr/>
          <p:nvPr/>
        </p:nvSpPr>
        <p:spPr>
          <a:xfrm>
            <a:off x="3948654" y="3842252"/>
            <a:ext cx="881400" cy="232800"/>
          </a:xfrm>
          <a:prstGeom prst="roundRect">
            <a:avLst>
              <a:gd fmla="val 2145" name="adj"/>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Roboto Black"/>
                <a:ea typeface="Roboto Black"/>
                <a:cs typeface="Roboto Black"/>
                <a:sym typeface="Roboto Black"/>
              </a:rPr>
              <a:t>4</a:t>
            </a:r>
            <a:endParaRPr sz="1200">
              <a:solidFill>
                <a:srgbClr val="FFFFFF"/>
              </a:solidFill>
              <a:latin typeface="Roboto Black"/>
              <a:ea typeface="Roboto Black"/>
              <a:cs typeface="Roboto Black"/>
              <a:sym typeface="Roboto Black"/>
            </a:endParaRPr>
          </a:p>
        </p:txBody>
      </p:sp>
      <p:sp>
        <p:nvSpPr>
          <p:cNvPr id="154" name="Google Shape;154;p28"/>
          <p:cNvSpPr/>
          <p:nvPr/>
        </p:nvSpPr>
        <p:spPr>
          <a:xfrm>
            <a:off x="3020859" y="3541771"/>
            <a:ext cx="881400" cy="287700"/>
          </a:xfrm>
          <a:prstGeom prst="roundRect">
            <a:avLst>
              <a:gd fmla="val 2145" name="adj"/>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None/>
            </a:pPr>
            <a:r>
              <a:rPr lang="es" sz="1000">
                <a:solidFill>
                  <a:srgbClr val="434343"/>
                </a:solidFill>
                <a:latin typeface="Roboto Condensed"/>
                <a:ea typeface="Roboto Condensed"/>
                <a:cs typeface="Roboto Condensed"/>
                <a:sym typeface="Roboto Condensed"/>
              </a:rPr>
              <a:t>Inversiones y Financieras</a:t>
            </a:r>
            <a:endParaRPr sz="1000">
              <a:solidFill>
                <a:srgbClr val="434343"/>
              </a:solidFill>
              <a:latin typeface="Roboto Condensed"/>
              <a:ea typeface="Roboto Condensed"/>
              <a:cs typeface="Roboto Condensed"/>
              <a:sym typeface="Roboto Condensed"/>
            </a:endParaRPr>
          </a:p>
        </p:txBody>
      </p:sp>
      <p:sp>
        <p:nvSpPr>
          <p:cNvPr id="155" name="Google Shape;155;p28"/>
          <p:cNvSpPr/>
          <p:nvPr/>
        </p:nvSpPr>
        <p:spPr>
          <a:xfrm>
            <a:off x="3943608" y="3541771"/>
            <a:ext cx="881400" cy="287700"/>
          </a:xfrm>
          <a:prstGeom prst="roundRect">
            <a:avLst>
              <a:gd fmla="val 2145" name="adj"/>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None/>
            </a:pPr>
            <a:r>
              <a:rPr lang="es" sz="1000">
                <a:solidFill>
                  <a:srgbClr val="434343"/>
                </a:solidFill>
                <a:latin typeface="Roboto Condensed"/>
                <a:ea typeface="Roboto Condensed"/>
                <a:cs typeface="Roboto Condensed"/>
                <a:sym typeface="Roboto Condensed"/>
              </a:rPr>
              <a:t>Aseguradoras</a:t>
            </a:r>
            <a:endParaRPr sz="1000">
              <a:solidFill>
                <a:srgbClr val="434343"/>
              </a:solidFill>
              <a:latin typeface="Roboto Condensed"/>
              <a:ea typeface="Roboto Condensed"/>
              <a:cs typeface="Roboto Condensed"/>
              <a:sym typeface="Roboto Condensed"/>
            </a:endParaRPr>
          </a:p>
        </p:txBody>
      </p:sp>
      <p:sp>
        <p:nvSpPr>
          <p:cNvPr id="156" name="Google Shape;156;p28"/>
          <p:cNvSpPr/>
          <p:nvPr/>
        </p:nvSpPr>
        <p:spPr>
          <a:xfrm>
            <a:off x="4876432" y="3842252"/>
            <a:ext cx="881400" cy="232800"/>
          </a:xfrm>
          <a:prstGeom prst="roundRect">
            <a:avLst>
              <a:gd fmla="val 2145" name="adj"/>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Roboto Black"/>
                <a:ea typeface="Roboto Black"/>
                <a:cs typeface="Roboto Black"/>
                <a:sym typeface="Roboto Black"/>
              </a:rPr>
              <a:t>7</a:t>
            </a:r>
            <a:endParaRPr sz="1200">
              <a:solidFill>
                <a:srgbClr val="FFFFFF"/>
              </a:solidFill>
              <a:latin typeface="Roboto Black"/>
              <a:ea typeface="Roboto Black"/>
              <a:cs typeface="Roboto Black"/>
              <a:sym typeface="Roboto Black"/>
            </a:endParaRPr>
          </a:p>
        </p:txBody>
      </p:sp>
      <p:sp>
        <p:nvSpPr>
          <p:cNvPr id="157" name="Google Shape;157;p28"/>
          <p:cNvSpPr/>
          <p:nvPr/>
        </p:nvSpPr>
        <p:spPr>
          <a:xfrm>
            <a:off x="4866356" y="3541771"/>
            <a:ext cx="881400" cy="287700"/>
          </a:xfrm>
          <a:prstGeom prst="roundRect">
            <a:avLst>
              <a:gd fmla="val 2145" name="adj"/>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None/>
            </a:pPr>
            <a:r>
              <a:rPr lang="es" sz="1000">
                <a:solidFill>
                  <a:srgbClr val="434343"/>
                </a:solidFill>
                <a:latin typeface="Roboto Condensed"/>
                <a:ea typeface="Roboto Condensed"/>
                <a:cs typeface="Roboto Condensed"/>
                <a:sym typeface="Roboto Condensed"/>
              </a:rPr>
              <a:t>Servicios</a:t>
            </a:r>
            <a:endParaRPr sz="1000">
              <a:solidFill>
                <a:srgbClr val="434343"/>
              </a:solidFill>
              <a:latin typeface="Roboto Condensed"/>
              <a:ea typeface="Roboto Condensed"/>
              <a:cs typeface="Roboto Condensed"/>
              <a:sym typeface="Roboto Condensed"/>
            </a:endParaRPr>
          </a:p>
        </p:txBody>
      </p:sp>
      <p:sp>
        <p:nvSpPr>
          <p:cNvPr id="158" name="Google Shape;158;p28"/>
          <p:cNvSpPr/>
          <p:nvPr/>
        </p:nvSpPr>
        <p:spPr>
          <a:xfrm>
            <a:off x="5804211" y="3842252"/>
            <a:ext cx="882300" cy="232800"/>
          </a:xfrm>
          <a:prstGeom prst="roundRect">
            <a:avLst>
              <a:gd fmla="val 2145" name="adj"/>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Roboto Black"/>
                <a:ea typeface="Roboto Black"/>
                <a:cs typeface="Roboto Black"/>
                <a:sym typeface="Roboto Black"/>
              </a:rPr>
              <a:t>5</a:t>
            </a:r>
            <a:endParaRPr sz="1200">
              <a:solidFill>
                <a:srgbClr val="FFFFFF"/>
              </a:solidFill>
              <a:latin typeface="Roboto Black"/>
              <a:ea typeface="Roboto Black"/>
              <a:cs typeface="Roboto Black"/>
              <a:sym typeface="Roboto Black"/>
            </a:endParaRPr>
          </a:p>
        </p:txBody>
      </p:sp>
      <p:sp>
        <p:nvSpPr>
          <p:cNvPr id="159" name="Google Shape;159;p28"/>
          <p:cNvSpPr/>
          <p:nvPr/>
        </p:nvSpPr>
        <p:spPr>
          <a:xfrm>
            <a:off x="5789104" y="3541771"/>
            <a:ext cx="882300" cy="287700"/>
          </a:xfrm>
          <a:prstGeom prst="roundRect">
            <a:avLst>
              <a:gd fmla="val 2145" name="adj"/>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None/>
            </a:pPr>
            <a:r>
              <a:rPr lang="es" sz="1000">
                <a:solidFill>
                  <a:srgbClr val="434343"/>
                </a:solidFill>
                <a:latin typeface="Roboto Condensed"/>
                <a:ea typeface="Roboto Condensed"/>
                <a:cs typeface="Roboto Condensed"/>
                <a:sym typeface="Roboto Condensed"/>
              </a:rPr>
              <a:t>Construcción y Hotelero</a:t>
            </a:r>
            <a:endParaRPr sz="1000">
              <a:solidFill>
                <a:srgbClr val="434343"/>
              </a:solidFill>
              <a:latin typeface="Roboto Condensed"/>
              <a:ea typeface="Roboto Condensed"/>
              <a:cs typeface="Roboto Condensed"/>
              <a:sym typeface="Roboto Condensed"/>
            </a:endParaRPr>
          </a:p>
        </p:txBody>
      </p:sp>
      <p:sp>
        <p:nvSpPr>
          <p:cNvPr id="160" name="Google Shape;160;p28"/>
          <p:cNvSpPr/>
          <p:nvPr/>
        </p:nvSpPr>
        <p:spPr>
          <a:xfrm>
            <a:off x="6732805" y="3842252"/>
            <a:ext cx="882300" cy="232800"/>
          </a:xfrm>
          <a:prstGeom prst="roundRect">
            <a:avLst>
              <a:gd fmla="val 2145" name="adj"/>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Roboto Black"/>
                <a:ea typeface="Roboto Black"/>
                <a:cs typeface="Roboto Black"/>
                <a:sym typeface="Roboto Black"/>
              </a:rPr>
              <a:t>6</a:t>
            </a:r>
            <a:endParaRPr sz="1200">
              <a:solidFill>
                <a:srgbClr val="FFFFFF"/>
              </a:solidFill>
              <a:latin typeface="Roboto Black"/>
              <a:ea typeface="Roboto Black"/>
              <a:cs typeface="Roboto Black"/>
              <a:sym typeface="Roboto Black"/>
            </a:endParaRPr>
          </a:p>
        </p:txBody>
      </p:sp>
      <p:sp>
        <p:nvSpPr>
          <p:cNvPr id="161" name="Google Shape;161;p28"/>
          <p:cNvSpPr/>
          <p:nvPr/>
        </p:nvSpPr>
        <p:spPr>
          <a:xfrm>
            <a:off x="6712668" y="3541771"/>
            <a:ext cx="882300" cy="287700"/>
          </a:xfrm>
          <a:prstGeom prst="roundRect">
            <a:avLst>
              <a:gd fmla="val 2145" name="adj"/>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None/>
            </a:pPr>
            <a:r>
              <a:rPr lang="es" sz="1000">
                <a:solidFill>
                  <a:srgbClr val="434343"/>
                </a:solidFill>
                <a:latin typeface="Roboto Condensed"/>
                <a:ea typeface="Roboto Condensed"/>
                <a:cs typeface="Roboto Condensed"/>
                <a:sym typeface="Roboto Condensed"/>
              </a:rPr>
              <a:t>Otras inversiones</a:t>
            </a:r>
            <a:endParaRPr sz="1000">
              <a:solidFill>
                <a:srgbClr val="434343"/>
              </a:solidFill>
              <a:latin typeface="Roboto Condensed"/>
              <a:ea typeface="Roboto Condensed"/>
              <a:cs typeface="Roboto Condensed"/>
              <a:sym typeface="Roboto Condensed"/>
            </a:endParaRPr>
          </a:p>
        </p:txBody>
      </p:sp>
      <p:sp>
        <p:nvSpPr>
          <p:cNvPr id="162" name="Google Shape;162;p28"/>
          <p:cNvSpPr/>
          <p:nvPr/>
        </p:nvSpPr>
        <p:spPr>
          <a:xfrm>
            <a:off x="7661400" y="3842252"/>
            <a:ext cx="882300" cy="232800"/>
          </a:xfrm>
          <a:prstGeom prst="roundRect">
            <a:avLst>
              <a:gd fmla="val 2145" name="adj"/>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200">
                <a:solidFill>
                  <a:srgbClr val="FFFFFF"/>
                </a:solidFill>
                <a:latin typeface="Roboto Black"/>
                <a:ea typeface="Roboto Black"/>
                <a:cs typeface="Roboto Black"/>
                <a:sym typeface="Roboto Black"/>
              </a:rPr>
              <a:t>5</a:t>
            </a:r>
            <a:endParaRPr sz="1200">
              <a:solidFill>
                <a:srgbClr val="FFFFFF"/>
              </a:solidFill>
              <a:latin typeface="Roboto Black"/>
              <a:ea typeface="Roboto Black"/>
              <a:cs typeface="Roboto Black"/>
              <a:sym typeface="Roboto Black"/>
            </a:endParaRPr>
          </a:p>
        </p:txBody>
      </p:sp>
      <p:sp>
        <p:nvSpPr>
          <p:cNvPr id="163" name="Google Shape;163;p28"/>
          <p:cNvSpPr/>
          <p:nvPr/>
        </p:nvSpPr>
        <p:spPr>
          <a:xfrm>
            <a:off x="7636233" y="3541771"/>
            <a:ext cx="882300" cy="287700"/>
          </a:xfrm>
          <a:prstGeom prst="roundRect">
            <a:avLst>
              <a:gd fmla="val 2145" name="adj"/>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None/>
            </a:pPr>
            <a:r>
              <a:rPr lang="es" sz="1000">
                <a:solidFill>
                  <a:srgbClr val="434343"/>
                </a:solidFill>
                <a:latin typeface="Roboto Condensed"/>
                <a:ea typeface="Roboto Condensed"/>
                <a:cs typeface="Roboto Condensed"/>
                <a:sym typeface="Roboto Condensed"/>
              </a:rPr>
              <a:t>Presencia internacional</a:t>
            </a:r>
            <a:endParaRPr sz="1000">
              <a:solidFill>
                <a:srgbClr val="434343"/>
              </a:solidFill>
              <a:latin typeface="Roboto Condensed"/>
              <a:ea typeface="Roboto Condensed"/>
              <a:cs typeface="Roboto Condensed"/>
              <a:sym typeface="Roboto Condensed"/>
            </a:endParaRPr>
          </a:p>
        </p:txBody>
      </p:sp>
      <p:cxnSp>
        <p:nvCxnSpPr>
          <p:cNvPr id="164" name="Google Shape;164;p28"/>
          <p:cNvCxnSpPr/>
          <p:nvPr/>
        </p:nvCxnSpPr>
        <p:spPr>
          <a:xfrm>
            <a:off x="3922407" y="3629707"/>
            <a:ext cx="0" cy="570300"/>
          </a:xfrm>
          <a:prstGeom prst="straightConnector1">
            <a:avLst/>
          </a:prstGeom>
          <a:noFill/>
          <a:ln cap="flat" cmpd="sng" w="9525">
            <a:solidFill>
              <a:srgbClr val="EFEFEF"/>
            </a:solidFill>
            <a:prstDash val="solid"/>
            <a:round/>
            <a:headEnd len="med" w="med" type="none"/>
            <a:tailEnd len="med" w="med" type="none"/>
          </a:ln>
        </p:spPr>
      </p:cxnSp>
      <p:cxnSp>
        <p:nvCxnSpPr>
          <p:cNvPr id="165" name="Google Shape;165;p28"/>
          <p:cNvCxnSpPr/>
          <p:nvPr/>
        </p:nvCxnSpPr>
        <p:spPr>
          <a:xfrm>
            <a:off x="4852551" y="3629707"/>
            <a:ext cx="0" cy="570300"/>
          </a:xfrm>
          <a:prstGeom prst="straightConnector1">
            <a:avLst/>
          </a:prstGeom>
          <a:noFill/>
          <a:ln cap="flat" cmpd="sng" w="9525">
            <a:solidFill>
              <a:srgbClr val="EFEFEF"/>
            </a:solidFill>
            <a:prstDash val="solid"/>
            <a:round/>
            <a:headEnd len="med" w="med" type="none"/>
            <a:tailEnd len="med" w="med" type="none"/>
          </a:ln>
        </p:spPr>
      </p:cxnSp>
      <p:cxnSp>
        <p:nvCxnSpPr>
          <p:cNvPr id="166" name="Google Shape;166;p28"/>
          <p:cNvCxnSpPr/>
          <p:nvPr/>
        </p:nvCxnSpPr>
        <p:spPr>
          <a:xfrm>
            <a:off x="5780205" y="3629707"/>
            <a:ext cx="0" cy="570300"/>
          </a:xfrm>
          <a:prstGeom prst="straightConnector1">
            <a:avLst/>
          </a:prstGeom>
          <a:noFill/>
          <a:ln cap="flat" cmpd="sng" w="9525">
            <a:solidFill>
              <a:srgbClr val="EFEFEF"/>
            </a:solidFill>
            <a:prstDash val="solid"/>
            <a:round/>
            <a:headEnd len="med" w="med" type="none"/>
            <a:tailEnd len="med" w="med" type="none"/>
          </a:ln>
        </p:spPr>
      </p:cxnSp>
      <p:cxnSp>
        <p:nvCxnSpPr>
          <p:cNvPr id="167" name="Google Shape;167;p28"/>
          <p:cNvCxnSpPr/>
          <p:nvPr/>
        </p:nvCxnSpPr>
        <p:spPr>
          <a:xfrm>
            <a:off x="6710702" y="3629707"/>
            <a:ext cx="0" cy="570300"/>
          </a:xfrm>
          <a:prstGeom prst="straightConnector1">
            <a:avLst/>
          </a:prstGeom>
          <a:noFill/>
          <a:ln cap="flat" cmpd="sng" w="9525">
            <a:solidFill>
              <a:srgbClr val="EFEFEF"/>
            </a:solidFill>
            <a:prstDash val="solid"/>
            <a:round/>
            <a:headEnd len="med" w="med" type="none"/>
            <a:tailEnd len="med" w="med" type="none"/>
          </a:ln>
        </p:spPr>
      </p:cxnSp>
      <p:cxnSp>
        <p:nvCxnSpPr>
          <p:cNvPr id="168" name="Google Shape;168;p28"/>
          <p:cNvCxnSpPr/>
          <p:nvPr/>
        </p:nvCxnSpPr>
        <p:spPr>
          <a:xfrm>
            <a:off x="7634252" y="3629707"/>
            <a:ext cx="0" cy="570300"/>
          </a:xfrm>
          <a:prstGeom prst="straightConnector1">
            <a:avLst/>
          </a:prstGeom>
          <a:noFill/>
          <a:ln cap="flat" cmpd="sng" w="9525">
            <a:solidFill>
              <a:srgbClr val="EFEFEF"/>
            </a:solidFill>
            <a:prstDash val="solid"/>
            <a:round/>
            <a:headEnd len="med" w="med" type="none"/>
            <a:tailEnd len="med" w="med" type="none"/>
          </a:ln>
        </p:spPr>
      </p:cxnSp>
      <p:sp>
        <p:nvSpPr>
          <p:cNvPr id="169" name="Google Shape;169;p28"/>
          <p:cNvSpPr/>
          <p:nvPr/>
        </p:nvSpPr>
        <p:spPr>
          <a:xfrm>
            <a:off x="2912438" y="4244267"/>
            <a:ext cx="2033700" cy="373200"/>
          </a:xfrm>
          <a:prstGeom prst="parallelogram">
            <a:avLst>
              <a:gd fmla="val 25000"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28"/>
          <p:cNvSpPr txBox="1"/>
          <p:nvPr/>
        </p:nvSpPr>
        <p:spPr>
          <a:xfrm>
            <a:off x="2857678" y="4244417"/>
            <a:ext cx="20982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rgbClr val="009056"/>
                </a:solidFill>
                <a:latin typeface="Roboto Condensed Light"/>
                <a:ea typeface="Roboto Condensed Light"/>
                <a:cs typeface="Roboto Condensed Light"/>
                <a:sym typeface="Roboto Condensed Light"/>
              </a:rPr>
              <a:t>Presencia en todo</a:t>
            </a:r>
            <a:endParaRPr sz="1500">
              <a:solidFill>
                <a:srgbClr val="009056"/>
              </a:solidFill>
              <a:latin typeface="Roboto Black"/>
              <a:ea typeface="Roboto Black"/>
              <a:cs typeface="Roboto Black"/>
              <a:sym typeface="Roboto Black"/>
            </a:endParaRPr>
          </a:p>
        </p:txBody>
      </p:sp>
      <p:sp>
        <p:nvSpPr>
          <p:cNvPr id="171" name="Google Shape;171;p28"/>
          <p:cNvSpPr/>
          <p:nvPr/>
        </p:nvSpPr>
        <p:spPr>
          <a:xfrm>
            <a:off x="4269488" y="4574369"/>
            <a:ext cx="2457900" cy="373200"/>
          </a:xfrm>
          <a:prstGeom prst="parallelogram">
            <a:avLst>
              <a:gd fmla="val 25000" name="adj"/>
            </a:avLst>
          </a:prstGeom>
          <a:solidFill>
            <a:srgbClr val="FFDC5D"/>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 name="Google Shape;172;p28"/>
          <p:cNvSpPr txBox="1"/>
          <p:nvPr/>
        </p:nvSpPr>
        <p:spPr>
          <a:xfrm>
            <a:off x="4269488" y="4574369"/>
            <a:ext cx="23790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2000">
                <a:solidFill>
                  <a:srgbClr val="009056"/>
                </a:solidFill>
                <a:latin typeface="Roboto Condensed Black"/>
                <a:ea typeface="Roboto Condensed Black"/>
                <a:cs typeface="Roboto Condensed Black"/>
                <a:sym typeface="Roboto Condensed Black"/>
              </a:rPr>
              <a:t>el territorio nacional</a:t>
            </a:r>
            <a:endParaRPr i="1" sz="1500">
              <a:solidFill>
                <a:srgbClr val="009056"/>
              </a:solidFill>
              <a:latin typeface="Roboto Condensed Black"/>
              <a:ea typeface="Roboto Condensed Black"/>
              <a:cs typeface="Roboto Condensed Black"/>
              <a:sym typeface="Roboto Condensed Black"/>
            </a:endParaRPr>
          </a:p>
        </p:txBody>
      </p:sp>
      <p:pic>
        <p:nvPicPr>
          <p:cNvPr id="173" name="Google Shape;173;p28"/>
          <p:cNvPicPr preferRelativeResize="0"/>
          <p:nvPr/>
        </p:nvPicPr>
        <p:blipFill>
          <a:blip r:embed="rId4">
            <a:alphaModFix/>
          </a:blip>
          <a:stretch>
            <a:fillRect/>
          </a:stretch>
        </p:blipFill>
        <p:spPr>
          <a:xfrm>
            <a:off x="3322462" y="684800"/>
            <a:ext cx="1765474" cy="2552199"/>
          </a:xfrm>
          <a:prstGeom prst="rect">
            <a:avLst/>
          </a:prstGeom>
          <a:noFill/>
          <a:ln>
            <a:noFill/>
          </a:ln>
        </p:spPr>
      </p:pic>
      <p:sp>
        <p:nvSpPr>
          <p:cNvPr id="174" name="Google Shape;174;p28"/>
          <p:cNvSpPr txBox="1"/>
          <p:nvPr/>
        </p:nvSpPr>
        <p:spPr>
          <a:xfrm>
            <a:off x="4441425" y="1248800"/>
            <a:ext cx="694200" cy="23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600">
                <a:latin typeface="Roboto Condensed"/>
                <a:ea typeface="Roboto Condensed"/>
                <a:cs typeface="Roboto Condensed"/>
                <a:sym typeface="Roboto Condensed"/>
              </a:rPr>
              <a:t>Estados Unidos</a:t>
            </a:r>
            <a:endParaRPr sz="600">
              <a:latin typeface="Roboto Condensed"/>
              <a:ea typeface="Roboto Condensed"/>
              <a:cs typeface="Roboto Condensed"/>
              <a:sym typeface="Roboto Condensed"/>
            </a:endParaRPr>
          </a:p>
          <a:p>
            <a:pPr indent="0" lvl="0" marL="0" rtl="0" algn="l">
              <a:spcBef>
                <a:spcPts val="0"/>
              </a:spcBef>
              <a:spcAft>
                <a:spcPts val="0"/>
              </a:spcAft>
              <a:buNone/>
            </a:pPr>
            <a:r>
              <a:rPr lang="es" sz="600">
                <a:latin typeface="Roboto Condensed"/>
                <a:ea typeface="Roboto Condensed"/>
                <a:cs typeface="Roboto Condensed"/>
                <a:sym typeface="Roboto Condensed"/>
              </a:rPr>
              <a:t>(Florida)</a:t>
            </a:r>
            <a:endParaRPr sz="600">
              <a:latin typeface="Roboto Condensed"/>
              <a:ea typeface="Roboto Condensed"/>
              <a:cs typeface="Roboto Condensed"/>
              <a:sym typeface="Roboto Condensed"/>
            </a:endParaRPr>
          </a:p>
        </p:txBody>
      </p:sp>
      <p:cxnSp>
        <p:nvCxnSpPr>
          <p:cNvPr id="175" name="Google Shape;175;p28"/>
          <p:cNvCxnSpPr/>
          <p:nvPr/>
        </p:nvCxnSpPr>
        <p:spPr>
          <a:xfrm flipH="1" rot="10800000">
            <a:off x="4247784" y="1473250"/>
            <a:ext cx="383100" cy="131400"/>
          </a:xfrm>
          <a:prstGeom prst="bentConnector3">
            <a:avLst>
              <a:gd fmla="val 100020" name="adj1"/>
            </a:avLst>
          </a:prstGeom>
          <a:noFill/>
          <a:ln cap="flat" cmpd="sng" w="9525">
            <a:solidFill>
              <a:srgbClr val="FFDC5D"/>
            </a:solidFill>
            <a:prstDash val="solid"/>
            <a:round/>
            <a:headEnd len="med" w="med" type="oval"/>
            <a:tailEnd len="med" w="med" type="none"/>
          </a:ln>
        </p:spPr>
      </p:cxnSp>
      <p:cxnSp>
        <p:nvCxnSpPr>
          <p:cNvPr id="176" name="Google Shape;176;p28"/>
          <p:cNvCxnSpPr/>
          <p:nvPr/>
        </p:nvCxnSpPr>
        <p:spPr>
          <a:xfrm flipH="1">
            <a:off x="3754628" y="1925948"/>
            <a:ext cx="328500" cy="147900"/>
          </a:xfrm>
          <a:prstGeom prst="bentConnector3">
            <a:avLst>
              <a:gd fmla="val 0" name="adj1"/>
            </a:avLst>
          </a:prstGeom>
          <a:noFill/>
          <a:ln cap="flat" cmpd="sng" w="9525">
            <a:solidFill>
              <a:srgbClr val="FFDC5D"/>
            </a:solidFill>
            <a:prstDash val="solid"/>
            <a:round/>
            <a:headEnd len="med" w="med" type="oval"/>
            <a:tailEnd len="med" w="med" type="none"/>
          </a:ln>
        </p:spPr>
      </p:cxnSp>
      <p:sp>
        <p:nvSpPr>
          <p:cNvPr id="177" name="Google Shape;177;p28"/>
          <p:cNvSpPr txBox="1"/>
          <p:nvPr/>
        </p:nvSpPr>
        <p:spPr>
          <a:xfrm>
            <a:off x="3295575" y="1997550"/>
            <a:ext cx="606600" cy="1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600">
                <a:latin typeface="Roboto Condensed"/>
                <a:ea typeface="Roboto Condensed"/>
                <a:cs typeface="Roboto Condensed"/>
                <a:sym typeface="Roboto Condensed"/>
              </a:rPr>
              <a:t>El Salvador</a:t>
            </a:r>
            <a:endParaRPr sz="600">
              <a:latin typeface="Roboto Condensed"/>
              <a:ea typeface="Roboto Condensed"/>
              <a:cs typeface="Roboto Condensed"/>
              <a:sym typeface="Roboto Condensed"/>
            </a:endParaRPr>
          </a:p>
        </p:txBody>
      </p:sp>
      <p:cxnSp>
        <p:nvCxnSpPr>
          <p:cNvPr id="178" name="Google Shape;178;p28"/>
          <p:cNvCxnSpPr/>
          <p:nvPr/>
        </p:nvCxnSpPr>
        <p:spPr>
          <a:xfrm>
            <a:off x="4189142" y="1806914"/>
            <a:ext cx="382200" cy="600"/>
          </a:xfrm>
          <a:prstGeom prst="bentConnector3">
            <a:avLst>
              <a:gd fmla="val 50000" name="adj1"/>
            </a:avLst>
          </a:prstGeom>
          <a:noFill/>
          <a:ln cap="flat" cmpd="sng" w="9525">
            <a:solidFill>
              <a:srgbClr val="FFDC5D"/>
            </a:solidFill>
            <a:prstDash val="solid"/>
            <a:round/>
            <a:headEnd len="med" w="med" type="oval"/>
            <a:tailEnd len="med" w="med" type="none"/>
          </a:ln>
        </p:spPr>
      </p:cxnSp>
      <p:sp>
        <p:nvSpPr>
          <p:cNvPr id="179" name="Google Shape;179;p28"/>
          <p:cNvSpPr txBox="1"/>
          <p:nvPr/>
        </p:nvSpPr>
        <p:spPr>
          <a:xfrm>
            <a:off x="4513225" y="1732325"/>
            <a:ext cx="512700" cy="1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600">
                <a:latin typeface="Roboto Condensed"/>
                <a:ea typeface="Roboto Condensed"/>
                <a:cs typeface="Roboto Condensed"/>
                <a:sym typeface="Roboto Condensed"/>
              </a:rPr>
              <a:t>Honduras</a:t>
            </a:r>
            <a:endParaRPr sz="600">
              <a:latin typeface="Roboto Condensed"/>
              <a:ea typeface="Roboto Condensed"/>
              <a:cs typeface="Roboto Condensed"/>
              <a:sym typeface="Roboto Condensed"/>
            </a:endParaRPr>
          </a:p>
        </p:txBody>
      </p:sp>
      <p:cxnSp>
        <p:nvCxnSpPr>
          <p:cNvPr id="180" name="Google Shape;180;p28"/>
          <p:cNvCxnSpPr/>
          <p:nvPr/>
        </p:nvCxnSpPr>
        <p:spPr>
          <a:xfrm flipH="1">
            <a:off x="3765292" y="1945242"/>
            <a:ext cx="411000" cy="250200"/>
          </a:xfrm>
          <a:prstGeom prst="bentConnector3">
            <a:avLst>
              <a:gd fmla="val -355" name="adj1"/>
            </a:avLst>
          </a:prstGeom>
          <a:noFill/>
          <a:ln cap="flat" cmpd="sng" w="9525">
            <a:solidFill>
              <a:srgbClr val="FFDC5D"/>
            </a:solidFill>
            <a:prstDash val="solid"/>
            <a:round/>
            <a:headEnd len="med" w="med" type="oval"/>
            <a:tailEnd len="med" w="med" type="none"/>
          </a:ln>
        </p:spPr>
      </p:cxnSp>
      <p:sp>
        <p:nvSpPr>
          <p:cNvPr id="181" name="Google Shape;181;p28"/>
          <p:cNvSpPr txBox="1"/>
          <p:nvPr/>
        </p:nvSpPr>
        <p:spPr>
          <a:xfrm>
            <a:off x="3291177" y="2128025"/>
            <a:ext cx="576000" cy="1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600">
                <a:latin typeface="Roboto Condensed"/>
                <a:ea typeface="Roboto Condensed"/>
                <a:cs typeface="Roboto Condensed"/>
                <a:sym typeface="Roboto Condensed"/>
              </a:rPr>
              <a:t>Costa Rica</a:t>
            </a:r>
            <a:endParaRPr sz="600">
              <a:latin typeface="Roboto Condensed"/>
              <a:ea typeface="Roboto Condensed"/>
              <a:cs typeface="Roboto Condensed"/>
              <a:sym typeface="Roboto Condensed"/>
            </a:endParaRPr>
          </a:p>
        </p:txBody>
      </p:sp>
      <p:cxnSp>
        <p:nvCxnSpPr>
          <p:cNvPr id="182" name="Google Shape;182;p28"/>
          <p:cNvCxnSpPr/>
          <p:nvPr/>
        </p:nvCxnSpPr>
        <p:spPr>
          <a:xfrm flipH="1">
            <a:off x="3769475" y="1993517"/>
            <a:ext cx="526800" cy="373200"/>
          </a:xfrm>
          <a:prstGeom prst="bentConnector3">
            <a:avLst>
              <a:gd fmla="val -830" name="adj1"/>
            </a:avLst>
          </a:prstGeom>
          <a:noFill/>
          <a:ln cap="flat" cmpd="sng" w="9525">
            <a:solidFill>
              <a:srgbClr val="FFDC5D"/>
            </a:solidFill>
            <a:prstDash val="solid"/>
            <a:round/>
            <a:headEnd len="med" w="med" type="oval"/>
            <a:tailEnd len="med" w="med" type="none"/>
          </a:ln>
        </p:spPr>
      </p:cxnSp>
      <p:sp>
        <p:nvSpPr>
          <p:cNvPr id="183" name="Google Shape;183;p28"/>
          <p:cNvSpPr txBox="1"/>
          <p:nvPr/>
        </p:nvSpPr>
        <p:spPr>
          <a:xfrm>
            <a:off x="3291177" y="2289204"/>
            <a:ext cx="576000" cy="1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600">
                <a:latin typeface="Roboto Condensed"/>
                <a:ea typeface="Roboto Condensed"/>
                <a:cs typeface="Roboto Condensed"/>
                <a:sym typeface="Roboto Condensed"/>
              </a:rPr>
              <a:t>Panamá</a:t>
            </a:r>
            <a:endParaRPr sz="600">
              <a:latin typeface="Roboto Condensed"/>
              <a:ea typeface="Roboto Condensed"/>
              <a:cs typeface="Roboto Condensed"/>
              <a:sym typeface="Roboto Condensed"/>
            </a:endParaRPr>
          </a:p>
        </p:txBody>
      </p:sp>
      <p:sp>
        <p:nvSpPr>
          <p:cNvPr id="184" name="Google Shape;184;p28"/>
          <p:cNvSpPr txBox="1"/>
          <p:nvPr/>
        </p:nvSpPr>
        <p:spPr>
          <a:xfrm>
            <a:off x="4919805" y="2008197"/>
            <a:ext cx="512700" cy="1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600">
                <a:latin typeface="Roboto Condensed"/>
                <a:ea typeface="Roboto Condensed"/>
                <a:cs typeface="Roboto Condensed"/>
                <a:sym typeface="Roboto Condensed"/>
              </a:rPr>
              <a:t>Colombia</a:t>
            </a:r>
            <a:endParaRPr sz="600">
              <a:latin typeface="Roboto Condensed"/>
              <a:ea typeface="Roboto Condensed"/>
              <a:cs typeface="Roboto Condensed"/>
              <a:sym typeface="Roboto Condensed"/>
            </a:endParaRPr>
          </a:p>
        </p:txBody>
      </p:sp>
      <p:cxnSp>
        <p:nvCxnSpPr>
          <p:cNvPr id="185" name="Google Shape;185;p28"/>
          <p:cNvCxnSpPr/>
          <p:nvPr/>
        </p:nvCxnSpPr>
        <p:spPr>
          <a:xfrm>
            <a:off x="4386091" y="2077167"/>
            <a:ext cx="600600" cy="0"/>
          </a:xfrm>
          <a:prstGeom prst="straightConnector1">
            <a:avLst/>
          </a:prstGeom>
          <a:noFill/>
          <a:ln cap="flat" cmpd="sng" w="9525">
            <a:solidFill>
              <a:srgbClr val="FFDC5D"/>
            </a:solidFill>
            <a:prstDash val="solid"/>
            <a:round/>
            <a:headEnd len="med" w="med" type="oval"/>
            <a:tailEnd len="med" w="med" type="none"/>
          </a:ln>
        </p:spPr>
      </p:cxnSp>
      <p:sp>
        <p:nvSpPr>
          <p:cNvPr id="186" name="Google Shape;186;p28"/>
          <p:cNvSpPr txBox="1"/>
          <p:nvPr/>
        </p:nvSpPr>
        <p:spPr>
          <a:xfrm>
            <a:off x="5646877" y="434025"/>
            <a:ext cx="2528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300">
                <a:solidFill>
                  <a:srgbClr val="128B47"/>
                </a:solidFill>
                <a:latin typeface="Roboto Medium"/>
                <a:ea typeface="Roboto Medium"/>
                <a:cs typeface="Roboto Medium"/>
                <a:sym typeface="Roboto Medium"/>
              </a:rPr>
              <a:t>Nuestra presencia en</a:t>
            </a:r>
            <a:endParaRPr sz="1300">
              <a:solidFill>
                <a:srgbClr val="128B47"/>
              </a:solidFill>
              <a:latin typeface="Roboto Medium"/>
              <a:ea typeface="Roboto Medium"/>
              <a:cs typeface="Roboto Medium"/>
              <a:sym typeface="Roboto Medium"/>
            </a:endParaRPr>
          </a:p>
          <a:p>
            <a:pPr indent="0" lvl="0" marL="0" rtl="0" algn="ctr">
              <a:spcBef>
                <a:spcPts val="0"/>
              </a:spcBef>
              <a:spcAft>
                <a:spcPts val="0"/>
              </a:spcAft>
              <a:buNone/>
            </a:pPr>
            <a:r>
              <a:rPr lang="es" sz="1300">
                <a:solidFill>
                  <a:srgbClr val="128B47"/>
                </a:solidFill>
                <a:latin typeface="Roboto Medium"/>
                <a:ea typeface="Roboto Medium"/>
                <a:cs typeface="Roboto Medium"/>
                <a:sym typeface="Roboto Medium"/>
              </a:rPr>
              <a:t>Colombia y la región</a:t>
            </a:r>
            <a:endParaRPr sz="1300">
              <a:solidFill>
                <a:srgbClr val="128B47"/>
              </a:solidFill>
              <a:latin typeface="Roboto Medium"/>
              <a:ea typeface="Roboto Medium"/>
              <a:cs typeface="Roboto Medium"/>
              <a:sym typeface="Roboto Medium"/>
            </a:endParaRPr>
          </a:p>
        </p:txBody>
      </p:sp>
      <p:sp>
        <p:nvSpPr>
          <p:cNvPr id="187" name="Google Shape;187;p28"/>
          <p:cNvSpPr txBox="1"/>
          <p:nvPr/>
        </p:nvSpPr>
        <p:spPr>
          <a:xfrm>
            <a:off x="5604127" y="977910"/>
            <a:ext cx="26139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latin typeface="Roboto Condensed"/>
                <a:ea typeface="Roboto Condensed"/>
                <a:cs typeface="Roboto Condensed"/>
                <a:sym typeface="Roboto Condensed"/>
              </a:rPr>
              <a:t>Estamos, principalmente en América Latina, en los sectores de banca, servicios financieros, seguros, capitalización, vivienda y hotelería.</a:t>
            </a:r>
            <a:endParaRPr sz="900">
              <a:latin typeface="Roboto Condensed"/>
              <a:ea typeface="Roboto Condensed"/>
              <a:cs typeface="Roboto Condensed"/>
              <a:sym typeface="Roboto Condensed"/>
            </a:endParaRPr>
          </a:p>
        </p:txBody>
      </p:sp>
      <p:sp>
        <p:nvSpPr>
          <p:cNvPr id="188" name="Google Shape;188;p28"/>
          <p:cNvSpPr txBox="1"/>
          <p:nvPr/>
        </p:nvSpPr>
        <p:spPr>
          <a:xfrm>
            <a:off x="5604127" y="1511310"/>
            <a:ext cx="26139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900">
                <a:latin typeface="Roboto Condensed"/>
                <a:ea typeface="Roboto Condensed"/>
                <a:cs typeface="Roboto Condensed"/>
                <a:sym typeface="Roboto Condensed"/>
              </a:rPr>
              <a:t>Nuestras marcas con mayor recordación son:</a:t>
            </a:r>
            <a:endParaRPr sz="900">
              <a:latin typeface="Roboto Condensed"/>
              <a:ea typeface="Roboto Condensed"/>
              <a:cs typeface="Roboto Condensed"/>
              <a:sym typeface="Roboto Condensed"/>
            </a:endParaRPr>
          </a:p>
        </p:txBody>
      </p:sp>
      <p:sp>
        <p:nvSpPr>
          <p:cNvPr id="189" name="Google Shape;189;p28"/>
          <p:cNvSpPr/>
          <p:nvPr/>
        </p:nvSpPr>
        <p:spPr>
          <a:xfrm>
            <a:off x="6036042" y="1834400"/>
            <a:ext cx="131400" cy="1314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8"/>
          <p:cNvSpPr/>
          <p:nvPr/>
        </p:nvSpPr>
        <p:spPr>
          <a:xfrm>
            <a:off x="6848917" y="1834400"/>
            <a:ext cx="131400" cy="1314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 name="Google Shape;191;p28"/>
          <p:cNvSpPr/>
          <p:nvPr/>
        </p:nvSpPr>
        <p:spPr>
          <a:xfrm>
            <a:off x="7661792" y="1834400"/>
            <a:ext cx="131400" cy="1314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8"/>
          <p:cNvSpPr txBox="1"/>
          <p:nvPr/>
        </p:nvSpPr>
        <p:spPr>
          <a:xfrm>
            <a:off x="5673983" y="1892300"/>
            <a:ext cx="845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00">
                <a:latin typeface="Roboto Condensed"/>
                <a:ea typeface="Roboto Condensed"/>
                <a:cs typeface="Roboto Condensed"/>
                <a:sym typeface="Roboto Condensed"/>
              </a:rPr>
              <a:t>Banco Davivienda</a:t>
            </a:r>
            <a:endParaRPr sz="800">
              <a:latin typeface="Roboto Condensed"/>
              <a:ea typeface="Roboto Condensed"/>
              <a:cs typeface="Roboto Condensed"/>
              <a:sym typeface="Roboto Condensed"/>
            </a:endParaRPr>
          </a:p>
        </p:txBody>
      </p:sp>
      <p:sp>
        <p:nvSpPr>
          <p:cNvPr id="193" name="Google Shape;193;p28"/>
          <p:cNvSpPr txBox="1"/>
          <p:nvPr/>
        </p:nvSpPr>
        <p:spPr>
          <a:xfrm>
            <a:off x="6488199" y="1892300"/>
            <a:ext cx="845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00">
                <a:latin typeface="Roboto Condensed"/>
                <a:ea typeface="Roboto Condensed"/>
                <a:cs typeface="Roboto Condensed"/>
                <a:sym typeface="Roboto Condensed"/>
              </a:rPr>
              <a:t>Seguros</a:t>
            </a:r>
            <a:endParaRPr sz="800">
              <a:latin typeface="Roboto Condensed"/>
              <a:ea typeface="Roboto Condensed"/>
              <a:cs typeface="Roboto Condensed"/>
              <a:sym typeface="Roboto Condensed"/>
            </a:endParaRPr>
          </a:p>
          <a:p>
            <a:pPr indent="0" lvl="0" marL="0" rtl="0" algn="ctr">
              <a:spcBef>
                <a:spcPts val="0"/>
              </a:spcBef>
              <a:spcAft>
                <a:spcPts val="0"/>
              </a:spcAft>
              <a:buNone/>
            </a:pPr>
            <a:r>
              <a:rPr lang="es" sz="800">
                <a:latin typeface="Roboto Condensed"/>
                <a:ea typeface="Roboto Condensed"/>
                <a:cs typeface="Roboto Condensed"/>
                <a:sym typeface="Roboto Condensed"/>
              </a:rPr>
              <a:t>Bolívar</a:t>
            </a:r>
            <a:endParaRPr sz="800">
              <a:latin typeface="Roboto Condensed"/>
              <a:ea typeface="Roboto Condensed"/>
              <a:cs typeface="Roboto Condensed"/>
              <a:sym typeface="Roboto Condensed"/>
            </a:endParaRPr>
          </a:p>
        </p:txBody>
      </p:sp>
      <p:sp>
        <p:nvSpPr>
          <p:cNvPr id="194" name="Google Shape;194;p28"/>
          <p:cNvSpPr txBox="1"/>
          <p:nvPr/>
        </p:nvSpPr>
        <p:spPr>
          <a:xfrm>
            <a:off x="7302415" y="1892300"/>
            <a:ext cx="845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800">
                <a:latin typeface="Roboto Condensed"/>
                <a:ea typeface="Roboto Condensed"/>
                <a:cs typeface="Roboto Condensed"/>
                <a:sym typeface="Roboto Condensed"/>
              </a:rPr>
              <a:t>Constructora</a:t>
            </a:r>
            <a:endParaRPr sz="800">
              <a:latin typeface="Roboto Condensed"/>
              <a:ea typeface="Roboto Condensed"/>
              <a:cs typeface="Roboto Condensed"/>
              <a:sym typeface="Roboto Condensed"/>
            </a:endParaRPr>
          </a:p>
          <a:p>
            <a:pPr indent="0" lvl="0" marL="0" rtl="0" algn="ctr">
              <a:spcBef>
                <a:spcPts val="0"/>
              </a:spcBef>
              <a:spcAft>
                <a:spcPts val="0"/>
              </a:spcAft>
              <a:buNone/>
            </a:pPr>
            <a:r>
              <a:rPr lang="es" sz="800">
                <a:latin typeface="Roboto Condensed"/>
                <a:ea typeface="Roboto Condensed"/>
                <a:cs typeface="Roboto Condensed"/>
                <a:sym typeface="Roboto Condensed"/>
              </a:rPr>
              <a:t>Bolívar</a:t>
            </a:r>
            <a:endParaRPr sz="800">
              <a:latin typeface="Roboto Condensed"/>
              <a:ea typeface="Roboto Condensed"/>
              <a:cs typeface="Roboto Condensed"/>
              <a:sym typeface="Roboto Condensed"/>
            </a:endParaRPr>
          </a:p>
        </p:txBody>
      </p:sp>
      <p:sp>
        <p:nvSpPr>
          <p:cNvPr id="195" name="Google Shape;195;p28"/>
          <p:cNvSpPr txBox="1"/>
          <p:nvPr/>
        </p:nvSpPr>
        <p:spPr>
          <a:xfrm>
            <a:off x="5613197" y="2273300"/>
            <a:ext cx="1405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900">
                <a:latin typeface="Roboto Condensed"/>
                <a:ea typeface="Roboto Condensed"/>
                <a:cs typeface="Roboto Condensed"/>
                <a:sym typeface="Roboto Condensed"/>
              </a:rPr>
              <a:t>Marcas</a:t>
            </a:r>
            <a:endParaRPr b="1" sz="900">
              <a:latin typeface="Roboto Condensed"/>
              <a:ea typeface="Roboto Condensed"/>
              <a:cs typeface="Roboto Condensed"/>
              <a:sym typeface="Roboto Condensed"/>
            </a:endParaRPr>
          </a:p>
        </p:txBody>
      </p:sp>
      <p:sp>
        <p:nvSpPr>
          <p:cNvPr id="196" name="Google Shape;196;p28"/>
          <p:cNvSpPr txBox="1"/>
          <p:nvPr/>
        </p:nvSpPr>
        <p:spPr>
          <a:xfrm>
            <a:off x="7060997" y="2273300"/>
            <a:ext cx="1405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sz="900">
                <a:latin typeface="Roboto Condensed"/>
                <a:ea typeface="Roboto Condensed"/>
                <a:cs typeface="Roboto Condensed"/>
                <a:sym typeface="Roboto Condensed"/>
              </a:rPr>
              <a:t>Plataformas</a:t>
            </a:r>
            <a:endParaRPr b="1" sz="900">
              <a:latin typeface="Roboto Condensed"/>
              <a:ea typeface="Roboto Condensed"/>
              <a:cs typeface="Roboto Condensed"/>
              <a:sym typeface="Roboto Condensed"/>
            </a:endParaRPr>
          </a:p>
        </p:txBody>
      </p:sp>
      <p:pic>
        <p:nvPicPr>
          <p:cNvPr id="197" name="Google Shape;197;p28"/>
          <p:cNvPicPr preferRelativeResize="0"/>
          <p:nvPr/>
        </p:nvPicPr>
        <p:blipFill>
          <a:blip r:embed="rId5">
            <a:alphaModFix/>
          </a:blip>
          <a:stretch>
            <a:fillRect/>
          </a:stretch>
        </p:blipFill>
        <p:spPr>
          <a:xfrm>
            <a:off x="6540481" y="2487220"/>
            <a:ext cx="795886" cy="232800"/>
          </a:xfrm>
          <a:prstGeom prst="rect">
            <a:avLst/>
          </a:prstGeom>
          <a:noFill/>
          <a:ln>
            <a:noFill/>
          </a:ln>
        </p:spPr>
      </p:pic>
      <p:pic>
        <p:nvPicPr>
          <p:cNvPr id="198" name="Google Shape;198;p28"/>
          <p:cNvPicPr preferRelativeResize="0"/>
          <p:nvPr/>
        </p:nvPicPr>
        <p:blipFill rotWithShape="1">
          <a:blip r:embed="rId6">
            <a:alphaModFix/>
          </a:blip>
          <a:srcRect b="21067" l="0" r="0" t="26965"/>
          <a:stretch/>
        </p:blipFill>
        <p:spPr>
          <a:xfrm>
            <a:off x="5808193" y="2745274"/>
            <a:ext cx="593825" cy="113044"/>
          </a:xfrm>
          <a:prstGeom prst="rect">
            <a:avLst/>
          </a:prstGeom>
          <a:noFill/>
          <a:ln>
            <a:noFill/>
          </a:ln>
        </p:spPr>
      </p:pic>
      <p:pic>
        <p:nvPicPr>
          <p:cNvPr id="199" name="Google Shape;199;p28"/>
          <p:cNvPicPr preferRelativeResize="0"/>
          <p:nvPr/>
        </p:nvPicPr>
        <p:blipFill>
          <a:blip r:embed="rId7">
            <a:alphaModFix/>
          </a:blip>
          <a:stretch>
            <a:fillRect/>
          </a:stretch>
        </p:blipFill>
        <p:spPr>
          <a:xfrm>
            <a:off x="6554934" y="3045319"/>
            <a:ext cx="328500" cy="328500"/>
          </a:xfrm>
          <a:prstGeom prst="rect">
            <a:avLst/>
          </a:prstGeom>
          <a:noFill/>
          <a:ln>
            <a:noFill/>
          </a:ln>
        </p:spPr>
      </p:pic>
      <p:pic>
        <p:nvPicPr>
          <p:cNvPr id="200" name="Google Shape;200;p28"/>
          <p:cNvPicPr preferRelativeResize="0"/>
          <p:nvPr/>
        </p:nvPicPr>
        <p:blipFill>
          <a:blip r:embed="rId8">
            <a:alphaModFix/>
          </a:blip>
          <a:stretch>
            <a:fillRect/>
          </a:stretch>
        </p:blipFill>
        <p:spPr>
          <a:xfrm>
            <a:off x="5808193" y="3171885"/>
            <a:ext cx="606600" cy="75367"/>
          </a:xfrm>
          <a:prstGeom prst="rect">
            <a:avLst/>
          </a:prstGeom>
          <a:noFill/>
          <a:ln>
            <a:noFill/>
          </a:ln>
        </p:spPr>
      </p:pic>
      <p:pic>
        <p:nvPicPr>
          <p:cNvPr id="201" name="Google Shape;201;p28"/>
          <p:cNvPicPr preferRelativeResize="0"/>
          <p:nvPr/>
        </p:nvPicPr>
        <p:blipFill>
          <a:blip r:embed="rId9">
            <a:alphaModFix/>
          </a:blip>
          <a:stretch>
            <a:fillRect/>
          </a:stretch>
        </p:blipFill>
        <p:spPr>
          <a:xfrm>
            <a:off x="7454739" y="2745274"/>
            <a:ext cx="618025" cy="99587"/>
          </a:xfrm>
          <a:prstGeom prst="rect">
            <a:avLst/>
          </a:prstGeom>
          <a:noFill/>
          <a:ln>
            <a:noFill/>
          </a:ln>
        </p:spPr>
      </p:pic>
      <p:pic>
        <p:nvPicPr>
          <p:cNvPr id="202" name="Google Shape;202;p28"/>
          <p:cNvPicPr preferRelativeResize="0"/>
          <p:nvPr/>
        </p:nvPicPr>
        <p:blipFill>
          <a:blip r:embed="rId10">
            <a:alphaModFix/>
          </a:blip>
          <a:stretch>
            <a:fillRect/>
          </a:stretch>
        </p:blipFill>
        <p:spPr>
          <a:xfrm>
            <a:off x="7454739" y="2571740"/>
            <a:ext cx="512700" cy="142274"/>
          </a:xfrm>
          <a:prstGeom prst="rect">
            <a:avLst/>
          </a:prstGeom>
          <a:noFill/>
          <a:ln>
            <a:noFill/>
          </a:ln>
        </p:spPr>
      </p:pic>
      <p:pic>
        <p:nvPicPr>
          <p:cNvPr id="203" name="Google Shape;203;p28"/>
          <p:cNvPicPr preferRelativeResize="0"/>
          <p:nvPr/>
        </p:nvPicPr>
        <p:blipFill>
          <a:blip r:embed="rId11">
            <a:alphaModFix/>
          </a:blip>
          <a:stretch>
            <a:fillRect/>
          </a:stretch>
        </p:blipFill>
        <p:spPr>
          <a:xfrm>
            <a:off x="5808193" y="2559009"/>
            <a:ext cx="694200" cy="88116"/>
          </a:xfrm>
          <a:prstGeom prst="rect">
            <a:avLst/>
          </a:prstGeom>
          <a:noFill/>
          <a:ln>
            <a:noFill/>
          </a:ln>
        </p:spPr>
      </p:pic>
      <p:pic>
        <p:nvPicPr>
          <p:cNvPr id="204" name="Google Shape;204;p28"/>
          <p:cNvPicPr preferRelativeResize="0"/>
          <p:nvPr/>
        </p:nvPicPr>
        <p:blipFill rotWithShape="1">
          <a:blip r:embed="rId12">
            <a:alphaModFix/>
          </a:blip>
          <a:srcRect b="33588" l="0" r="0" t="40142"/>
          <a:stretch/>
        </p:blipFill>
        <p:spPr>
          <a:xfrm>
            <a:off x="6540481" y="2871016"/>
            <a:ext cx="694199" cy="236334"/>
          </a:xfrm>
          <a:prstGeom prst="rect">
            <a:avLst/>
          </a:prstGeom>
          <a:noFill/>
          <a:ln>
            <a:noFill/>
          </a:ln>
        </p:spPr>
      </p:pic>
      <p:pic>
        <p:nvPicPr>
          <p:cNvPr id="205" name="Google Shape;205;p28"/>
          <p:cNvPicPr preferRelativeResize="0"/>
          <p:nvPr/>
        </p:nvPicPr>
        <p:blipFill>
          <a:blip r:embed="rId13">
            <a:alphaModFix/>
          </a:blip>
          <a:stretch>
            <a:fillRect/>
          </a:stretch>
        </p:blipFill>
        <p:spPr>
          <a:xfrm>
            <a:off x="5808193" y="2888541"/>
            <a:ext cx="618025" cy="18528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619" name="Shape 619"/>
        <p:cNvGrpSpPr/>
        <p:nvPr/>
      </p:nvGrpSpPr>
      <p:grpSpPr>
        <a:xfrm>
          <a:off x="0" y="0"/>
          <a:ext cx="0" cy="0"/>
          <a:chOff x="0" y="0"/>
          <a:chExt cx="0" cy="0"/>
        </a:xfrm>
      </p:grpSpPr>
      <p:sp>
        <p:nvSpPr>
          <p:cNvPr id="620" name="Google Shape;620;p46"/>
          <p:cNvSpPr txBox="1"/>
          <p:nvPr/>
        </p:nvSpPr>
        <p:spPr>
          <a:xfrm>
            <a:off x="693425" y="225200"/>
            <a:ext cx="57591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500">
                <a:solidFill>
                  <a:srgbClr val="009056"/>
                </a:solidFill>
                <a:latin typeface="Roboto Light"/>
                <a:ea typeface="Roboto Light"/>
                <a:cs typeface="Roboto Light"/>
                <a:sym typeface="Roboto Light"/>
              </a:rPr>
              <a:t>¿Qué es el </a:t>
            </a:r>
            <a:r>
              <a:rPr b="1" lang="es" sz="2500">
                <a:solidFill>
                  <a:srgbClr val="009056"/>
                </a:solidFill>
                <a:latin typeface="Roboto"/>
                <a:ea typeface="Roboto"/>
                <a:cs typeface="Roboto"/>
                <a:sym typeface="Roboto"/>
              </a:rPr>
              <a:t>Operador </a:t>
            </a:r>
            <a:endParaRPr b="1" sz="2500">
              <a:solidFill>
                <a:srgbClr val="009056"/>
              </a:solidFill>
              <a:latin typeface="Roboto"/>
              <a:ea typeface="Roboto"/>
              <a:cs typeface="Roboto"/>
              <a:sym typeface="Roboto"/>
            </a:endParaRPr>
          </a:p>
          <a:p>
            <a:pPr indent="0" lvl="0" marL="0" rtl="0" algn="l">
              <a:lnSpc>
                <a:spcPct val="85000"/>
              </a:lnSpc>
              <a:spcBef>
                <a:spcPts val="0"/>
              </a:spcBef>
              <a:spcAft>
                <a:spcPts val="0"/>
              </a:spcAft>
              <a:buNone/>
            </a:pPr>
            <a:r>
              <a:rPr b="1" lang="es" sz="2500">
                <a:solidFill>
                  <a:srgbClr val="009056"/>
                </a:solidFill>
                <a:latin typeface="Roboto"/>
                <a:ea typeface="Roboto"/>
                <a:cs typeface="Roboto"/>
                <a:sym typeface="Roboto"/>
              </a:rPr>
              <a:t>Económico Autorizado?</a:t>
            </a:r>
            <a:endParaRPr sz="25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621" name="Google Shape;621;p46"/>
          <p:cNvSpPr/>
          <p:nvPr/>
        </p:nvSpPr>
        <p:spPr>
          <a:xfrm>
            <a:off x="587525" y="1133900"/>
            <a:ext cx="3012900" cy="1242600"/>
          </a:xfrm>
          <a:prstGeom prst="roundRect">
            <a:avLst>
              <a:gd fmla="val 2512" name="adj"/>
            </a:avLst>
          </a:prstGeom>
          <a:solidFill>
            <a:schemeClr val="lt1"/>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179999" marR="237815" rtl="0" algn="l">
              <a:lnSpc>
                <a:spcPct val="90000"/>
              </a:lnSpc>
              <a:spcBef>
                <a:spcPts val="750"/>
              </a:spcBef>
              <a:spcAft>
                <a:spcPts val="0"/>
              </a:spcAft>
              <a:buNone/>
            </a:pPr>
            <a:r>
              <a:rPr lang="es" sz="1300">
                <a:solidFill>
                  <a:schemeClr val="dk1"/>
                </a:solidFill>
                <a:latin typeface="Roboto Condensed"/>
                <a:ea typeface="Roboto Condensed"/>
                <a:cs typeface="Roboto Condensed"/>
                <a:sym typeface="Roboto Condensed"/>
              </a:rPr>
              <a:t>Acreditación aduanera otorgada por la </a:t>
            </a:r>
            <a:r>
              <a:rPr b="1" lang="es" sz="1300">
                <a:solidFill>
                  <a:schemeClr val="dk1"/>
                </a:solidFill>
                <a:latin typeface="Roboto Condensed"/>
                <a:ea typeface="Roboto Condensed"/>
                <a:cs typeface="Roboto Condensed"/>
                <a:sym typeface="Roboto Condensed"/>
              </a:rPr>
              <a:t>DIAN </a:t>
            </a:r>
            <a:r>
              <a:rPr lang="es" sz="1300">
                <a:solidFill>
                  <a:schemeClr val="dk1"/>
                </a:solidFill>
                <a:latin typeface="Roboto Condensed"/>
                <a:ea typeface="Roboto Condensed"/>
                <a:cs typeface="Roboto Condensed"/>
                <a:sym typeface="Roboto Condensed"/>
              </a:rPr>
              <a:t>a empresas que demuestran estar comprometidas con la </a:t>
            </a:r>
            <a:r>
              <a:rPr b="1" lang="es" sz="1300">
                <a:solidFill>
                  <a:schemeClr val="dk1"/>
                </a:solidFill>
                <a:latin typeface="Roboto Condensed"/>
                <a:ea typeface="Roboto Condensed"/>
                <a:cs typeface="Roboto Condensed"/>
                <a:sym typeface="Roboto Condensed"/>
              </a:rPr>
              <a:t>seguridad y administración de riesgos </a:t>
            </a:r>
            <a:r>
              <a:rPr lang="es" sz="1300">
                <a:solidFill>
                  <a:schemeClr val="dk1"/>
                </a:solidFill>
                <a:latin typeface="Roboto Condensed"/>
                <a:ea typeface="Roboto Condensed"/>
                <a:cs typeface="Roboto Condensed"/>
                <a:sym typeface="Roboto Condensed"/>
              </a:rPr>
              <a:t>en </a:t>
            </a:r>
            <a:r>
              <a:rPr lang="es" sz="1300">
                <a:solidFill>
                  <a:srgbClr val="009056"/>
                </a:solidFill>
                <a:latin typeface="Roboto Condensed Black"/>
                <a:ea typeface="Roboto Condensed Black"/>
                <a:cs typeface="Roboto Condensed Black"/>
                <a:sym typeface="Roboto Condensed Black"/>
              </a:rPr>
              <a:t>toda</a:t>
            </a:r>
            <a:r>
              <a:rPr lang="es" sz="1300">
                <a:solidFill>
                  <a:srgbClr val="009056"/>
                </a:solidFill>
                <a:latin typeface="Roboto Condensed Black"/>
                <a:ea typeface="Roboto Condensed Black"/>
                <a:cs typeface="Roboto Condensed Black"/>
                <a:sym typeface="Roboto Condensed Black"/>
              </a:rPr>
              <a:t> su cadena de suministro.</a:t>
            </a:r>
            <a:endParaRPr sz="1300">
              <a:solidFill>
                <a:srgbClr val="3C3C3C"/>
              </a:solidFill>
              <a:latin typeface="Roboto Condensed Light"/>
              <a:ea typeface="Roboto Condensed Light"/>
              <a:cs typeface="Roboto Condensed Light"/>
              <a:sym typeface="Roboto Condensed Light"/>
            </a:endParaRPr>
          </a:p>
        </p:txBody>
      </p:sp>
      <p:sp>
        <p:nvSpPr>
          <p:cNvPr id="622" name="Google Shape;622;p46"/>
          <p:cNvSpPr/>
          <p:nvPr/>
        </p:nvSpPr>
        <p:spPr>
          <a:xfrm>
            <a:off x="5100125" y="1134025"/>
            <a:ext cx="3000300" cy="1242600"/>
          </a:xfrm>
          <a:prstGeom prst="rect">
            <a:avLst/>
          </a:prstGeom>
          <a:solidFill>
            <a:srgbClr val="009056"/>
          </a:solidFill>
          <a:ln cap="flat" cmpd="sng" w="9525">
            <a:solidFill>
              <a:srgbClr val="009056"/>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i="1" lang="es">
                <a:solidFill>
                  <a:schemeClr val="lt1"/>
                </a:solidFill>
                <a:latin typeface="Roboto Condensed"/>
                <a:ea typeface="Roboto Condensed"/>
                <a:cs typeface="Roboto Condensed"/>
                <a:sym typeface="Roboto Condensed"/>
              </a:rPr>
              <a:t>Promueve cadenas de abastecimiento </a:t>
            </a:r>
            <a:endParaRPr i="1">
              <a:solidFill>
                <a:schemeClr val="lt1"/>
              </a:solidFill>
              <a:latin typeface="Roboto Condensed"/>
              <a:ea typeface="Roboto Condensed"/>
              <a:cs typeface="Roboto Condensed"/>
              <a:sym typeface="Roboto Condensed"/>
            </a:endParaRPr>
          </a:p>
          <a:p>
            <a:pPr indent="0" lvl="0" marL="0" rtl="0" algn="ctr">
              <a:spcBef>
                <a:spcPts val="0"/>
              </a:spcBef>
              <a:spcAft>
                <a:spcPts val="0"/>
              </a:spcAft>
              <a:buClr>
                <a:schemeClr val="dk1"/>
              </a:buClr>
              <a:buSzPts val="1100"/>
              <a:buFont typeface="Arial"/>
              <a:buNone/>
            </a:pPr>
            <a:r>
              <a:rPr i="1" lang="es">
                <a:solidFill>
                  <a:schemeClr val="lt1"/>
                </a:solidFill>
                <a:latin typeface="Roboto Condensed"/>
                <a:ea typeface="Roboto Condensed"/>
                <a:cs typeface="Roboto Condensed"/>
                <a:sym typeface="Roboto Condensed"/>
              </a:rPr>
              <a:t>confiables y seguras, generando </a:t>
            </a:r>
            <a:endParaRPr i="1">
              <a:solidFill>
                <a:schemeClr val="lt1"/>
              </a:solidFill>
              <a:latin typeface="Roboto Condensed"/>
              <a:ea typeface="Roboto Condensed"/>
              <a:cs typeface="Roboto Condensed"/>
              <a:sym typeface="Roboto Condensed"/>
            </a:endParaRPr>
          </a:p>
          <a:p>
            <a:pPr indent="0" lvl="0" marL="0" rtl="0" algn="ctr">
              <a:spcBef>
                <a:spcPts val="0"/>
              </a:spcBef>
              <a:spcAft>
                <a:spcPts val="0"/>
              </a:spcAft>
              <a:buClr>
                <a:schemeClr val="dk1"/>
              </a:buClr>
              <a:buSzPts val="1100"/>
              <a:buFont typeface="Arial"/>
              <a:buNone/>
            </a:pPr>
            <a:r>
              <a:rPr i="1" lang="es">
                <a:solidFill>
                  <a:schemeClr val="lt1"/>
                </a:solidFill>
                <a:latin typeface="Roboto Condensed"/>
                <a:ea typeface="Roboto Condensed"/>
                <a:cs typeface="Roboto Condensed"/>
                <a:sym typeface="Roboto Condensed"/>
              </a:rPr>
              <a:t>comercio internacional </a:t>
            </a:r>
            <a:endParaRPr i="1">
              <a:solidFill>
                <a:schemeClr val="lt1"/>
              </a:solidFill>
              <a:latin typeface="Roboto Condensed"/>
              <a:ea typeface="Roboto Condensed"/>
              <a:cs typeface="Roboto Condensed"/>
              <a:sym typeface="Roboto Condensed"/>
            </a:endParaRPr>
          </a:p>
          <a:p>
            <a:pPr indent="0" lvl="0" marL="0" rtl="0" algn="ctr">
              <a:spcBef>
                <a:spcPts val="0"/>
              </a:spcBef>
              <a:spcAft>
                <a:spcPts val="0"/>
              </a:spcAft>
              <a:buClr>
                <a:schemeClr val="dk1"/>
              </a:buClr>
              <a:buSzPts val="1100"/>
              <a:buFont typeface="Arial"/>
              <a:buNone/>
            </a:pPr>
            <a:r>
              <a:rPr b="1" i="1" lang="es">
                <a:solidFill>
                  <a:srgbClr val="FFE37B"/>
                </a:solidFill>
                <a:latin typeface="Roboto Condensed"/>
                <a:ea typeface="Roboto Condensed"/>
                <a:cs typeface="Roboto Condensed"/>
                <a:sym typeface="Roboto Condensed"/>
              </a:rPr>
              <a:t>á</a:t>
            </a:r>
            <a:r>
              <a:rPr b="1" i="1" lang="es">
                <a:solidFill>
                  <a:srgbClr val="FFE37B"/>
                </a:solidFill>
                <a:latin typeface="Roboto Condensed"/>
                <a:ea typeface="Roboto Condensed"/>
                <a:cs typeface="Roboto Condensed"/>
                <a:sym typeface="Roboto Condensed"/>
              </a:rPr>
              <a:t>gil, seguro y confiable</a:t>
            </a:r>
            <a:endParaRPr b="1" i="1">
              <a:solidFill>
                <a:srgbClr val="FFE37B"/>
              </a:solidFill>
              <a:latin typeface="Roboto Condensed"/>
              <a:ea typeface="Roboto Condensed"/>
              <a:cs typeface="Roboto Condensed"/>
              <a:sym typeface="Roboto Condensed"/>
            </a:endParaRPr>
          </a:p>
        </p:txBody>
      </p:sp>
      <p:pic>
        <p:nvPicPr>
          <p:cNvPr id="623" name="Google Shape;623;p46"/>
          <p:cNvPicPr preferRelativeResize="0"/>
          <p:nvPr/>
        </p:nvPicPr>
        <p:blipFill>
          <a:blip r:embed="rId4">
            <a:alphaModFix/>
          </a:blip>
          <a:stretch>
            <a:fillRect/>
          </a:stretch>
        </p:blipFill>
        <p:spPr>
          <a:xfrm>
            <a:off x="673168" y="3882618"/>
            <a:ext cx="1484957" cy="589800"/>
          </a:xfrm>
          <a:prstGeom prst="rect">
            <a:avLst/>
          </a:prstGeom>
          <a:noFill/>
          <a:ln>
            <a:noFill/>
          </a:ln>
        </p:spPr>
      </p:pic>
      <p:sp>
        <p:nvSpPr>
          <p:cNvPr id="624" name="Google Shape;624;p46"/>
          <p:cNvSpPr txBox="1"/>
          <p:nvPr/>
        </p:nvSpPr>
        <p:spPr>
          <a:xfrm>
            <a:off x="673175" y="3537500"/>
            <a:ext cx="1538400" cy="3156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750"/>
              </a:spcBef>
              <a:spcAft>
                <a:spcPts val="0"/>
              </a:spcAft>
              <a:buClr>
                <a:srgbClr val="000000"/>
              </a:buClr>
              <a:buSzPts val="1125"/>
              <a:buFont typeface="Arial"/>
              <a:buNone/>
            </a:pPr>
            <a:r>
              <a:rPr lang="es" sz="1525">
                <a:latin typeface="Roboto Condensed Light"/>
                <a:ea typeface="Roboto Condensed Light"/>
                <a:cs typeface="Roboto Condensed Light"/>
                <a:sym typeface="Roboto Condensed Light"/>
              </a:rPr>
              <a:t>Programa de</a:t>
            </a:r>
            <a:endParaRPr sz="1525">
              <a:latin typeface="Roboto Condensed Light"/>
              <a:ea typeface="Roboto Condensed Light"/>
              <a:cs typeface="Roboto Condensed Light"/>
              <a:sym typeface="Roboto Condensed Light"/>
            </a:endParaRPr>
          </a:p>
        </p:txBody>
      </p:sp>
      <p:sp>
        <p:nvSpPr>
          <p:cNvPr id="625" name="Google Shape;625;p46"/>
          <p:cNvSpPr/>
          <p:nvPr/>
        </p:nvSpPr>
        <p:spPr>
          <a:xfrm>
            <a:off x="2357675" y="3067638"/>
            <a:ext cx="6550200" cy="2019000"/>
          </a:xfrm>
          <a:prstGeom prst="roundRect">
            <a:avLst>
              <a:gd fmla="val 2512" name="adj"/>
            </a:avLst>
          </a:prstGeom>
          <a:solidFill>
            <a:schemeClr val="lt1"/>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237815" rtl="0" algn="l">
              <a:lnSpc>
                <a:spcPct val="90000"/>
              </a:lnSpc>
              <a:spcBef>
                <a:spcPts val="750"/>
              </a:spcBef>
              <a:spcAft>
                <a:spcPts val="0"/>
              </a:spcAft>
              <a:buNone/>
            </a:pPr>
            <a:r>
              <a:t/>
            </a:r>
            <a:endParaRPr sz="1500">
              <a:solidFill>
                <a:srgbClr val="3C3C3C"/>
              </a:solidFill>
              <a:latin typeface="Roboto Condensed Light"/>
              <a:ea typeface="Roboto Condensed Light"/>
              <a:cs typeface="Roboto Condensed Light"/>
              <a:sym typeface="Roboto Condensed Light"/>
            </a:endParaRPr>
          </a:p>
        </p:txBody>
      </p:sp>
      <p:sp>
        <p:nvSpPr>
          <p:cNvPr id="626" name="Google Shape;626;p46"/>
          <p:cNvSpPr/>
          <p:nvPr/>
        </p:nvSpPr>
        <p:spPr>
          <a:xfrm>
            <a:off x="2927175" y="3689000"/>
            <a:ext cx="2487300" cy="2403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Actuación directa ante la DIAN</a:t>
            </a:r>
            <a:endParaRPr i="0" sz="1100" u="none" cap="none" strike="noStrike">
              <a:latin typeface="Roboto Condensed"/>
              <a:ea typeface="Roboto Condensed"/>
              <a:cs typeface="Roboto Condensed"/>
              <a:sym typeface="Roboto Condensed"/>
            </a:endParaRPr>
          </a:p>
        </p:txBody>
      </p:sp>
      <p:sp>
        <p:nvSpPr>
          <p:cNvPr id="627" name="Google Shape;627;p46"/>
          <p:cNvSpPr/>
          <p:nvPr/>
        </p:nvSpPr>
        <p:spPr>
          <a:xfrm>
            <a:off x="2927175" y="3077450"/>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Disminución en inspecciones físicas portuarias</a:t>
            </a:r>
            <a:endParaRPr i="0" sz="1100" u="none" cap="none" strike="noStrike">
              <a:latin typeface="Roboto Condensed"/>
              <a:ea typeface="Roboto Condensed"/>
              <a:cs typeface="Roboto Condensed"/>
              <a:sym typeface="Roboto Condensed"/>
            </a:endParaRPr>
          </a:p>
        </p:txBody>
      </p:sp>
      <p:sp>
        <p:nvSpPr>
          <p:cNvPr id="628" name="Google Shape;628;p46"/>
          <p:cNvSpPr/>
          <p:nvPr/>
        </p:nvSpPr>
        <p:spPr>
          <a:xfrm>
            <a:off x="2927175" y="4079200"/>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Asignación de un oficial de operaciones</a:t>
            </a:r>
            <a:endParaRPr i="0" sz="1100" u="none" cap="none" strike="noStrike">
              <a:latin typeface="Roboto Condensed"/>
              <a:ea typeface="Roboto Condensed"/>
              <a:cs typeface="Roboto Condensed"/>
              <a:sym typeface="Roboto Condensed"/>
            </a:endParaRPr>
          </a:p>
        </p:txBody>
      </p:sp>
      <p:sp>
        <p:nvSpPr>
          <p:cNvPr id="629" name="Google Shape;629;p46"/>
          <p:cNvSpPr/>
          <p:nvPr/>
        </p:nvSpPr>
        <p:spPr>
          <a:xfrm>
            <a:off x="2927175" y="4671275"/>
            <a:ext cx="2590500" cy="2403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Utilización de procedimientos especiales y simplificados</a:t>
            </a:r>
            <a:endParaRPr i="0" sz="1100" u="none" cap="none" strike="noStrike">
              <a:latin typeface="Roboto Condensed"/>
              <a:ea typeface="Roboto Condensed"/>
              <a:cs typeface="Roboto Condensed"/>
              <a:sym typeface="Roboto Condensed"/>
            </a:endParaRPr>
          </a:p>
        </p:txBody>
      </p:sp>
      <p:sp>
        <p:nvSpPr>
          <p:cNvPr id="630" name="Google Shape;630;p46"/>
          <p:cNvSpPr/>
          <p:nvPr/>
        </p:nvSpPr>
        <p:spPr>
          <a:xfrm>
            <a:off x="6127575" y="3091899"/>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Reducción del monto de garantías globales</a:t>
            </a:r>
            <a:endParaRPr i="0" sz="1100" u="none" cap="none" strike="noStrike">
              <a:latin typeface="Roboto Condensed"/>
              <a:ea typeface="Roboto Condensed"/>
              <a:cs typeface="Roboto Condensed"/>
              <a:sym typeface="Roboto Condensed"/>
            </a:endParaRPr>
          </a:p>
        </p:txBody>
      </p:sp>
      <p:sp>
        <p:nvSpPr>
          <p:cNvPr id="631" name="Google Shape;631;p46"/>
          <p:cNvSpPr/>
          <p:nvPr/>
        </p:nvSpPr>
        <p:spPr>
          <a:xfrm>
            <a:off x="6127575" y="3585986"/>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Presentación de embarques globales con cargues parciales</a:t>
            </a:r>
            <a:endParaRPr i="0" sz="1100" u="none" cap="none" strike="noStrike">
              <a:latin typeface="Roboto Condensed"/>
              <a:ea typeface="Roboto Condensed"/>
              <a:cs typeface="Roboto Condensed"/>
              <a:sym typeface="Roboto Condensed"/>
            </a:endParaRPr>
          </a:p>
        </p:txBody>
      </p:sp>
      <p:sp>
        <p:nvSpPr>
          <p:cNvPr id="632" name="Google Shape;632;p46"/>
          <p:cNvSpPr/>
          <p:nvPr/>
        </p:nvSpPr>
        <p:spPr>
          <a:xfrm>
            <a:off x="6127575" y="4091627"/>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Reducción en el tiempo de devolución del IVA</a:t>
            </a:r>
            <a:endParaRPr sz="1100">
              <a:latin typeface="Roboto Condensed"/>
              <a:ea typeface="Roboto Condensed"/>
              <a:cs typeface="Roboto Condensed"/>
              <a:sym typeface="Roboto Condensed"/>
            </a:endParaRPr>
          </a:p>
        </p:txBody>
      </p:sp>
      <p:sp>
        <p:nvSpPr>
          <p:cNvPr id="633" name="Google Shape;633;p46"/>
          <p:cNvSpPr/>
          <p:nvPr/>
        </p:nvSpPr>
        <p:spPr>
          <a:xfrm>
            <a:off x="6127575" y="4571186"/>
            <a:ext cx="2590500" cy="429600"/>
          </a:xfrm>
          <a:prstGeom prst="rect">
            <a:avLst/>
          </a:prstGeom>
          <a:noFill/>
          <a:ln>
            <a:noFill/>
          </a:ln>
        </p:spPr>
        <p:txBody>
          <a:bodyPr anchorCtr="0" anchor="ctr" bIns="45700" lIns="91425" spcFirstLastPara="1" rIns="91425" wrap="square" tIns="45700">
            <a:noAutofit/>
          </a:bodyPr>
          <a:lstStyle/>
          <a:p>
            <a:pPr indent="0" lvl="0" marL="0" marR="0" rtl="0" algn="l">
              <a:lnSpc>
                <a:spcPct val="85000"/>
              </a:lnSpc>
              <a:spcBef>
                <a:spcPts val="0"/>
              </a:spcBef>
              <a:spcAft>
                <a:spcPts val="0"/>
              </a:spcAft>
              <a:buNone/>
            </a:pPr>
            <a:r>
              <a:rPr lang="es" sz="1100">
                <a:latin typeface="Roboto Condensed"/>
                <a:ea typeface="Roboto Condensed"/>
                <a:cs typeface="Roboto Condensed"/>
                <a:sym typeface="Roboto Condensed"/>
              </a:rPr>
              <a:t>Reconocimiento como operador seguro y confiable</a:t>
            </a:r>
            <a:endParaRPr sz="1100">
              <a:latin typeface="Roboto Condensed"/>
              <a:ea typeface="Roboto Condensed"/>
              <a:cs typeface="Roboto Condensed"/>
              <a:sym typeface="Roboto Condensed"/>
            </a:endParaRPr>
          </a:p>
        </p:txBody>
      </p:sp>
      <p:sp>
        <p:nvSpPr>
          <p:cNvPr id="634" name="Google Shape;634;p46"/>
          <p:cNvSpPr/>
          <p:nvPr/>
        </p:nvSpPr>
        <p:spPr>
          <a:xfrm>
            <a:off x="102125" y="3126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5" name="Google Shape;635;p46"/>
          <p:cNvPicPr preferRelativeResize="0"/>
          <p:nvPr/>
        </p:nvPicPr>
        <p:blipFill>
          <a:blip r:embed="rId5">
            <a:alphaModFix/>
          </a:blip>
          <a:stretch>
            <a:fillRect/>
          </a:stretch>
        </p:blipFill>
        <p:spPr>
          <a:xfrm>
            <a:off x="206525" y="417025"/>
            <a:ext cx="381000" cy="381000"/>
          </a:xfrm>
          <a:prstGeom prst="rect">
            <a:avLst/>
          </a:prstGeom>
          <a:noFill/>
          <a:ln>
            <a:noFill/>
          </a:ln>
        </p:spPr>
      </p:pic>
      <p:sp>
        <p:nvSpPr>
          <p:cNvPr id="636" name="Google Shape;636;p46"/>
          <p:cNvSpPr/>
          <p:nvPr/>
        </p:nvSpPr>
        <p:spPr>
          <a:xfrm>
            <a:off x="2474075" y="3106800"/>
            <a:ext cx="381000" cy="3810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7" name="Google Shape;637;p46"/>
          <p:cNvSpPr/>
          <p:nvPr/>
        </p:nvSpPr>
        <p:spPr>
          <a:xfrm>
            <a:off x="2474075" y="3634350"/>
            <a:ext cx="381000" cy="381000"/>
          </a:xfrm>
          <a:prstGeom prst="ellipse">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8" name="Google Shape;638;p46"/>
          <p:cNvSpPr/>
          <p:nvPr/>
        </p:nvSpPr>
        <p:spPr>
          <a:xfrm>
            <a:off x="2537733" y="3108976"/>
            <a:ext cx="247800" cy="3060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46"/>
          <p:cNvSpPr/>
          <p:nvPr/>
        </p:nvSpPr>
        <p:spPr>
          <a:xfrm>
            <a:off x="2507974" y="3684162"/>
            <a:ext cx="301200" cy="2889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46"/>
          <p:cNvSpPr/>
          <p:nvPr/>
        </p:nvSpPr>
        <p:spPr>
          <a:xfrm>
            <a:off x="2474075" y="4097400"/>
            <a:ext cx="381000" cy="3810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1" name="Google Shape;641;p46"/>
          <p:cNvSpPr/>
          <p:nvPr/>
        </p:nvSpPr>
        <p:spPr>
          <a:xfrm>
            <a:off x="2474075" y="4624950"/>
            <a:ext cx="381000" cy="381000"/>
          </a:xfrm>
          <a:prstGeom prst="ellipse">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2" name="Google Shape;642;p46"/>
          <p:cNvSpPr/>
          <p:nvPr/>
        </p:nvSpPr>
        <p:spPr>
          <a:xfrm>
            <a:off x="5750675" y="4582761"/>
            <a:ext cx="381000" cy="3810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3" name="Google Shape;643;p46"/>
          <p:cNvSpPr/>
          <p:nvPr/>
        </p:nvSpPr>
        <p:spPr>
          <a:xfrm>
            <a:off x="5750675" y="3100950"/>
            <a:ext cx="381000" cy="381000"/>
          </a:xfrm>
          <a:prstGeom prst="ellipse">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4" name="Google Shape;644;p46"/>
          <p:cNvSpPr/>
          <p:nvPr/>
        </p:nvSpPr>
        <p:spPr>
          <a:xfrm>
            <a:off x="5750675" y="4116398"/>
            <a:ext cx="381000" cy="381000"/>
          </a:xfrm>
          <a:prstGeom prst="ellipse">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5" name="Google Shape;645;p46"/>
          <p:cNvSpPr/>
          <p:nvPr/>
        </p:nvSpPr>
        <p:spPr>
          <a:xfrm>
            <a:off x="5750675" y="3602928"/>
            <a:ext cx="381000" cy="3810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6" name="Google Shape;646;p46"/>
          <p:cNvSpPr/>
          <p:nvPr/>
        </p:nvSpPr>
        <p:spPr>
          <a:xfrm>
            <a:off x="2512974" y="4118930"/>
            <a:ext cx="314700" cy="306000"/>
          </a:xfrm>
          <a:prstGeom prst="rect">
            <a:avLst/>
          </a:prstGeom>
          <a:blipFill rotWithShape="1">
            <a:blip r:embed="rId8">
              <a:alphaModFix/>
            </a:blip>
            <a:stretch>
              <a:fillRect b="0" l="0" r="0" t="0"/>
            </a:stretch>
          </a:blipFill>
          <a:ln cap="flat" cmpd="sng" w="12700">
            <a:solidFill>
              <a:schemeClr val="lt1">
                <a:alpha val="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46"/>
          <p:cNvSpPr/>
          <p:nvPr/>
        </p:nvSpPr>
        <p:spPr>
          <a:xfrm>
            <a:off x="2508010" y="4662496"/>
            <a:ext cx="314700" cy="306000"/>
          </a:xfrm>
          <a:prstGeom prst="rect">
            <a:avLst/>
          </a:prstGeom>
          <a:blipFill rotWithShape="1">
            <a:blip r:embed="rId9">
              <a:alphaModFix/>
            </a:blip>
            <a:stretch>
              <a:fillRect b="0" l="0" r="0" t="0"/>
            </a:stretch>
          </a:blipFill>
          <a:ln cap="flat" cmpd="sng" w="12700">
            <a:solidFill>
              <a:schemeClr val="dk1">
                <a:alpha val="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46"/>
          <p:cNvSpPr/>
          <p:nvPr/>
        </p:nvSpPr>
        <p:spPr>
          <a:xfrm>
            <a:off x="5796122" y="4634879"/>
            <a:ext cx="301200" cy="318000"/>
          </a:xfrm>
          <a:prstGeom prst="rect">
            <a:avLst/>
          </a:prstGeom>
          <a:blipFill rotWithShape="1">
            <a:blip r:embed="rId10">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46"/>
          <p:cNvSpPr/>
          <p:nvPr/>
        </p:nvSpPr>
        <p:spPr>
          <a:xfrm>
            <a:off x="5830920" y="4170635"/>
            <a:ext cx="247800" cy="306000"/>
          </a:xfrm>
          <a:prstGeom prst="rect">
            <a:avLst/>
          </a:prstGeom>
          <a:blipFill rotWithShape="1">
            <a:blip r:embed="rId11">
              <a:alphaModFix/>
            </a:blip>
            <a:stretch>
              <a:fillRect b="0" l="0" r="0" t="0"/>
            </a:stretch>
          </a:blipFill>
          <a:ln cap="flat" cmpd="sng" w="12700">
            <a:solidFill>
              <a:schemeClr val="lt1">
                <a:alpha val="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46"/>
          <p:cNvSpPr/>
          <p:nvPr/>
        </p:nvSpPr>
        <p:spPr>
          <a:xfrm>
            <a:off x="5724725" y="3080550"/>
            <a:ext cx="442800" cy="400200"/>
          </a:xfrm>
          <a:prstGeom prst="rect">
            <a:avLst/>
          </a:prstGeom>
          <a:blipFill rotWithShape="1">
            <a:blip r:embed="rId12">
              <a:alphaModFix/>
            </a:blip>
            <a:stretch>
              <a:fillRect b="0" l="0" r="0" t="0"/>
            </a:stretch>
          </a:blipFill>
          <a:ln cap="flat" cmpd="sng" w="12700">
            <a:solidFill>
              <a:schemeClr val="lt1">
                <a:alpha val="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Roboto Condensed"/>
              <a:ea typeface="Roboto Condensed"/>
              <a:cs typeface="Roboto Condensed"/>
              <a:sym typeface="Roboto Condensed"/>
            </a:endParaRPr>
          </a:p>
        </p:txBody>
      </p:sp>
      <p:sp>
        <p:nvSpPr>
          <p:cNvPr id="651" name="Google Shape;651;p46"/>
          <p:cNvSpPr/>
          <p:nvPr/>
        </p:nvSpPr>
        <p:spPr>
          <a:xfrm>
            <a:off x="5811015" y="3654678"/>
            <a:ext cx="271200" cy="277500"/>
          </a:xfrm>
          <a:prstGeom prst="rect">
            <a:avLst/>
          </a:prstGeom>
          <a:blipFill rotWithShape="1">
            <a:blip r:embed="rId13">
              <a:alphaModFix/>
            </a:blip>
            <a:stretch>
              <a:fillRect b="0" l="0" r="0" t="0"/>
            </a:stretch>
          </a:blipFill>
          <a:ln cap="flat" cmpd="sng" w="12700">
            <a:solidFill>
              <a:schemeClr val="lt1">
                <a:alpha val="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46"/>
          <p:cNvSpPr/>
          <p:nvPr/>
        </p:nvSpPr>
        <p:spPr>
          <a:xfrm>
            <a:off x="2357675" y="2616522"/>
            <a:ext cx="1437900" cy="381000"/>
          </a:xfrm>
          <a:prstGeom prst="parallelogram">
            <a:avLst>
              <a:gd fmla="val 25000" name="adj"/>
            </a:avLst>
          </a:prstGeom>
          <a:solidFill>
            <a:srgbClr val="00905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 sz="1600">
                <a:solidFill>
                  <a:schemeClr val="lt1"/>
                </a:solidFill>
                <a:latin typeface="Roboto Condensed"/>
                <a:ea typeface="Roboto Condensed"/>
                <a:cs typeface="Roboto Condensed"/>
                <a:sym typeface="Roboto Condensed"/>
              </a:rPr>
              <a:t> Beneficios</a:t>
            </a:r>
            <a:endParaRPr sz="1600">
              <a:solidFill>
                <a:schemeClr val="lt1"/>
              </a:solidFill>
              <a:latin typeface="Roboto Condensed"/>
              <a:ea typeface="Roboto Condensed"/>
              <a:cs typeface="Roboto Condensed"/>
              <a:sym typeface="Roboto Condensed"/>
            </a:endParaRPr>
          </a:p>
        </p:txBody>
      </p:sp>
      <p:sp>
        <p:nvSpPr>
          <p:cNvPr id="653" name="Google Shape;653;p46"/>
          <p:cNvSpPr/>
          <p:nvPr/>
        </p:nvSpPr>
        <p:spPr>
          <a:xfrm>
            <a:off x="3818297" y="1134025"/>
            <a:ext cx="1238100" cy="1242600"/>
          </a:xfrm>
          <a:prstGeom prst="rect">
            <a:avLst/>
          </a:prstGeom>
          <a:solidFill>
            <a:srgbClr val="FFE37B"/>
          </a:solidFill>
          <a:ln cap="flat" cmpd="sng" w="9525">
            <a:solidFill>
              <a:srgbClr val="FFE37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4" name="Google Shape;654;p46"/>
          <p:cNvSpPr txBox="1"/>
          <p:nvPr/>
        </p:nvSpPr>
        <p:spPr>
          <a:xfrm>
            <a:off x="3818297" y="1555100"/>
            <a:ext cx="1238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s">
                <a:solidFill>
                  <a:srgbClr val="009056"/>
                </a:solidFill>
                <a:latin typeface="Roboto Condensed"/>
                <a:ea typeface="Roboto Condensed"/>
                <a:cs typeface="Roboto Condensed"/>
                <a:sym typeface="Roboto Condensed"/>
              </a:rPr>
              <a:t>Importancia:</a:t>
            </a:r>
            <a:endParaRPr b="1" sz="2100">
              <a:solidFill>
                <a:srgbClr val="00905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8" name="Shape 658"/>
        <p:cNvGrpSpPr/>
        <p:nvPr/>
      </p:nvGrpSpPr>
      <p:grpSpPr>
        <a:xfrm>
          <a:off x="0" y="0"/>
          <a:ext cx="0" cy="0"/>
          <a:chOff x="0" y="0"/>
          <a:chExt cx="0" cy="0"/>
        </a:xfrm>
      </p:grpSpPr>
      <p:sp>
        <p:nvSpPr>
          <p:cNvPr id="659" name="Google Shape;659;p47"/>
          <p:cNvSpPr txBox="1"/>
          <p:nvPr/>
        </p:nvSpPr>
        <p:spPr>
          <a:xfrm>
            <a:off x="1074425" y="72800"/>
            <a:ext cx="4491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Evaluación de </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Transportadoras</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660" name="Google Shape;660;p47"/>
          <p:cNvSpPr/>
          <p:nvPr/>
        </p:nvSpPr>
        <p:spPr>
          <a:xfrm>
            <a:off x="406925" y="2364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1" name="Google Shape;661;p47"/>
          <p:cNvPicPr preferRelativeResize="0"/>
          <p:nvPr/>
        </p:nvPicPr>
        <p:blipFill>
          <a:blip r:embed="rId4">
            <a:alphaModFix/>
          </a:blip>
          <a:stretch>
            <a:fillRect/>
          </a:stretch>
        </p:blipFill>
        <p:spPr>
          <a:xfrm>
            <a:off x="507675" y="333000"/>
            <a:ext cx="388275" cy="388275"/>
          </a:xfrm>
          <a:prstGeom prst="rect">
            <a:avLst/>
          </a:prstGeom>
          <a:noFill/>
          <a:ln>
            <a:noFill/>
          </a:ln>
        </p:spPr>
      </p:pic>
      <p:sp>
        <p:nvSpPr>
          <p:cNvPr id="662" name="Google Shape;662;p47"/>
          <p:cNvSpPr/>
          <p:nvPr/>
        </p:nvSpPr>
        <p:spPr>
          <a:xfrm>
            <a:off x="1168624" y="1180275"/>
            <a:ext cx="3935700" cy="36402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rPr lang="es" sz="1325">
                <a:latin typeface="Roboto Condensed"/>
                <a:ea typeface="Roboto Condensed"/>
                <a:cs typeface="Roboto Condensed"/>
                <a:sym typeface="Roboto Condensed"/>
              </a:rPr>
              <a:t>Realizamos un perfil de riesgo en la operación de sus proveedores de transporte; evaluamos el cumplimiento de procedimientos y buenas prácticas en prevención de riesgos, antes o después de establecer una relación comercial y operativa.</a:t>
            </a:r>
            <a:endParaRPr sz="1325">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663" name="Google Shape;663;p47"/>
          <p:cNvSpPr/>
          <p:nvPr/>
        </p:nvSpPr>
        <p:spPr>
          <a:xfrm>
            <a:off x="1740052" y="3139950"/>
            <a:ext cx="2486700" cy="1269000"/>
          </a:xfrm>
          <a:prstGeom prst="rect">
            <a:avLst/>
          </a:prstGeom>
          <a:noFill/>
          <a:ln>
            <a:noFill/>
          </a:ln>
        </p:spPr>
        <p:txBody>
          <a:bodyPr anchorCtr="0" anchor="ctr" bIns="45700" lIns="91425" spcFirstLastPara="1" rIns="91425" wrap="square" tIns="45700">
            <a:noAutofit/>
          </a:bodyPr>
          <a:lstStyle/>
          <a:p>
            <a:pPr indent="0" lvl="0" marL="0" rtl="0" algn="l">
              <a:spcBef>
                <a:spcPts val="300"/>
              </a:spcBef>
              <a:spcAft>
                <a:spcPts val="0"/>
              </a:spcAft>
              <a:buNone/>
            </a:pPr>
            <a:r>
              <a:rPr lang="es" sz="1125">
                <a:latin typeface="Roboto Condensed"/>
                <a:ea typeface="Roboto Condensed"/>
                <a:cs typeface="Roboto Condensed"/>
                <a:sym typeface="Roboto Condensed"/>
              </a:rPr>
              <a:t>Estudios de seguridad.</a:t>
            </a:r>
            <a:endParaRPr sz="1125">
              <a:latin typeface="Roboto Condensed"/>
              <a:ea typeface="Roboto Condensed"/>
              <a:cs typeface="Roboto Condensed"/>
              <a:sym typeface="Roboto Condensed"/>
            </a:endParaRPr>
          </a:p>
          <a:p>
            <a:pPr indent="0" lvl="0" marL="0" rtl="0" algn="l">
              <a:spcBef>
                <a:spcPts val="600"/>
              </a:spcBef>
              <a:spcAft>
                <a:spcPts val="0"/>
              </a:spcAft>
              <a:buNone/>
            </a:pPr>
            <a:r>
              <a:rPr lang="es" sz="1125">
                <a:latin typeface="Roboto Condensed"/>
                <a:ea typeface="Roboto Condensed"/>
                <a:cs typeface="Roboto Condensed"/>
                <a:sym typeface="Roboto Condensed"/>
              </a:rPr>
              <a:t>Verificaciones en listas restrictivas y centrales de riesgo.</a:t>
            </a:r>
            <a:endParaRPr sz="1125">
              <a:latin typeface="Roboto Condensed"/>
              <a:ea typeface="Roboto Condensed"/>
              <a:cs typeface="Roboto Condensed"/>
              <a:sym typeface="Roboto Condensed"/>
            </a:endParaRPr>
          </a:p>
          <a:p>
            <a:pPr indent="0" lvl="0" marL="0" rtl="0" algn="l">
              <a:spcBef>
                <a:spcPts val="600"/>
              </a:spcBef>
              <a:spcAft>
                <a:spcPts val="0"/>
              </a:spcAft>
              <a:buNone/>
            </a:pPr>
            <a:r>
              <a:rPr lang="es" sz="1125">
                <a:latin typeface="Roboto Condensed"/>
                <a:ea typeface="Roboto Condensed"/>
                <a:cs typeface="Roboto Condensed"/>
                <a:sym typeface="Roboto Condensed"/>
              </a:rPr>
              <a:t>Actualizaciones de datos y su frecuencia dependiendo de la criticidad del cargo.</a:t>
            </a:r>
            <a:endParaRPr sz="1100">
              <a:latin typeface="Roboto Condensed"/>
              <a:ea typeface="Roboto Condensed"/>
              <a:cs typeface="Roboto Condensed"/>
              <a:sym typeface="Roboto Condensed"/>
            </a:endParaRPr>
          </a:p>
        </p:txBody>
      </p:sp>
      <p:sp>
        <p:nvSpPr>
          <p:cNvPr id="664" name="Google Shape;664;p47"/>
          <p:cNvSpPr/>
          <p:nvPr/>
        </p:nvSpPr>
        <p:spPr>
          <a:xfrm>
            <a:off x="1493330" y="3241297"/>
            <a:ext cx="174900" cy="1749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5" name="Google Shape;665;p47"/>
          <p:cNvSpPr/>
          <p:nvPr/>
        </p:nvSpPr>
        <p:spPr>
          <a:xfrm>
            <a:off x="1493330" y="3532354"/>
            <a:ext cx="174900" cy="174900"/>
          </a:xfrm>
          <a:prstGeom prst="ellipse">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6" name="Google Shape;666;p47"/>
          <p:cNvSpPr/>
          <p:nvPr/>
        </p:nvSpPr>
        <p:spPr>
          <a:xfrm>
            <a:off x="1493330" y="3959927"/>
            <a:ext cx="174900" cy="174900"/>
          </a:xfrm>
          <a:prstGeom prst="ellipse">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7" name="Google Shape;667;p47"/>
          <p:cNvSpPr txBox="1"/>
          <p:nvPr/>
        </p:nvSpPr>
        <p:spPr>
          <a:xfrm>
            <a:off x="1172025" y="1276319"/>
            <a:ext cx="3192900" cy="388200"/>
          </a:xfrm>
          <a:prstGeom prst="rect">
            <a:avLst/>
          </a:prstGeom>
          <a:noFill/>
          <a:ln>
            <a:noFill/>
          </a:ln>
        </p:spPr>
        <p:txBody>
          <a:bodyPr anchorCtr="0" anchor="ctr" bIns="91425" lIns="91425" spcFirstLastPara="1" rIns="91425" wrap="square" tIns="91425">
            <a:noAutofit/>
          </a:bodyPr>
          <a:lstStyle/>
          <a:p>
            <a:pPr indent="269999" lvl="0" marL="0" rtl="0" algn="l">
              <a:spcBef>
                <a:spcPts val="0"/>
              </a:spcBef>
              <a:spcAft>
                <a:spcPts val="0"/>
              </a:spcAft>
              <a:buNone/>
            </a:pPr>
            <a:r>
              <a:rPr b="1" lang="es" sz="1500">
                <a:solidFill>
                  <a:srgbClr val="009056"/>
                </a:solidFill>
                <a:latin typeface="Roboto"/>
                <a:ea typeface="Roboto"/>
                <a:cs typeface="Roboto"/>
                <a:sym typeface="Roboto"/>
              </a:rPr>
              <a:t>Objetivo:</a:t>
            </a:r>
            <a:endParaRPr b="1" sz="1500">
              <a:solidFill>
                <a:srgbClr val="009056"/>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1" name="Shape 671"/>
        <p:cNvGrpSpPr/>
        <p:nvPr/>
      </p:nvGrpSpPr>
      <p:grpSpPr>
        <a:xfrm>
          <a:off x="0" y="0"/>
          <a:ext cx="0" cy="0"/>
          <a:chOff x="0" y="0"/>
          <a:chExt cx="0" cy="0"/>
        </a:xfrm>
      </p:grpSpPr>
      <p:sp>
        <p:nvSpPr>
          <p:cNvPr id="672" name="Google Shape;672;p48"/>
          <p:cNvSpPr/>
          <p:nvPr/>
        </p:nvSpPr>
        <p:spPr>
          <a:xfrm>
            <a:off x="113477" y="3083759"/>
            <a:ext cx="8858100" cy="1517700"/>
          </a:xfrm>
          <a:prstGeom prst="roundRect">
            <a:avLst>
              <a:gd fmla="val 2512"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179999" marR="237815" rtl="0" algn="l">
              <a:lnSpc>
                <a:spcPct val="90000"/>
              </a:lnSpc>
              <a:spcBef>
                <a:spcPts val="750"/>
              </a:spcBef>
              <a:spcAft>
                <a:spcPts val="0"/>
              </a:spcAft>
              <a:buNone/>
            </a:pPr>
            <a:r>
              <a:t/>
            </a:r>
            <a:endParaRPr sz="1500">
              <a:solidFill>
                <a:srgbClr val="3C3C3C"/>
              </a:solidFill>
              <a:latin typeface="Roboto Condensed Light"/>
              <a:ea typeface="Roboto Condensed Light"/>
              <a:cs typeface="Roboto Condensed Light"/>
              <a:sym typeface="Roboto Condensed Light"/>
            </a:endParaRPr>
          </a:p>
        </p:txBody>
      </p:sp>
      <p:sp>
        <p:nvSpPr>
          <p:cNvPr id="673" name="Google Shape;673;p48"/>
          <p:cNvSpPr txBox="1"/>
          <p:nvPr/>
        </p:nvSpPr>
        <p:spPr>
          <a:xfrm>
            <a:off x="1074425" y="72800"/>
            <a:ext cx="4491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Matriz de</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riesgos</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674" name="Google Shape;674;p48"/>
          <p:cNvSpPr/>
          <p:nvPr/>
        </p:nvSpPr>
        <p:spPr>
          <a:xfrm>
            <a:off x="406925" y="2364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675" name="Google Shape;675;p48"/>
          <p:cNvGraphicFramePr/>
          <p:nvPr/>
        </p:nvGraphicFramePr>
        <p:xfrm>
          <a:off x="182402" y="3202572"/>
          <a:ext cx="3000000" cy="3000000"/>
        </p:xfrm>
        <a:graphic>
          <a:graphicData uri="http://schemas.openxmlformats.org/drawingml/2006/table">
            <a:tbl>
              <a:tblPr>
                <a:noFill/>
                <a:tableStyleId>{792B9FCE-D0DF-4817-A539-0F766AA39C8D}</a:tableStyleId>
              </a:tblPr>
              <a:tblGrid>
                <a:gridCol w="622875"/>
                <a:gridCol w="560750"/>
                <a:gridCol w="560750"/>
                <a:gridCol w="622875"/>
                <a:gridCol w="747125"/>
                <a:gridCol w="560775"/>
                <a:gridCol w="919925"/>
                <a:gridCol w="673700"/>
                <a:gridCol w="585575"/>
                <a:gridCol w="585600"/>
                <a:gridCol w="473775"/>
                <a:gridCol w="635325"/>
                <a:gridCol w="635300"/>
                <a:gridCol w="535900"/>
              </a:tblGrid>
              <a:tr h="381000">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Etapa</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Actividades de la etapa</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Fuentes de riesgo</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Rango</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Descripción</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Stakeholder</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Causa</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Consecuencia</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Factor</a:t>
                      </a:r>
                      <a:endParaRPr sz="600">
                        <a:solidFill>
                          <a:schemeClr val="lt1"/>
                        </a:solidFill>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(Interno</a:t>
                      </a:r>
                      <a:endParaRPr sz="600">
                        <a:solidFill>
                          <a:schemeClr val="lt1"/>
                        </a:solidFill>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|Externo)</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Probabilidad</a:t>
                      </a:r>
                      <a:endParaRPr sz="600">
                        <a:solidFill>
                          <a:schemeClr val="lt1"/>
                        </a:solidFill>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(1-5)</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Impacto</a:t>
                      </a:r>
                      <a:endParaRPr sz="600">
                        <a:solidFill>
                          <a:schemeClr val="lt1"/>
                        </a:solidFill>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(1-5)</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Nivel de Riesgo Cuantitativo</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Nivel de riesgo Cualitativo</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600">
                          <a:solidFill>
                            <a:schemeClr val="lt1"/>
                          </a:solidFill>
                          <a:latin typeface="Roboto Condensed Medium"/>
                          <a:ea typeface="Roboto Condensed Medium"/>
                          <a:cs typeface="Roboto Condensed Medium"/>
                          <a:sym typeface="Roboto Condensed Medium"/>
                        </a:rPr>
                        <a:t>Prioridad para riesgo cualitativo</a:t>
                      </a:r>
                      <a:endParaRPr sz="600">
                        <a:solidFill>
                          <a:schemeClr val="lt1"/>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r>
              <a:tr h="381000">
                <a:tc>
                  <a:txBody>
                    <a:bodyPr/>
                    <a:lstStyle/>
                    <a:p>
                      <a:pPr indent="0" lvl="0" marL="0" rtl="0" algn="ctr">
                        <a:spcBef>
                          <a:spcPts val="0"/>
                        </a:spcBef>
                        <a:spcAft>
                          <a:spcPts val="0"/>
                        </a:spcAft>
                        <a:buNone/>
                      </a:pPr>
                      <a:r>
                        <a:rPr lang="es" sz="700">
                          <a:solidFill>
                            <a:srgbClr val="3C3C3C"/>
                          </a:solidFill>
                          <a:latin typeface="Roboto Condensed Medium"/>
                          <a:ea typeface="Roboto Condensed Medium"/>
                          <a:cs typeface="Roboto Condensed Medium"/>
                          <a:sym typeface="Roboto Condensed Medium"/>
                        </a:rPr>
                        <a:t>Transporte de carga</a:t>
                      </a:r>
                      <a:endParaRPr sz="700">
                        <a:solidFill>
                          <a:srgbClr val="3C3C3C"/>
                        </a:solidFill>
                        <a:latin typeface="Roboto Condensed Medium"/>
                        <a:ea typeface="Roboto Condensed Medium"/>
                        <a:cs typeface="Roboto Condensed Medium"/>
                        <a:sym typeface="Roboto Condensed Medium"/>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latin typeface="Roboto Condensed"/>
                          <a:ea typeface="Roboto Condensed"/>
                          <a:cs typeface="Roboto Condensed"/>
                          <a:sym typeface="Roboto Condensed"/>
                        </a:rPr>
                        <a:t>Cargue</a:t>
                      </a:r>
                      <a:endParaRPr sz="700">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latin typeface="Roboto Condensed"/>
                          <a:ea typeface="Roboto Condensed"/>
                          <a:cs typeface="Roboto Condensed"/>
                          <a:sym typeface="Roboto Condensed"/>
                        </a:rPr>
                        <a:t>Conductor</a:t>
                      </a:r>
                      <a:endParaRPr sz="700">
                        <a:latin typeface="Roboto Condensed"/>
                        <a:ea typeface="Roboto Condensed"/>
                        <a:cs typeface="Roboto Condensed"/>
                        <a:sym typeface="Roboto Condensed"/>
                      </a:endParaRPr>
                    </a:p>
                    <a:p>
                      <a:pPr indent="0" lvl="0" marL="0" rtl="0" algn="ctr">
                        <a:spcBef>
                          <a:spcPts val="0"/>
                        </a:spcBef>
                        <a:spcAft>
                          <a:spcPts val="0"/>
                        </a:spcAft>
                        <a:buNone/>
                      </a:pPr>
                      <a:r>
                        <a:rPr lang="es" sz="700">
                          <a:latin typeface="Roboto Condensed"/>
                          <a:ea typeface="Roboto Condensed"/>
                          <a:cs typeface="Roboto Condensed"/>
                          <a:sym typeface="Roboto Condensed"/>
                        </a:rPr>
                        <a:t>Cuadrillas</a:t>
                      </a:r>
                      <a:endParaRPr sz="700">
                        <a:latin typeface="Roboto Condensed"/>
                        <a:ea typeface="Roboto Condensed"/>
                        <a:cs typeface="Roboto Condensed"/>
                        <a:sym typeface="Roboto Condensed"/>
                      </a:endParaRPr>
                    </a:p>
                    <a:p>
                      <a:pPr indent="0" lvl="0" marL="0" rtl="0" algn="ctr">
                        <a:spcBef>
                          <a:spcPts val="0"/>
                        </a:spcBef>
                        <a:spcAft>
                          <a:spcPts val="0"/>
                        </a:spcAft>
                        <a:buNone/>
                      </a:pPr>
                      <a:r>
                        <a:rPr lang="es" sz="700">
                          <a:latin typeface="Roboto Condensed"/>
                          <a:ea typeface="Roboto Condensed"/>
                          <a:cs typeface="Roboto Condensed"/>
                          <a:sym typeface="Roboto Condensed"/>
                        </a:rPr>
                        <a:t>Terceros</a:t>
                      </a:r>
                      <a:endParaRPr sz="700">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latin typeface="Roboto Condensed"/>
                          <a:ea typeface="Roboto Condensed"/>
                          <a:cs typeface="Roboto Condensed"/>
                          <a:sym typeface="Roboto Condensed"/>
                        </a:rPr>
                        <a:t>Avería de la mercancía</a:t>
                      </a:r>
                      <a:endParaRPr sz="700">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latin typeface="Roboto Condensed"/>
                          <a:ea typeface="Roboto Condensed"/>
                          <a:cs typeface="Roboto Condensed"/>
                          <a:sym typeface="Roboto Condensed"/>
                        </a:rPr>
                        <a:t>Riesgo de daños en la mercancía a causa de una mala praxis en el cargue</a:t>
                      </a:r>
                      <a:endParaRPr sz="700">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latin typeface="Roboto Condensed"/>
                          <a:ea typeface="Roboto Condensed"/>
                          <a:cs typeface="Roboto Condensed"/>
                          <a:sym typeface="Roboto Condensed"/>
                        </a:rPr>
                        <a:t>Conductor</a:t>
                      </a:r>
                      <a:endParaRPr sz="700">
                        <a:latin typeface="Roboto Condensed"/>
                        <a:ea typeface="Roboto Condensed"/>
                        <a:cs typeface="Roboto Condensed"/>
                        <a:sym typeface="Roboto Condensed"/>
                      </a:endParaRPr>
                    </a:p>
                    <a:p>
                      <a:pPr indent="0" lvl="0" marL="0" rtl="0" algn="ctr">
                        <a:spcBef>
                          <a:spcPts val="0"/>
                        </a:spcBef>
                        <a:spcAft>
                          <a:spcPts val="0"/>
                        </a:spcAft>
                        <a:buNone/>
                      </a:pPr>
                      <a:r>
                        <a:rPr lang="es" sz="700">
                          <a:latin typeface="Roboto Condensed"/>
                          <a:ea typeface="Roboto Condensed"/>
                          <a:cs typeface="Roboto Condensed"/>
                          <a:sym typeface="Roboto Condensed"/>
                        </a:rPr>
                        <a:t>Cuadrillas</a:t>
                      </a:r>
                      <a:endParaRPr sz="700">
                        <a:latin typeface="Roboto Condensed"/>
                        <a:ea typeface="Roboto Condensed"/>
                        <a:cs typeface="Roboto Condensed"/>
                        <a:sym typeface="Roboto Condensed"/>
                      </a:endParaRPr>
                    </a:p>
                    <a:p>
                      <a:pPr indent="0" lvl="0" marL="0" rtl="0" algn="ctr">
                        <a:spcBef>
                          <a:spcPts val="0"/>
                        </a:spcBef>
                        <a:spcAft>
                          <a:spcPts val="0"/>
                        </a:spcAft>
                        <a:buNone/>
                      </a:pPr>
                      <a:r>
                        <a:rPr lang="es" sz="700">
                          <a:latin typeface="Roboto Condensed"/>
                          <a:ea typeface="Roboto Condensed"/>
                          <a:cs typeface="Roboto Condensed"/>
                          <a:sym typeface="Roboto Condensed"/>
                        </a:rPr>
                        <a:t>Terceros</a:t>
                      </a:r>
                      <a:endParaRPr sz="700">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latin typeface="Roboto Condensed"/>
                          <a:ea typeface="Roboto Condensed"/>
                          <a:cs typeface="Roboto Condensed"/>
                          <a:sym typeface="Roboto Condensed"/>
                        </a:rPr>
                        <a:t>Desconocimiento sobre la buena praxis</a:t>
                      </a:r>
                      <a:endParaRPr sz="700">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latin typeface="Roboto Condensed"/>
                          <a:ea typeface="Roboto Condensed"/>
                          <a:cs typeface="Roboto Condensed"/>
                          <a:sym typeface="Roboto Condensed"/>
                        </a:rPr>
                        <a:t>Daño de la mercancía</a:t>
                      </a:r>
                      <a:endParaRPr sz="700">
                        <a:latin typeface="Roboto Condensed"/>
                        <a:ea typeface="Roboto Condensed"/>
                        <a:cs typeface="Roboto Condensed"/>
                        <a:sym typeface="Roboto Condensed"/>
                      </a:endParaRPr>
                    </a:p>
                    <a:p>
                      <a:pPr indent="0" lvl="0" marL="0" rtl="0" algn="ctr">
                        <a:spcBef>
                          <a:spcPts val="0"/>
                        </a:spcBef>
                        <a:spcAft>
                          <a:spcPts val="0"/>
                        </a:spcAft>
                        <a:buNone/>
                      </a:pPr>
                      <a:r>
                        <a:t/>
                      </a:r>
                      <a:endParaRPr sz="700">
                        <a:latin typeface="Roboto Condensed"/>
                        <a:ea typeface="Roboto Condensed"/>
                        <a:cs typeface="Roboto Condensed"/>
                        <a:sym typeface="Roboto Condensed"/>
                      </a:endParaRPr>
                    </a:p>
                    <a:p>
                      <a:pPr indent="0" lvl="0" marL="0" rtl="0" algn="ctr">
                        <a:spcBef>
                          <a:spcPts val="0"/>
                        </a:spcBef>
                        <a:spcAft>
                          <a:spcPts val="0"/>
                        </a:spcAft>
                        <a:buNone/>
                      </a:pPr>
                      <a:r>
                        <a:rPr lang="es" sz="700">
                          <a:latin typeface="Roboto Condensed"/>
                          <a:ea typeface="Roboto Condensed"/>
                          <a:cs typeface="Roboto Condensed"/>
                          <a:sym typeface="Roboto Condensed"/>
                        </a:rPr>
                        <a:t>Insatisfacción del cliente</a:t>
                      </a:r>
                      <a:endParaRPr sz="700">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latin typeface="Roboto Condensed"/>
                          <a:ea typeface="Roboto Condensed"/>
                          <a:cs typeface="Roboto Condensed"/>
                          <a:sym typeface="Roboto Condensed"/>
                        </a:rPr>
                        <a:t>Externo</a:t>
                      </a:r>
                      <a:endParaRPr sz="700">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chemeClr val="lt1"/>
                          </a:solidFill>
                          <a:latin typeface="Roboto Condensed"/>
                          <a:ea typeface="Roboto Condensed"/>
                          <a:cs typeface="Roboto Condensed"/>
                          <a:sym typeface="Roboto Condensed"/>
                        </a:rPr>
                        <a:t>3</a:t>
                      </a:r>
                      <a:endParaRPr sz="700">
                        <a:solidFill>
                          <a:schemeClr val="lt1"/>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8B889"/>
                    </a:solidFill>
                  </a:tcPr>
                </a:tc>
                <a:tc>
                  <a:txBody>
                    <a:bodyPr/>
                    <a:lstStyle/>
                    <a:p>
                      <a:pPr indent="0" lvl="0" marL="0" rtl="0" algn="ctr">
                        <a:spcBef>
                          <a:spcPts val="0"/>
                        </a:spcBef>
                        <a:spcAft>
                          <a:spcPts val="0"/>
                        </a:spcAft>
                        <a:buNone/>
                      </a:pPr>
                      <a:r>
                        <a:rPr lang="es" sz="700">
                          <a:solidFill>
                            <a:srgbClr val="009056"/>
                          </a:solidFill>
                          <a:latin typeface="Roboto Condensed"/>
                          <a:ea typeface="Roboto Condensed"/>
                          <a:cs typeface="Roboto Condensed"/>
                          <a:sym typeface="Roboto Condensed"/>
                        </a:rPr>
                        <a:t>4</a:t>
                      </a:r>
                      <a:endParaRPr sz="700">
                        <a:solidFill>
                          <a:srgbClr val="009056"/>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FDC5D"/>
                    </a:solidFill>
                  </a:tcPr>
                </a:tc>
                <a:tc>
                  <a:txBody>
                    <a:bodyPr/>
                    <a:lstStyle/>
                    <a:p>
                      <a:pPr indent="0" lvl="0" marL="0" rtl="0" algn="ctr">
                        <a:spcBef>
                          <a:spcPts val="0"/>
                        </a:spcBef>
                        <a:spcAft>
                          <a:spcPts val="0"/>
                        </a:spcAft>
                        <a:buNone/>
                      </a:pPr>
                      <a:r>
                        <a:rPr lang="es" sz="700">
                          <a:solidFill>
                            <a:srgbClr val="009056"/>
                          </a:solidFill>
                          <a:latin typeface="Roboto Condensed"/>
                          <a:ea typeface="Roboto Condensed"/>
                          <a:cs typeface="Roboto Condensed"/>
                          <a:sym typeface="Roboto Condensed"/>
                        </a:rPr>
                        <a:t>3,5</a:t>
                      </a:r>
                      <a:endParaRPr sz="700">
                        <a:solidFill>
                          <a:srgbClr val="009056"/>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FFDC5D"/>
                    </a:solidFill>
                  </a:tcPr>
                </a:tc>
                <a:tc>
                  <a:txBody>
                    <a:bodyPr/>
                    <a:lstStyle/>
                    <a:p>
                      <a:pPr indent="0" lvl="0" marL="0" rtl="0" algn="ctr">
                        <a:spcBef>
                          <a:spcPts val="0"/>
                        </a:spcBef>
                        <a:spcAft>
                          <a:spcPts val="0"/>
                        </a:spcAft>
                        <a:buNone/>
                      </a:pPr>
                      <a:r>
                        <a:rPr lang="es" sz="700">
                          <a:solidFill>
                            <a:schemeClr val="lt1"/>
                          </a:solidFill>
                          <a:latin typeface="Roboto Condensed"/>
                          <a:ea typeface="Roboto Condensed"/>
                          <a:cs typeface="Roboto Condensed"/>
                          <a:sym typeface="Roboto Condensed"/>
                        </a:rPr>
                        <a:t>Alto</a:t>
                      </a:r>
                      <a:endParaRPr sz="700">
                        <a:solidFill>
                          <a:schemeClr val="lt1"/>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s" sz="700">
                          <a:solidFill>
                            <a:schemeClr val="lt1"/>
                          </a:solidFill>
                          <a:latin typeface="Roboto Condensed"/>
                          <a:ea typeface="Roboto Condensed"/>
                          <a:cs typeface="Roboto Condensed"/>
                          <a:sym typeface="Roboto Condensed"/>
                        </a:rPr>
                        <a:t>Alta</a:t>
                      </a:r>
                      <a:endParaRPr sz="700">
                        <a:solidFill>
                          <a:schemeClr val="lt1"/>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accent4"/>
                    </a:solidFill>
                  </a:tcPr>
                </a:tc>
              </a:tr>
            </a:tbl>
          </a:graphicData>
        </a:graphic>
      </p:graphicFrame>
      <p:sp>
        <p:nvSpPr>
          <p:cNvPr id="676" name="Google Shape;676;p48"/>
          <p:cNvSpPr txBox="1"/>
          <p:nvPr/>
        </p:nvSpPr>
        <p:spPr>
          <a:xfrm>
            <a:off x="1074425" y="1535200"/>
            <a:ext cx="75615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500">
                <a:latin typeface="Roboto Condensed"/>
                <a:ea typeface="Roboto Condensed"/>
                <a:cs typeface="Roboto Condensed"/>
                <a:sym typeface="Roboto Condensed"/>
              </a:rPr>
              <a:t>Realizamos una identificación minuciosa de los riesgos asociados a su cadena de suministro, con el objetivo de que usted los gestione de manera efectiva para prevenir eventos que puedan afectar</a:t>
            </a:r>
            <a:r>
              <a:rPr lang="es" sz="1500">
                <a:solidFill>
                  <a:schemeClr val="dk2"/>
                </a:solidFill>
                <a:latin typeface="Roboto Condensed"/>
                <a:ea typeface="Roboto Condensed"/>
                <a:cs typeface="Roboto Condensed"/>
                <a:sym typeface="Roboto Condensed"/>
              </a:rPr>
              <a:t> </a:t>
            </a:r>
            <a:r>
              <a:rPr lang="es" sz="1500">
                <a:solidFill>
                  <a:srgbClr val="009056"/>
                </a:solidFill>
                <a:latin typeface="Roboto Condensed Black"/>
                <a:ea typeface="Roboto Condensed Black"/>
                <a:cs typeface="Roboto Condensed Black"/>
                <a:sym typeface="Roboto Condensed Black"/>
              </a:rPr>
              <a:t>la continuidad de su negocio</a:t>
            </a:r>
            <a:r>
              <a:rPr lang="es" sz="1500">
                <a:solidFill>
                  <a:schemeClr val="dk2"/>
                </a:solidFill>
                <a:latin typeface="Roboto Condensed Light"/>
                <a:ea typeface="Roboto Condensed Light"/>
                <a:cs typeface="Roboto Condensed Light"/>
                <a:sym typeface="Roboto Condensed Light"/>
              </a:rPr>
              <a:t>.</a:t>
            </a:r>
            <a:endParaRPr sz="1500">
              <a:solidFill>
                <a:schemeClr val="dk2"/>
              </a:solidFill>
              <a:latin typeface="Roboto Condensed Light"/>
              <a:ea typeface="Roboto Condensed Light"/>
              <a:cs typeface="Roboto Condensed Light"/>
              <a:sym typeface="Roboto Condensed Light"/>
            </a:endParaRPr>
          </a:p>
        </p:txBody>
      </p:sp>
      <p:pic>
        <p:nvPicPr>
          <p:cNvPr id="677" name="Google Shape;677;p48"/>
          <p:cNvPicPr preferRelativeResize="0"/>
          <p:nvPr/>
        </p:nvPicPr>
        <p:blipFill>
          <a:blip r:embed="rId4">
            <a:alphaModFix/>
          </a:blip>
          <a:stretch>
            <a:fillRect/>
          </a:stretch>
        </p:blipFill>
        <p:spPr>
          <a:xfrm>
            <a:off x="497850" y="327339"/>
            <a:ext cx="407950" cy="407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1" name="Shape 681"/>
        <p:cNvGrpSpPr/>
        <p:nvPr/>
      </p:nvGrpSpPr>
      <p:grpSpPr>
        <a:xfrm>
          <a:off x="0" y="0"/>
          <a:ext cx="0" cy="0"/>
          <a:chOff x="0" y="0"/>
          <a:chExt cx="0" cy="0"/>
        </a:xfrm>
      </p:grpSpPr>
      <p:sp>
        <p:nvSpPr>
          <p:cNvPr id="682" name="Google Shape;682;p49"/>
          <p:cNvSpPr/>
          <p:nvPr/>
        </p:nvSpPr>
        <p:spPr>
          <a:xfrm>
            <a:off x="4069750" y="1175299"/>
            <a:ext cx="4577400" cy="3306600"/>
          </a:xfrm>
          <a:prstGeom prst="roundRect">
            <a:avLst>
              <a:gd fmla="val 386"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3" name="Google Shape;683;p49"/>
          <p:cNvSpPr txBox="1"/>
          <p:nvPr/>
        </p:nvSpPr>
        <p:spPr>
          <a:xfrm>
            <a:off x="1074425" y="72800"/>
            <a:ext cx="4491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Matriz de</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criterios</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684" name="Google Shape;684;p49"/>
          <p:cNvSpPr/>
          <p:nvPr/>
        </p:nvSpPr>
        <p:spPr>
          <a:xfrm>
            <a:off x="406925" y="2364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85" name="Google Shape;685;p49"/>
          <p:cNvPicPr preferRelativeResize="0"/>
          <p:nvPr/>
        </p:nvPicPr>
        <p:blipFill>
          <a:blip r:embed="rId4">
            <a:alphaModFix/>
          </a:blip>
          <a:stretch>
            <a:fillRect/>
          </a:stretch>
        </p:blipFill>
        <p:spPr>
          <a:xfrm>
            <a:off x="497850" y="327339"/>
            <a:ext cx="407950" cy="407950"/>
          </a:xfrm>
          <a:prstGeom prst="rect">
            <a:avLst/>
          </a:prstGeom>
          <a:noFill/>
          <a:ln>
            <a:noFill/>
          </a:ln>
        </p:spPr>
      </p:pic>
      <p:sp>
        <p:nvSpPr>
          <p:cNvPr id="686" name="Google Shape;686;p49"/>
          <p:cNvSpPr/>
          <p:nvPr/>
        </p:nvSpPr>
        <p:spPr>
          <a:xfrm>
            <a:off x="721750" y="1200150"/>
            <a:ext cx="3227100" cy="33066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687" name="Google Shape;687;p49"/>
          <p:cNvSpPr/>
          <p:nvPr/>
        </p:nvSpPr>
        <p:spPr>
          <a:xfrm>
            <a:off x="1048775" y="2397025"/>
            <a:ext cx="2704800" cy="2301900"/>
          </a:xfrm>
          <a:prstGeom prst="rect">
            <a:avLst/>
          </a:prstGeom>
          <a:noFill/>
          <a:ln>
            <a:noFill/>
          </a:ln>
        </p:spPr>
        <p:txBody>
          <a:bodyPr anchorCtr="0" anchor="t" bIns="45700" lIns="91425" spcFirstLastPara="1" rIns="91425" wrap="square" tIns="45700">
            <a:noAutofit/>
          </a:bodyPr>
          <a:lstStyle/>
          <a:p>
            <a:pPr indent="0" lvl="0" marL="0" rtl="0" algn="l">
              <a:spcBef>
                <a:spcPts val="600"/>
              </a:spcBef>
              <a:spcAft>
                <a:spcPts val="0"/>
              </a:spcAft>
              <a:buNone/>
            </a:pPr>
            <a:r>
              <a:rPr lang="es" sz="1600">
                <a:latin typeface="Roboto Condensed"/>
                <a:ea typeface="Roboto Condensed"/>
                <a:cs typeface="Roboto Condensed"/>
                <a:sym typeface="Roboto Condensed"/>
              </a:rPr>
              <a:t>Proporciona parámetros de selección que tienen en cuenta diversos factores, como la experiencia, los sistemas de seguridad y el costo del flete, entre otros.</a:t>
            </a:r>
            <a:endParaRPr sz="1600">
              <a:latin typeface="Roboto Condensed"/>
              <a:ea typeface="Roboto Condensed"/>
              <a:cs typeface="Roboto Condensed"/>
              <a:sym typeface="Roboto Condensed"/>
            </a:endParaRPr>
          </a:p>
        </p:txBody>
      </p:sp>
      <p:sp>
        <p:nvSpPr>
          <p:cNvPr id="688" name="Google Shape;688;p49"/>
          <p:cNvSpPr/>
          <p:nvPr/>
        </p:nvSpPr>
        <p:spPr>
          <a:xfrm>
            <a:off x="861440" y="2473623"/>
            <a:ext cx="174900" cy="174900"/>
          </a:xfrm>
          <a:prstGeom prst="ellipse">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9" name="Google Shape;689;p49"/>
          <p:cNvSpPr txBox="1"/>
          <p:nvPr/>
        </p:nvSpPr>
        <p:spPr>
          <a:xfrm>
            <a:off x="717150" y="1190225"/>
            <a:ext cx="3227100" cy="1055700"/>
          </a:xfrm>
          <a:prstGeom prst="rect">
            <a:avLst/>
          </a:prstGeom>
          <a:solidFill>
            <a:srgbClr val="009056"/>
          </a:solidFill>
          <a:ln>
            <a:noFill/>
          </a:ln>
        </p:spPr>
        <p:txBody>
          <a:bodyPr anchorCtr="0" anchor="ctr" bIns="91425" lIns="91425" spcFirstLastPara="1" rIns="91425" wrap="square" tIns="91425">
            <a:noAutofit/>
          </a:bodyPr>
          <a:lstStyle/>
          <a:p>
            <a:pPr indent="0" lvl="0" marL="179999" marR="226250" rtl="0" algn="l">
              <a:spcBef>
                <a:spcPts val="0"/>
              </a:spcBef>
              <a:spcAft>
                <a:spcPts val="0"/>
              </a:spcAft>
              <a:buNone/>
            </a:pPr>
            <a:r>
              <a:rPr lang="es" sz="1200">
                <a:solidFill>
                  <a:schemeClr val="lt1"/>
                </a:solidFill>
                <a:latin typeface="Roboto Condensed Light"/>
                <a:ea typeface="Roboto Condensed Light"/>
                <a:cs typeface="Roboto Condensed Light"/>
                <a:sym typeface="Roboto Condensed Light"/>
              </a:rPr>
              <a:t>Tendrá a su disposición una herramienta que le permitirá evaluar a sus proveedores de acuerdo con sus necesidades específicas en su operación.</a:t>
            </a:r>
            <a:endParaRPr sz="1200">
              <a:solidFill>
                <a:schemeClr val="lt1"/>
              </a:solidFill>
              <a:latin typeface="Roboto Condensed Light"/>
              <a:ea typeface="Roboto Condensed Light"/>
              <a:cs typeface="Roboto Condensed Light"/>
              <a:sym typeface="Roboto Condensed Light"/>
            </a:endParaRPr>
          </a:p>
        </p:txBody>
      </p:sp>
      <p:graphicFrame>
        <p:nvGraphicFramePr>
          <p:cNvPr id="690" name="Google Shape;690;p49"/>
          <p:cNvGraphicFramePr/>
          <p:nvPr/>
        </p:nvGraphicFramePr>
        <p:xfrm>
          <a:off x="4123300" y="1744868"/>
          <a:ext cx="3000000" cy="3000000"/>
        </p:xfrm>
        <a:graphic>
          <a:graphicData uri="http://schemas.openxmlformats.org/drawingml/2006/table">
            <a:tbl>
              <a:tblPr>
                <a:noFill/>
                <a:tableStyleId>{792B9FCE-D0DF-4817-A539-0F766AA39C8D}</a:tableStyleId>
              </a:tblPr>
              <a:tblGrid>
                <a:gridCol w="568500"/>
                <a:gridCol w="382850"/>
                <a:gridCol w="611525"/>
                <a:gridCol w="382850"/>
                <a:gridCol w="537775"/>
                <a:gridCol w="536800"/>
                <a:gridCol w="494525"/>
                <a:gridCol w="382850"/>
                <a:gridCol w="572625"/>
              </a:tblGrid>
              <a:tr h="264100">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Criterio</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17848"/>
                    </a:solidFill>
                  </a:tcPr>
                </a:tc>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Precio</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C3C3C"/>
                    </a:solidFill>
                  </a:tcPr>
                </a:tc>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Cumplimiento</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C3C3C"/>
                    </a:solidFill>
                  </a:tcPr>
                </a:tc>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Calidad servicio</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C3C3C"/>
                    </a:solidFill>
                  </a:tcPr>
                </a:tc>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Seguridad prevención de riesgos</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C3C3C"/>
                    </a:solidFill>
                  </a:tcPr>
                </a:tc>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Tiempo de respuesta de cotización</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C3C3C"/>
                    </a:solidFill>
                  </a:tcPr>
                </a:tc>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Experiencia</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C3C3C"/>
                    </a:solidFill>
                  </a:tcPr>
                </a:tc>
                <a:tc>
                  <a:txBody>
                    <a:bodyPr/>
                    <a:lstStyle/>
                    <a:p>
                      <a:pPr indent="0" lvl="0" marL="0" rtl="0" algn="ctr">
                        <a:spcBef>
                          <a:spcPts val="0"/>
                        </a:spcBef>
                        <a:spcAft>
                          <a:spcPts val="0"/>
                        </a:spcAft>
                        <a:buNone/>
                      </a:pPr>
                      <a:r>
                        <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C3C3C"/>
                    </a:solidFill>
                  </a:tcPr>
                </a:tc>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Ponderado</a:t>
                      </a:r>
                      <a:r>
                        <a:rPr lang="es" sz="500">
                          <a:solidFill>
                            <a:schemeClr val="lt1"/>
                          </a:solidFill>
                          <a:latin typeface="Roboto Condensed"/>
                          <a:ea typeface="Roboto Condensed"/>
                          <a:cs typeface="Roboto Condensed"/>
                          <a:sym typeface="Roboto Condensed"/>
                        </a:rPr>
                        <a:t> general</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3C3C3C"/>
                    </a:solidFill>
                  </a:tcPr>
                </a:tc>
              </a:tr>
              <a:tr h="327175">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Precio</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700">
                          <a:solidFill>
                            <a:srgbClr val="009056"/>
                          </a:solidFill>
                          <a:latin typeface="Roboto Condensed"/>
                          <a:ea typeface="Roboto Condensed"/>
                          <a:cs typeface="Roboto Condensed"/>
                          <a:sym typeface="Roboto Condensed"/>
                        </a:rPr>
                        <a:t>x</a:t>
                      </a:r>
                      <a:endParaRPr sz="700">
                        <a:solidFill>
                          <a:srgbClr val="009056"/>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DC5D"/>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3,00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15,0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18%</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r>
              <a:tr h="282550">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Cumplimiento</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009056"/>
                          </a:solidFill>
                          <a:latin typeface="Roboto Condensed"/>
                          <a:ea typeface="Roboto Condensed"/>
                          <a:cs typeface="Roboto Condensed"/>
                          <a:sym typeface="Roboto Condensed"/>
                        </a:rPr>
                        <a:t>x</a:t>
                      </a:r>
                      <a:endParaRPr sz="700">
                        <a:solidFill>
                          <a:srgbClr val="009056"/>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DC5D"/>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3,00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23,0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28%</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r>
              <a:tr h="312300">
                <a:tc>
                  <a:txBody>
                    <a:bodyPr/>
                    <a:lstStyle/>
                    <a:p>
                      <a:pPr indent="0" lvl="0" marL="0" rtl="0" algn="ctr">
                        <a:spcBef>
                          <a:spcPts val="0"/>
                        </a:spcBef>
                        <a:spcAft>
                          <a:spcPts val="0"/>
                        </a:spcAft>
                        <a:buClr>
                          <a:schemeClr val="dk1"/>
                        </a:buClr>
                        <a:buSzPts val="1100"/>
                        <a:buFont typeface="Arial"/>
                        <a:buNone/>
                      </a:pPr>
                      <a:r>
                        <a:rPr lang="es" sz="500">
                          <a:solidFill>
                            <a:schemeClr val="lt1"/>
                          </a:solidFill>
                          <a:latin typeface="Roboto Condensed"/>
                          <a:ea typeface="Roboto Condensed"/>
                          <a:cs typeface="Roboto Condensed"/>
                          <a:sym typeface="Roboto Condensed"/>
                        </a:rPr>
                        <a:t>Calidad servicio</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009056"/>
                          </a:solidFill>
                          <a:latin typeface="Roboto Condensed"/>
                          <a:ea typeface="Roboto Condensed"/>
                          <a:cs typeface="Roboto Condensed"/>
                          <a:sym typeface="Roboto Condensed"/>
                        </a:rPr>
                        <a:t>x</a:t>
                      </a:r>
                      <a:endParaRPr sz="700">
                        <a:solidFill>
                          <a:srgbClr val="009056"/>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DC5D"/>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3,00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7,0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9%</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r>
              <a:tr h="282550">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Seguridad prevención riesgos</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3,00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009056"/>
                          </a:solidFill>
                          <a:latin typeface="Roboto Condensed"/>
                          <a:ea typeface="Roboto Condensed"/>
                          <a:cs typeface="Roboto Condensed"/>
                          <a:sym typeface="Roboto Condensed"/>
                        </a:rPr>
                        <a:t>x</a:t>
                      </a:r>
                      <a:endParaRPr sz="700">
                        <a:solidFill>
                          <a:srgbClr val="009056"/>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DC5D"/>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11,0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13%</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r>
              <a:tr h="282550">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Tiempo de respuesta de cotización</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009056"/>
                          </a:solidFill>
                          <a:latin typeface="Roboto Condensed"/>
                          <a:ea typeface="Roboto Condensed"/>
                          <a:cs typeface="Roboto Condensed"/>
                          <a:sym typeface="Roboto Condensed"/>
                        </a:rPr>
                        <a:t>x</a:t>
                      </a:r>
                      <a:endParaRPr sz="700">
                        <a:solidFill>
                          <a:srgbClr val="009056"/>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DC5D"/>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13,0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16%</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r>
              <a:tr h="282550">
                <a:tc>
                  <a:txBody>
                    <a:bodyPr/>
                    <a:lstStyle/>
                    <a:p>
                      <a:pPr indent="0" lvl="0" marL="0" rtl="0" algn="ctr">
                        <a:spcBef>
                          <a:spcPts val="0"/>
                        </a:spcBef>
                        <a:spcAft>
                          <a:spcPts val="0"/>
                        </a:spcAft>
                        <a:buNone/>
                      </a:pPr>
                      <a:r>
                        <a:rPr lang="es" sz="500">
                          <a:solidFill>
                            <a:schemeClr val="lt1"/>
                          </a:solidFill>
                          <a:latin typeface="Roboto Condensed"/>
                          <a:ea typeface="Roboto Condensed"/>
                          <a:cs typeface="Roboto Condensed"/>
                          <a:sym typeface="Roboto Condensed"/>
                        </a:rPr>
                        <a:t>Experiencia</a:t>
                      </a:r>
                      <a:endParaRPr sz="500">
                        <a:solidFill>
                          <a:schemeClr val="lt1"/>
                        </a:solidFill>
                        <a:latin typeface="Roboto Condensed"/>
                        <a:ea typeface="Roboto Condensed"/>
                        <a:cs typeface="Roboto Condensed"/>
                        <a:sym typeface="Roboto Condensed"/>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5,00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1,00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009056"/>
                          </a:solidFill>
                          <a:latin typeface="Roboto Condensed"/>
                          <a:ea typeface="Roboto Condensed"/>
                          <a:cs typeface="Roboto Condensed"/>
                          <a:sym typeface="Roboto Condensed"/>
                        </a:rPr>
                        <a:t>x</a:t>
                      </a:r>
                      <a:endParaRPr sz="700">
                        <a:solidFill>
                          <a:srgbClr val="009056"/>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DC5D"/>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13,0</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s" sz="700">
                          <a:solidFill>
                            <a:srgbClr val="333333"/>
                          </a:solidFill>
                          <a:latin typeface="Roboto Condensed"/>
                          <a:ea typeface="Roboto Condensed"/>
                          <a:cs typeface="Roboto Condensed"/>
                          <a:sym typeface="Roboto Condensed"/>
                        </a:rPr>
                        <a:t>16%</a:t>
                      </a:r>
                      <a:endParaRPr sz="700">
                        <a:solidFill>
                          <a:srgbClr val="333333"/>
                        </a:solidFill>
                        <a:latin typeface="Roboto Condensed"/>
                        <a:ea typeface="Roboto Condensed"/>
                        <a:cs typeface="Roboto Condensed"/>
                        <a:sym typeface="Roboto Condensed"/>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FEFEF"/>
                    </a:solidFill>
                  </a:tcPr>
                </a:tc>
              </a:tr>
            </a:tbl>
          </a:graphicData>
        </a:graphic>
      </p:graphicFrame>
      <p:sp>
        <p:nvSpPr>
          <p:cNvPr id="691" name="Google Shape;691;p49"/>
          <p:cNvSpPr txBox="1"/>
          <p:nvPr/>
        </p:nvSpPr>
        <p:spPr>
          <a:xfrm>
            <a:off x="4176875" y="1380368"/>
            <a:ext cx="4397400" cy="357000"/>
          </a:xfrm>
          <a:prstGeom prst="rect">
            <a:avLst/>
          </a:prstGeom>
          <a:noFill/>
          <a:ln>
            <a:noFill/>
          </a:ln>
        </p:spPr>
        <p:txBody>
          <a:bodyPr anchorCtr="0" anchor="ctr" bIns="91425" lIns="91425" spcFirstLastPara="1" rIns="91425" wrap="square" tIns="91425">
            <a:noAutofit/>
          </a:bodyPr>
          <a:lstStyle/>
          <a:p>
            <a:pPr indent="0" lvl="0" marL="179999" marR="226250" rtl="0" algn="ctr">
              <a:spcBef>
                <a:spcPts val="0"/>
              </a:spcBef>
              <a:spcAft>
                <a:spcPts val="0"/>
              </a:spcAft>
              <a:buNone/>
            </a:pPr>
            <a:r>
              <a:rPr lang="es" sz="1100">
                <a:solidFill>
                  <a:srgbClr val="3C3C3C"/>
                </a:solidFill>
                <a:latin typeface="Roboto Medium"/>
                <a:ea typeface="Roboto Medium"/>
                <a:cs typeface="Roboto Medium"/>
                <a:sym typeface="Roboto Medium"/>
              </a:rPr>
              <a:t>Matriz de Criterios</a:t>
            </a:r>
            <a:endParaRPr sz="1100">
              <a:solidFill>
                <a:srgbClr val="3C3C3C"/>
              </a:solidFill>
              <a:latin typeface="Roboto Medium"/>
              <a:ea typeface="Roboto Medium"/>
              <a:cs typeface="Roboto Medium"/>
              <a:sym typeface="Roboto Medium"/>
            </a:endParaRPr>
          </a:p>
          <a:p>
            <a:pPr indent="0" lvl="0" marL="179999" marR="226250" rtl="0" algn="ctr">
              <a:spcBef>
                <a:spcPts val="0"/>
              </a:spcBef>
              <a:spcAft>
                <a:spcPts val="0"/>
              </a:spcAft>
              <a:buNone/>
            </a:pPr>
            <a:r>
              <a:rPr lang="es" sz="1000">
                <a:solidFill>
                  <a:srgbClr val="3C3C3C"/>
                </a:solidFill>
                <a:latin typeface="Roboto"/>
                <a:ea typeface="Roboto"/>
                <a:cs typeface="Roboto"/>
                <a:sym typeface="Roboto"/>
              </a:rPr>
              <a:t>Asociados de Negocio Servicios Logísticos</a:t>
            </a:r>
            <a:endParaRPr sz="1000">
              <a:solidFill>
                <a:srgbClr val="3C3C3C"/>
              </a:solidFill>
              <a:latin typeface="Roboto"/>
              <a:ea typeface="Roboto"/>
              <a:cs typeface="Roboto"/>
              <a:sym typeface="Roboto"/>
            </a:endParaRPr>
          </a:p>
        </p:txBody>
      </p:sp>
      <p:sp>
        <p:nvSpPr>
          <p:cNvPr id="692" name="Google Shape;692;p49"/>
          <p:cNvSpPr txBox="1"/>
          <p:nvPr/>
        </p:nvSpPr>
        <p:spPr>
          <a:xfrm>
            <a:off x="7637240" y="4219924"/>
            <a:ext cx="420600" cy="28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
                <a:solidFill>
                  <a:srgbClr val="3C3C3C"/>
                </a:solidFill>
                <a:latin typeface="Roboto Condensed SemiBold"/>
                <a:ea typeface="Roboto Condensed SemiBold"/>
                <a:cs typeface="Roboto Condensed SemiBold"/>
                <a:sym typeface="Roboto Condensed SemiBold"/>
              </a:rPr>
              <a:t>82,0</a:t>
            </a:r>
            <a:endParaRPr sz="700">
              <a:solidFill>
                <a:srgbClr val="3C3C3C"/>
              </a:solidFill>
              <a:latin typeface="Roboto Condensed Light"/>
              <a:ea typeface="Roboto Condensed Light"/>
              <a:cs typeface="Roboto Condensed Light"/>
              <a:sym typeface="Roboto Condensed Light"/>
            </a:endParaRPr>
          </a:p>
        </p:txBody>
      </p:sp>
      <p:sp>
        <p:nvSpPr>
          <p:cNvPr id="693" name="Google Shape;693;p49"/>
          <p:cNvSpPr txBox="1"/>
          <p:nvPr/>
        </p:nvSpPr>
        <p:spPr>
          <a:xfrm>
            <a:off x="8018224" y="4219924"/>
            <a:ext cx="589800" cy="28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
                <a:solidFill>
                  <a:srgbClr val="3C3C3C"/>
                </a:solidFill>
                <a:latin typeface="Roboto Condensed SemiBold"/>
                <a:ea typeface="Roboto Condensed SemiBold"/>
                <a:cs typeface="Roboto Condensed SemiBold"/>
                <a:sym typeface="Roboto Condensed SemiBold"/>
              </a:rPr>
              <a:t>100%</a:t>
            </a:r>
            <a:endParaRPr sz="700">
              <a:solidFill>
                <a:srgbClr val="3C3C3C"/>
              </a:solidFill>
              <a:latin typeface="Roboto Condensed Light"/>
              <a:ea typeface="Roboto Condensed Light"/>
              <a:cs typeface="Roboto Condensed Light"/>
              <a:sym typeface="Roboto Condensed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7" name="Shape 697"/>
        <p:cNvGrpSpPr/>
        <p:nvPr/>
      </p:nvGrpSpPr>
      <p:grpSpPr>
        <a:xfrm>
          <a:off x="0" y="0"/>
          <a:ext cx="0" cy="0"/>
          <a:chOff x="0" y="0"/>
          <a:chExt cx="0" cy="0"/>
        </a:xfrm>
      </p:grpSpPr>
      <p:sp>
        <p:nvSpPr>
          <p:cNvPr id="698" name="Google Shape;698;p50"/>
          <p:cNvSpPr/>
          <p:nvPr/>
        </p:nvSpPr>
        <p:spPr>
          <a:xfrm>
            <a:off x="633994" y="2766276"/>
            <a:ext cx="4339200" cy="15084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699" name="Google Shape;699;p50"/>
          <p:cNvSpPr txBox="1"/>
          <p:nvPr/>
        </p:nvSpPr>
        <p:spPr>
          <a:xfrm>
            <a:off x="1074425" y="72800"/>
            <a:ext cx="4491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Análisis</a:t>
            </a:r>
            <a:r>
              <a:rPr lang="es" sz="2800">
                <a:solidFill>
                  <a:srgbClr val="009056"/>
                </a:solidFill>
                <a:latin typeface="Roboto Light"/>
                <a:ea typeface="Roboto Light"/>
                <a:cs typeface="Roboto Light"/>
                <a:sym typeface="Roboto Light"/>
              </a:rPr>
              <a:t> </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cadena de frío</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700" name="Google Shape;700;p50"/>
          <p:cNvSpPr/>
          <p:nvPr/>
        </p:nvSpPr>
        <p:spPr>
          <a:xfrm>
            <a:off x="406925" y="2364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01" name="Google Shape;701;p50"/>
          <p:cNvPicPr preferRelativeResize="0"/>
          <p:nvPr/>
        </p:nvPicPr>
        <p:blipFill>
          <a:blip r:embed="rId4">
            <a:alphaModFix/>
          </a:blip>
          <a:stretch>
            <a:fillRect/>
          </a:stretch>
        </p:blipFill>
        <p:spPr>
          <a:xfrm>
            <a:off x="526663" y="356150"/>
            <a:ext cx="350325" cy="350325"/>
          </a:xfrm>
          <a:prstGeom prst="rect">
            <a:avLst/>
          </a:prstGeom>
          <a:noFill/>
          <a:ln>
            <a:noFill/>
          </a:ln>
        </p:spPr>
      </p:pic>
      <p:sp>
        <p:nvSpPr>
          <p:cNvPr id="702" name="Google Shape;702;p50"/>
          <p:cNvSpPr/>
          <p:nvPr/>
        </p:nvSpPr>
        <p:spPr>
          <a:xfrm>
            <a:off x="617100" y="1398883"/>
            <a:ext cx="4339200" cy="1245300"/>
          </a:xfrm>
          <a:prstGeom prst="roundRect">
            <a:avLst>
              <a:gd fmla="val 1311" name="adj"/>
            </a:avLst>
          </a:prstGeom>
          <a:solidFill>
            <a:srgbClr val="009056"/>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chemeClr val="lt1"/>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rPr lang="es" sz="1325">
                <a:solidFill>
                  <a:schemeClr val="lt1"/>
                </a:solidFill>
                <a:latin typeface="Roboto Condensed"/>
                <a:ea typeface="Roboto Condensed"/>
                <a:cs typeface="Roboto Condensed"/>
                <a:sym typeface="Roboto Condensed"/>
              </a:rPr>
              <a:t>Identificar riesgos asociados a la interrupción de la cadena de frío en diferentes etapas de la cadena logística.</a:t>
            </a:r>
            <a:endParaRPr sz="1325">
              <a:solidFill>
                <a:schemeClr val="lt1"/>
              </a:solidFill>
              <a:latin typeface="Roboto Condensed"/>
              <a:ea typeface="Roboto Condensed"/>
              <a:cs typeface="Roboto Condensed"/>
              <a:sym typeface="Roboto Condensed"/>
            </a:endParaRPr>
          </a:p>
          <a:p>
            <a:pPr indent="0" lvl="0" marL="179999" marR="237815" rtl="0" algn="l">
              <a:lnSpc>
                <a:spcPct val="100000"/>
              </a:lnSpc>
              <a:spcBef>
                <a:spcPts val="750"/>
              </a:spcBef>
              <a:spcAft>
                <a:spcPts val="0"/>
              </a:spcAft>
              <a:buNone/>
            </a:pPr>
            <a:r>
              <a:t/>
            </a:r>
            <a:endParaRPr sz="1325">
              <a:solidFill>
                <a:schemeClr val="lt1"/>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chemeClr val="lt1"/>
              </a:solidFill>
              <a:latin typeface="Roboto Condensed Light"/>
              <a:ea typeface="Roboto Condensed Light"/>
              <a:cs typeface="Roboto Condensed Light"/>
              <a:sym typeface="Roboto Condensed Light"/>
            </a:endParaRPr>
          </a:p>
        </p:txBody>
      </p:sp>
      <p:sp>
        <p:nvSpPr>
          <p:cNvPr id="703" name="Google Shape;703;p50"/>
          <p:cNvSpPr/>
          <p:nvPr/>
        </p:nvSpPr>
        <p:spPr>
          <a:xfrm>
            <a:off x="633875" y="2690971"/>
            <a:ext cx="4339200" cy="589800"/>
          </a:xfrm>
          <a:prstGeom prst="rect">
            <a:avLst/>
          </a:prstGeom>
          <a:solidFill>
            <a:srgbClr val="3C3C3C"/>
          </a:solidFill>
          <a:ln>
            <a:noFill/>
          </a:ln>
        </p:spPr>
        <p:txBody>
          <a:bodyPr anchorCtr="0" anchor="ctr" bIns="45700" lIns="91425" spcFirstLastPara="1" rIns="91425" wrap="square" tIns="45700">
            <a:noAutofit/>
          </a:bodyPr>
          <a:lstStyle/>
          <a:p>
            <a:pPr indent="0" lvl="0" marL="179999" marR="290393" rtl="0" algn="l">
              <a:spcBef>
                <a:spcPts val="600"/>
              </a:spcBef>
              <a:spcAft>
                <a:spcPts val="0"/>
              </a:spcAft>
              <a:buNone/>
            </a:pPr>
            <a:r>
              <a:rPr lang="es" sz="1325">
                <a:solidFill>
                  <a:schemeClr val="lt1"/>
                </a:solidFill>
                <a:latin typeface="Roboto Condensed"/>
                <a:ea typeface="Roboto Condensed"/>
                <a:cs typeface="Roboto Condensed"/>
                <a:sym typeface="Roboto Condensed"/>
              </a:rPr>
              <a:t>Aplicable a empresas del sector farmacéutico, alimentos, flores y similares.</a:t>
            </a:r>
            <a:endParaRPr sz="1300">
              <a:solidFill>
                <a:schemeClr val="lt1"/>
              </a:solidFill>
              <a:latin typeface="Roboto Condensed"/>
              <a:ea typeface="Roboto Condensed"/>
              <a:cs typeface="Roboto Condensed"/>
              <a:sym typeface="Roboto Condensed"/>
            </a:endParaRPr>
          </a:p>
        </p:txBody>
      </p:sp>
      <p:sp>
        <p:nvSpPr>
          <p:cNvPr id="704" name="Google Shape;704;p50"/>
          <p:cNvSpPr/>
          <p:nvPr/>
        </p:nvSpPr>
        <p:spPr>
          <a:xfrm>
            <a:off x="899022" y="3388561"/>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5" name="Google Shape;705;p50"/>
          <p:cNvSpPr/>
          <p:nvPr/>
        </p:nvSpPr>
        <p:spPr>
          <a:xfrm>
            <a:off x="899022" y="3700973"/>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6" name="Google Shape;706;p50"/>
          <p:cNvSpPr txBox="1"/>
          <p:nvPr/>
        </p:nvSpPr>
        <p:spPr>
          <a:xfrm>
            <a:off x="607609" y="1494928"/>
            <a:ext cx="3192900" cy="388200"/>
          </a:xfrm>
          <a:prstGeom prst="rect">
            <a:avLst/>
          </a:prstGeom>
          <a:noFill/>
          <a:ln>
            <a:noFill/>
          </a:ln>
        </p:spPr>
        <p:txBody>
          <a:bodyPr anchorCtr="0" anchor="ctr" bIns="91425" lIns="91425" spcFirstLastPara="1" rIns="91425" wrap="square" tIns="91425">
            <a:noAutofit/>
          </a:bodyPr>
          <a:lstStyle/>
          <a:p>
            <a:pPr indent="269999" lvl="0" marL="0" rtl="0" algn="l">
              <a:spcBef>
                <a:spcPts val="0"/>
              </a:spcBef>
              <a:spcAft>
                <a:spcPts val="0"/>
              </a:spcAft>
              <a:buNone/>
            </a:pPr>
            <a:r>
              <a:rPr lang="es" sz="1500">
                <a:solidFill>
                  <a:schemeClr val="lt1"/>
                </a:solidFill>
                <a:latin typeface="Roboto Medium"/>
                <a:ea typeface="Roboto Medium"/>
                <a:cs typeface="Roboto Medium"/>
                <a:sym typeface="Roboto Medium"/>
              </a:rPr>
              <a:t>Objetivo:</a:t>
            </a:r>
            <a:endParaRPr sz="1500">
              <a:solidFill>
                <a:schemeClr val="lt1"/>
              </a:solidFill>
              <a:latin typeface="Roboto Medium"/>
              <a:ea typeface="Roboto Medium"/>
              <a:cs typeface="Roboto Medium"/>
              <a:sym typeface="Roboto Medium"/>
            </a:endParaRPr>
          </a:p>
        </p:txBody>
      </p:sp>
      <p:sp>
        <p:nvSpPr>
          <p:cNvPr id="707" name="Google Shape;707;p50"/>
          <p:cNvSpPr/>
          <p:nvPr/>
        </p:nvSpPr>
        <p:spPr>
          <a:xfrm>
            <a:off x="1073926" y="3334175"/>
            <a:ext cx="2061900" cy="73500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Organización</a:t>
            </a:r>
            <a:endParaRPr sz="1225">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t/>
            </a:r>
            <a:endParaRPr sz="1225">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Recepción almacenamiento</a:t>
            </a:r>
            <a:endParaRPr sz="1225">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e inventario</a:t>
            </a:r>
            <a:endParaRPr sz="1225">
              <a:latin typeface="Roboto Condensed"/>
              <a:ea typeface="Roboto Condensed"/>
              <a:cs typeface="Roboto Condensed"/>
              <a:sym typeface="Roboto Condensed"/>
            </a:endParaRPr>
          </a:p>
        </p:txBody>
      </p:sp>
      <p:sp>
        <p:nvSpPr>
          <p:cNvPr id="708" name="Google Shape;708;p50"/>
          <p:cNvSpPr/>
          <p:nvPr/>
        </p:nvSpPr>
        <p:spPr>
          <a:xfrm>
            <a:off x="3032622" y="3941805"/>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9" name="Google Shape;709;p50"/>
          <p:cNvSpPr/>
          <p:nvPr/>
        </p:nvSpPr>
        <p:spPr>
          <a:xfrm>
            <a:off x="3032622" y="3408405"/>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0" name="Google Shape;710;p50"/>
          <p:cNvSpPr/>
          <p:nvPr/>
        </p:nvSpPr>
        <p:spPr>
          <a:xfrm>
            <a:off x="3032622" y="3672477"/>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1" name="Google Shape;711;p50"/>
          <p:cNvSpPr/>
          <p:nvPr/>
        </p:nvSpPr>
        <p:spPr>
          <a:xfrm>
            <a:off x="3220217" y="3400461"/>
            <a:ext cx="1629000" cy="7350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1000"/>
              </a:spcBef>
              <a:spcAft>
                <a:spcPts val="0"/>
              </a:spcAft>
              <a:buNone/>
            </a:pPr>
            <a:r>
              <a:rPr lang="es" sz="1225">
                <a:latin typeface="Roboto Condensed"/>
                <a:ea typeface="Roboto Condensed"/>
                <a:cs typeface="Roboto Condensed"/>
                <a:sym typeface="Roboto Condensed"/>
              </a:rPr>
              <a:t>Maquinaria y equipo</a:t>
            </a:r>
            <a:endParaRPr sz="1225">
              <a:latin typeface="Roboto Condensed"/>
              <a:ea typeface="Roboto Condensed"/>
              <a:cs typeface="Roboto Condensed"/>
              <a:sym typeface="Roboto Condensed"/>
            </a:endParaRPr>
          </a:p>
          <a:p>
            <a:pPr indent="0" lvl="0" marL="0" rtl="0" algn="l">
              <a:lnSpc>
                <a:spcPct val="85000"/>
              </a:lnSpc>
              <a:spcBef>
                <a:spcPts val="1000"/>
              </a:spcBef>
              <a:spcAft>
                <a:spcPts val="0"/>
              </a:spcAft>
              <a:buNone/>
            </a:pPr>
            <a:r>
              <a:rPr lang="es" sz="1225">
                <a:latin typeface="Roboto Condensed"/>
                <a:ea typeface="Roboto Condensed"/>
                <a:cs typeface="Roboto Condensed"/>
                <a:sym typeface="Roboto Condensed"/>
              </a:rPr>
              <a:t>Logística</a:t>
            </a:r>
            <a:endParaRPr sz="1225">
              <a:latin typeface="Roboto Condensed"/>
              <a:ea typeface="Roboto Condensed"/>
              <a:cs typeface="Roboto Condensed"/>
              <a:sym typeface="Roboto Condensed"/>
            </a:endParaRPr>
          </a:p>
          <a:p>
            <a:pPr indent="0" lvl="0" marL="0" rtl="0" algn="l">
              <a:lnSpc>
                <a:spcPct val="85000"/>
              </a:lnSpc>
              <a:spcBef>
                <a:spcPts val="1000"/>
              </a:spcBef>
              <a:spcAft>
                <a:spcPts val="0"/>
              </a:spcAft>
              <a:buNone/>
            </a:pPr>
            <a:r>
              <a:rPr lang="es" sz="1225">
                <a:latin typeface="Roboto Condensed"/>
                <a:ea typeface="Roboto Condensed"/>
                <a:cs typeface="Roboto Condensed"/>
                <a:sym typeface="Roboto Condensed"/>
              </a:rPr>
              <a:t>Emergencias</a:t>
            </a:r>
            <a:endParaRPr sz="1225">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5" name="Shape 715"/>
        <p:cNvGrpSpPr/>
        <p:nvPr/>
      </p:nvGrpSpPr>
      <p:grpSpPr>
        <a:xfrm>
          <a:off x="0" y="0"/>
          <a:ext cx="0" cy="0"/>
          <a:chOff x="0" y="0"/>
          <a:chExt cx="0" cy="0"/>
        </a:xfrm>
      </p:grpSpPr>
      <p:sp>
        <p:nvSpPr>
          <p:cNvPr id="716" name="Google Shape;716;p51"/>
          <p:cNvSpPr/>
          <p:nvPr/>
        </p:nvSpPr>
        <p:spPr>
          <a:xfrm>
            <a:off x="4098044" y="2598726"/>
            <a:ext cx="4339200" cy="15084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717" name="Google Shape;717;p51"/>
          <p:cNvSpPr txBox="1"/>
          <p:nvPr/>
        </p:nvSpPr>
        <p:spPr>
          <a:xfrm>
            <a:off x="1074425" y="72800"/>
            <a:ext cx="4491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Análisis de operaciones </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de Cargue y Descargue</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718" name="Google Shape;718;p51"/>
          <p:cNvSpPr/>
          <p:nvPr/>
        </p:nvSpPr>
        <p:spPr>
          <a:xfrm>
            <a:off x="406925" y="2364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9" name="Google Shape;719;p51"/>
          <p:cNvSpPr/>
          <p:nvPr/>
        </p:nvSpPr>
        <p:spPr>
          <a:xfrm>
            <a:off x="4081150" y="1231325"/>
            <a:ext cx="4339200" cy="1287300"/>
          </a:xfrm>
          <a:prstGeom prst="roundRect">
            <a:avLst>
              <a:gd fmla="val 1311" name="adj"/>
            </a:avLst>
          </a:prstGeom>
          <a:solidFill>
            <a:srgbClr val="009056"/>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179999" marR="237815" rtl="0" algn="l">
              <a:lnSpc>
                <a:spcPct val="100000"/>
              </a:lnSpc>
              <a:spcBef>
                <a:spcPts val="750"/>
              </a:spcBef>
              <a:spcAft>
                <a:spcPts val="0"/>
              </a:spcAft>
              <a:buNone/>
            </a:pPr>
            <a:r>
              <a:rPr lang="es" sz="1325">
                <a:solidFill>
                  <a:schemeClr val="lt1"/>
                </a:solidFill>
                <a:latin typeface="Roboto Condensed"/>
                <a:ea typeface="Roboto Condensed"/>
                <a:cs typeface="Roboto Condensed"/>
                <a:sym typeface="Roboto Condensed"/>
              </a:rPr>
              <a:t>Realizamos una evaluación integral de los riesgos durante las operaciones de carga y descarga, identificando oportunidades de mejora y brindando recomendaciones específicas para prevenir afectaciones a las personas y a la mercancía. </a:t>
            </a:r>
            <a:endParaRPr sz="1325">
              <a:solidFill>
                <a:schemeClr val="lt1"/>
              </a:solidFill>
              <a:latin typeface="Roboto Condensed"/>
              <a:ea typeface="Roboto Condensed"/>
              <a:cs typeface="Roboto Condensed"/>
              <a:sym typeface="Roboto Condensed"/>
            </a:endParaRPr>
          </a:p>
        </p:txBody>
      </p:sp>
      <p:sp>
        <p:nvSpPr>
          <p:cNvPr id="720" name="Google Shape;720;p51"/>
          <p:cNvSpPr/>
          <p:nvPr/>
        </p:nvSpPr>
        <p:spPr>
          <a:xfrm>
            <a:off x="4097917" y="2618825"/>
            <a:ext cx="4339200" cy="465900"/>
          </a:xfrm>
          <a:prstGeom prst="rect">
            <a:avLst/>
          </a:prstGeom>
          <a:solidFill>
            <a:srgbClr val="3C3C3C"/>
          </a:solidFill>
          <a:ln>
            <a:noFill/>
          </a:ln>
        </p:spPr>
        <p:txBody>
          <a:bodyPr anchorCtr="0" anchor="ctr" bIns="45700" lIns="91425" spcFirstLastPara="1" rIns="91425" wrap="square" tIns="45700">
            <a:noAutofit/>
          </a:bodyPr>
          <a:lstStyle/>
          <a:p>
            <a:pPr indent="0" lvl="0" marL="179999" rtl="0" algn="l">
              <a:spcBef>
                <a:spcPts val="600"/>
              </a:spcBef>
              <a:spcAft>
                <a:spcPts val="0"/>
              </a:spcAft>
              <a:buNone/>
            </a:pPr>
            <a:r>
              <a:rPr lang="es" sz="1325">
                <a:solidFill>
                  <a:schemeClr val="lt1"/>
                </a:solidFill>
                <a:latin typeface="Roboto Condensed"/>
                <a:ea typeface="Roboto Condensed"/>
                <a:cs typeface="Roboto Condensed"/>
                <a:sym typeface="Roboto Condensed"/>
              </a:rPr>
              <a:t>Alcance de la evaluación: </a:t>
            </a:r>
            <a:endParaRPr sz="1300">
              <a:solidFill>
                <a:schemeClr val="lt1"/>
              </a:solidFill>
              <a:latin typeface="Roboto Condensed"/>
              <a:ea typeface="Roboto Condensed"/>
              <a:cs typeface="Roboto Condensed"/>
              <a:sym typeface="Roboto Condensed"/>
            </a:endParaRPr>
          </a:p>
        </p:txBody>
      </p:sp>
      <p:sp>
        <p:nvSpPr>
          <p:cNvPr id="721" name="Google Shape;721;p51"/>
          <p:cNvSpPr/>
          <p:nvPr/>
        </p:nvSpPr>
        <p:spPr>
          <a:xfrm>
            <a:off x="4363072" y="3221011"/>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2" name="Google Shape;722;p51"/>
          <p:cNvSpPr/>
          <p:nvPr/>
        </p:nvSpPr>
        <p:spPr>
          <a:xfrm>
            <a:off x="4363072" y="3504927"/>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3" name="Google Shape;723;p51"/>
          <p:cNvSpPr/>
          <p:nvPr/>
        </p:nvSpPr>
        <p:spPr>
          <a:xfrm>
            <a:off x="4537967" y="3242833"/>
            <a:ext cx="1873500" cy="73500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Recurso humano</a:t>
            </a:r>
            <a:endParaRPr sz="1225">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t/>
            </a:r>
            <a:endParaRPr sz="1225">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Procesos</a:t>
            </a:r>
            <a:endParaRPr sz="1225">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t/>
            </a:r>
            <a:endParaRPr sz="1225">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Maquinaría</a:t>
            </a:r>
            <a:endParaRPr sz="1225">
              <a:latin typeface="Roboto Condensed"/>
              <a:ea typeface="Roboto Condensed"/>
              <a:cs typeface="Roboto Condensed"/>
              <a:sym typeface="Roboto Condensed"/>
            </a:endParaRPr>
          </a:p>
        </p:txBody>
      </p:sp>
      <p:sp>
        <p:nvSpPr>
          <p:cNvPr id="724" name="Google Shape;724;p51"/>
          <p:cNvSpPr/>
          <p:nvPr/>
        </p:nvSpPr>
        <p:spPr>
          <a:xfrm>
            <a:off x="4363072" y="3816140"/>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25" name="Google Shape;725;p51"/>
          <p:cNvPicPr preferRelativeResize="0"/>
          <p:nvPr/>
        </p:nvPicPr>
        <p:blipFill>
          <a:blip r:embed="rId4">
            <a:alphaModFix/>
          </a:blip>
          <a:stretch>
            <a:fillRect/>
          </a:stretch>
        </p:blipFill>
        <p:spPr>
          <a:xfrm>
            <a:off x="526663" y="377106"/>
            <a:ext cx="350325" cy="350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9" name="Shape 729"/>
        <p:cNvGrpSpPr/>
        <p:nvPr/>
      </p:nvGrpSpPr>
      <p:grpSpPr>
        <a:xfrm>
          <a:off x="0" y="0"/>
          <a:ext cx="0" cy="0"/>
          <a:chOff x="0" y="0"/>
          <a:chExt cx="0" cy="0"/>
        </a:xfrm>
      </p:grpSpPr>
      <p:sp>
        <p:nvSpPr>
          <p:cNvPr id="730" name="Google Shape;730;p52"/>
          <p:cNvSpPr txBox="1"/>
          <p:nvPr/>
        </p:nvSpPr>
        <p:spPr>
          <a:xfrm>
            <a:off x="1074425" y="72800"/>
            <a:ext cx="4491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Asesoría y </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Capacitación en PESV</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731" name="Google Shape;731;p52"/>
          <p:cNvSpPr/>
          <p:nvPr/>
        </p:nvSpPr>
        <p:spPr>
          <a:xfrm>
            <a:off x="406925" y="2364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2" name="Google Shape;732;p52"/>
          <p:cNvSpPr/>
          <p:nvPr/>
        </p:nvSpPr>
        <p:spPr>
          <a:xfrm>
            <a:off x="3656375" y="1701796"/>
            <a:ext cx="4339200" cy="1812000"/>
          </a:xfrm>
          <a:prstGeom prst="roundRect">
            <a:avLst>
              <a:gd fmla="val 1311" name="adj"/>
            </a:avLst>
          </a:prstGeom>
          <a:solidFill>
            <a:srgbClr val="009056"/>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chemeClr val="lt1"/>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rPr lang="es" sz="1325">
                <a:solidFill>
                  <a:schemeClr val="lt1"/>
                </a:solidFill>
                <a:latin typeface="Roboto Condensed"/>
                <a:ea typeface="Roboto Condensed"/>
                <a:cs typeface="Roboto Condensed"/>
                <a:sym typeface="Roboto Condensed"/>
              </a:rPr>
              <a:t>Brinda</a:t>
            </a:r>
            <a:r>
              <a:rPr lang="es" sz="1325">
                <a:solidFill>
                  <a:schemeClr val="lt1"/>
                </a:solidFill>
                <a:latin typeface="Roboto Condensed"/>
                <a:ea typeface="Roboto Condensed"/>
                <a:cs typeface="Roboto Condensed"/>
                <a:sym typeface="Roboto Condensed"/>
              </a:rPr>
              <a:t>r herramientas para la identificación y mitigación de riesgos tanto para conductores como para las mercancías en carretera, aplicando los pilares del Plan Estratégico de Seguridad Vial.</a:t>
            </a:r>
            <a:endParaRPr sz="1325">
              <a:solidFill>
                <a:schemeClr val="lt1"/>
              </a:solidFill>
              <a:latin typeface="Roboto Condensed"/>
              <a:ea typeface="Roboto Condensed"/>
              <a:cs typeface="Roboto Condensed"/>
              <a:sym typeface="Roboto Condensed"/>
            </a:endParaRPr>
          </a:p>
        </p:txBody>
      </p:sp>
      <p:sp>
        <p:nvSpPr>
          <p:cNvPr id="733" name="Google Shape;733;p52"/>
          <p:cNvSpPr txBox="1"/>
          <p:nvPr/>
        </p:nvSpPr>
        <p:spPr>
          <a:xfrm>
            <a:off x="3656506" y="1797853"/>
            <a:ext cx="3192900" cy="388200"/>
          </a:xfrm>
          <a:prstGeom prst="rect">
            <a:avLst/>
          </a:prstGeom>
          <a:noFill/>
          <a:ln>
            <a:noFill/>
          </a:ln>
        </p:spPr>
        <p:txBody>
          <a:bodyPr anchorCtr="0" anchor="ctr" bIns="91425" lIns="91425" spcFirstLastPara="1" rIns="91425" wrap="square" tIns="91425">
            <a:noAutofit/>
          </a:bodyPr>
          <a:lstStyle/>
          <a:p>
            <a:pPr indent="269999" lvl="0" marL="0" rtl="0" algn="l">
              <a:spcBef>
                <a:spcPts val="0"/>
              </a:spcBef>
              <a:spcAft>
                <a:spcPts val="0"/>
              </a:spcAft>
              <a:buNone/>
            </a:pPr>
            <a:r>
              <a:rPr lang="es" sz="1500">
                <a:solidFill>
                  <a:schemeClr val="lt1"/>
                </a:solidFill>
                <a:latin typeface="Roboto Medium"/>
                <a:ea typeface="Roboto Medium"/>
                <a:cs typeface="Roboto Medium"/>
                <a:sym typeface="Roboto Medium"/>
              </a:rPr>
              <a:t>Objetivo:</a:t>
            </a:r>
            <a:endParaRPr sz="1500">
              <a:solidFill>
                <a:schemeClr val="lt1"/>
              </a:solidFill>
              <a:latin typeface="Roboto Medium"/>
              <a:ea typeface="Roboto Medium"/>
              <a:cs typeface="Roboto Medium"/>
              <a:sym typeface="Roboto Medium"/>
            </a:endParaRPr>
          </a:p>
        </p:txBody>
      </p:sp>
      <p:pic>
        <p:nvPicPr>
          <p:cNvPr id="734" name="Google Shape;734;p52"/>
          <p:cNvPicPr preferRelativeResize="0"/>
          <p:nvPr/>
        </p:nvPicPr>
        <p:blipFill>
          <a:blip r:embed="rId4">
            <a:alphaModFix/>
          </a:blip>
          <a:stretch>
            <a:fillRect/>
          </a:stretch>
        </p:blipFill>
        <p:spPr>
          <a:xfrm>
            <a:off x="504975" y="334463"/>
            <a:ext cx="393700" cy="393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8" name="Shape 738"/>
        <p:cNvGrpSpPr/>
        <p:nvPr/>
      </p:nvGrpSpPr>
      <p:grpSpPr>
        <a:xfrm>
          <a:off x="0" y="0"/>
          <a:ext cx="0" cy="0"/>
          <a:chOff x="0" y="0"/>
          <a:chExt cx="0" cy="0"/>
        </a:xfrm>
      </p:grpSpPr>
      <p:sp>
        <p:nvSpPr>
          <p:cNvPr id="739" name="Google Shape;739;p53"/>
          <p:cNvSpPr txBox="1"/>
          <p:nvPr/>
        </p:nvSpPr>
        <p:spPr>
          <a:xfrm>
            <a:off x="693425" y="530000"/>
            <a:ext cx="5205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Asistencia </a:t>
            </a:r>
            <a:r>
              <a:rPr lang="es" sz="2800">
                <a:solidFill>
                  <a:srgbClr val="009056"/>
                </a:solidFill>
                <a:latin typeface="Roboto Black"/>
                <a:ea typeface="Roboto Black"/>
                <a:cs typeface="Roboto Black"/>
                <a:sym typeface="Roboto Black"/>
              </a:rPr>
              <a:t>Carga</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740" name="Google Shape;740;p53"/>
          <p:cNvSpPr/>
          <p:nvPr/>
        </p:nvSpPr>
        <p:spPr>
          <a:xfrm>
            <a:off x="4679575" y="1463200"/>
            <a:ext cx="3245100" cy="3200100"/>
          </a:xfrm>
          <a:prstGeom prst="roundRect">
            <a:avLst>
              <a:gd fmla="val 1311" name="adj"/>
            </a:avLst>
          </a:prstGeom>
          <a:solidFill>
            <a:schemeClr val="lt1"/>
          </a:solidFill>
          <a:ln cap="flat" cmpd="sng" w="9525">
            <a:solidFill>
              <a:srgbClr val="F3F3F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741" name="Google Shape;741;p53"/>
          <p:cNvSpPr/>
          <p:nvPr/>
        </p:nvSpPr>
        <p:spPr>
          <a:xfrm>
            <a:off x="5030117" y="2063950"/>
            <a:ext cx="26964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s" sz="2300">
                <a:solidFill>
                  <a:srgbClr val="009056"/>
                </a:solidFill>
                <a:latin typeface="Roboto Condensed Black"/>
                <a:ea typeface="Roboto Condensed Black"/>
                <a:cs typeface="Roboto Condensed Black"/>
                <a:sym typeface="Roboto Condensed Black"/>
              </a:rPr>
              <a:t>Acompañamos</a:t>
            </a:r>
            <a:r>
              <a:rPr lang="es" sz="2300">
                <a:latin typeface="Roboto Condensed Light"/>
                <a:ea typeface="Roboto Condensed Light"/>
                <a:cs typeface="Roboto Condensed Light"/>
                <a:sym typeface="Roboto Condensed Light"/>
              </a:rPr>
              <a:t> </a:t>
            </a:r>
            <a:r>
              <a:rPr lang="es" sz="2300">
                <a:latin typeface="Roboto Condensed"/>
                <a:ea typeface="Roboto Condensed"/>
                <a:cs typeface="Roboto Condensed"/>
                <a:sym typeface="Roboto Condensed"/>
              </a:rPr>
              <a:t>a su empresa en </a:t>
            </a:r>
            <a:r>
              <a:rPr lang="es" sz="2300">
                <a:solidFill>
                  <a:srgbClr val="009056"/>
                </a:solidFill>
                <a:latin typeface="Roboto Condensed Black"/>
                <a:ea typeface="Roboto Condensed Black"/>
                <a:cs typeface="Roboto Condensed Black"/>
                <a:sym typeface="Roboto Condensed Black"/>
              </a:rPr>
              <a:t>emergencias</a:t>
            </a:r>
            <a:r>
              <a:rPr lang="es" sz="2300">
                <a:latin typeface="Roboto Condensed Light"/>
                <a:ea typeface="Roboto Condensed Light"/>
                <a:cs typeface="Roboto Condensed Light"/>
                <a:sym typeface="Roboto Condensed Light"/>
              </a:rPr>
              <a:t> </a:t>
            </a:r>
            <a:r>
              <a:rPr lang="es" sz="2300">
                <a:latin typeface="Roboto Condensed"/>
                <a:ea typeface="Roboto Condensed"/>
                <a:cs typeface="Roboto Condensed"/>
                <a:sym typeface="Roboto Condensed"/>
              </a:rPr>
              <a:t>y en su</a:t>
            </a:r>
            <a:r>
              <a:rPr lang="es" sz="2300">
                <a:latin typeface="Roboto Condensed Light"/>
                <a:ea typeface="Roboto Condensed Light"/>
                <a:cs typeface="Roboto Condensed Light"/>
                <a:sym typeface="Roboto Condensed Light"/>
              </a:rPr>
              <a:t> </a:t>
            </a:r>
            <a:r>
              <a:rPr lang="es" sz="2300">
                <a:solidFill>
                  <a:srgbClr val="009056"/>
                </a:solidFill>
                <a:latin typeface="Roboto Condensed Black"/>
                <a:ea typeface="Roboto Condensed Black"/>
                <a:cs typeface="Roboto Condensed Black"/>
                <a:sym typeface="Roboto Condensed Black"/>
              </a:rPr>
              <a:t>operación logística</a:t>
            </a:r>
            <a:r>
              <a:rPr lang="es" sz="2300">
                <a:latin typeface="Roboto Condensed Light"/>
                <a:ea typeface="Roboto Condensed Light"/>
                <a:cs typeface="Roboto Condensed Light"/>
                <a:sym typeface="Roboto Condensed Light"/>
              </a:rPr>
              <a:t> </a:t>
            </a:r>
            <a:r>
              <a:rPr lang="es" sz="2300">
                <a:solidFill>
                  <a:srgbClr val="009056"/>
                </a:solidFill>
                <a:latin typeface="Roboto Condensed Black"/>
                <a:ea typeface="Roboto Condensed Black"/>
                <a:cs typeface="Roboto Condensed Black"/>
                <a:sym typeface="Roboto Condensed Black"/>
              </a:rPr>
              <a:t>del día a día</a:t>
            </a:r>
            <a:r>
              <a:rPr lang="es" sz="2300">
                <a:latin typeface="Roboto Condensed Light"/>
                <a:ea typeface="Roboto Condensed Light"/>
                <a:cs typeface="Roboto Condensed Light"/>
                <a:sym typeface="Roboto Condensed Light"/>
              </a:rPr>
              <a:t>.</a:t>
            </a:r>
            <a:endParaRPr i="0" sz="2500" u="none" cap="none" strike="noStrike">
              <a:latin typeface="Roboto Condensed Light"/>
              <a:ea typeface="Roboto Condensed Light"/>
              <a:cs typeface="Roboto Condensed Light"/>
              <a:sym typeface="Roboto Condensed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5" name="Shape 745"/>
        <p:cNvGrpSpPr/>
        <p:nvPr/>
      </p:nvGrpSpPr>
      <p:grpSpPr>
        <a:xfrm>
          <a:off x="0" y="0"/>
          <a:ext cx="0" cy="0"/>
          <a:chOff x="0" y="0"/>
          <a:chExt cx="0" cy="0"/>
        </a:xfrm>
      </p:grpSpPr>
      <p:sp>
        <p:nvSpPr>
          <p:cNvPr id="746" name="Google Shape;746;p54"/>
          <p:cNvSpPr txBox="1"/>
          <p:nvPr/>
        </p:nvSpPr>
        <p:spPr>
          <a:xfrm>
            <a:off x="541025" y="149000"/>
            <a:ext cx="5205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Asistencia</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Carga</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747" name="Google Shape;747;p54"/>
          <p:cNvSpPr/>
          <p:nvPr/>
        </p:nvSpPr>
        <p:spPr>
          <a:xfrm>
            <a:off x="434825" y="1291261"/>
            <a:ext cx="1996800" cy="14871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1000">
                <a:solidFill>
                  <a:srgbClr val="009056"/>
                </a:solidFill>
                <a:latin typeface="Roboto Condensed Black"/>
                <a:ea typeface="Roboto Condensed Black"/>
                <a:cs typeface="Roboto Condensed Black"/>
                <a:sym typeface="Roboto Condensed Black"/>
              </a:rPr>
              <a:t>Grúa para posicionar la carga:</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800">
                <a:latin typeface="Roboto Condensed"/>
                <a:ea typeface="Roboto Condensed"/>
                <a:cs typeface="Roboto Condensed"/>
                <a:sym typeface="Roboto Condensed"/>
              </a:rPr>
              <a:t>Envío de grúa al lugar de la emergencia para restablecer la carga.</a:t>
            </a:r>
            <a:endParaRPr sz="800">
              <a:latin typeface="Roboto Condensed"/>
              <a:ea typeface="Roboto Condensed"/>
              <a:cs typeface="Roboto Condensed"/>
              <a:sym typeface="Roboto Condensed"/>
            </a:endParaRPr>
          </a:p>
        </p:txBody>
      </p:sp>
      <p:sp>
        <p:nvSpPr>
          <p:cNvPr id="748" name="Google Shape;748;p54"/>
          <p:cNvSpPr/>
          <p:nvPr/>
        </p:nvSpPr>
        <p:spPr>
          <a:xfrm>
            <a:off x="2523292" y="1291261"/>
            <a:ext cx="1996800" cy="14871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rPr lang="es" sz="1000">
                <a:solidFill>
                  <a:srgbClr val="009056"/>
                </a:solidFill>
                <a:latin typeface="Roboto Condensed Black"/>
                <a:ea typeface="Roboto Condensed Black"/>
                <a:cs typeface="Roboto Condensed Black"/>
                <a:sym typeface="Roboto Condensed Black"/>
              </a:rPr>
              <a:t>Asesoría jurídica telefónica:</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800">
                <a:latin typeface="Roboto Condensed"/>
                <a:ea typeface="Roboto Condensed"/>
                <a:cs typeface="Roboto Condensed"/>
                <a:sym typeface="Roboto Condensed"/>
              </a:rPr>
              <a:t>Orientación telefónica acerca de los trámites necesarios para la importación y exportación de su mercancía.</a:t>
            </a:r>
            <a:endParaRPr sz="800">
              <a:latin typeface="Roboto Condensed"/>
              <a:ea typeface="Roboto Condensed"/>
              <a:cs typeface="Roboto Condensed"/>
              <a:sym typeface="Roboto Condensed"/>
            </a:endParaRPr>
          </a:p>
          <a:p>
            <a:pPr indent="0" lvl="0" marL="0" rtl="0" algn="l">
              <a:spcBef>
                <a:spcPts val="0"/>
              </a:spcBef>
              <a:spcAft>
                <a:spcPts val="0"/>
              </a:spcAft>
              <a:buClr>
                <a:schemeClr val="dk1"/>
              </a:buClr>
              <a:buSzPts val="1100"/>
              <a:buFont typeface="Arial"/>
              <a:buNone/>
            </a:pPr>
            <a:r>
              <a:rPr lang="es" sz="800">
                <a:latin typeface="Roboto Condensed"/>
                <a:ea typeface="Roboto Condensed"/>
                <a:cs typeface="Roboto Condensed"/>
                <a:sym typeface="Roboto Condensed"/>
              </a:rPr>
              <a:t>En caso de accidente, asesoría por parte de un abogado para el manejo de la emergencia.</a:t>
            </a:r>
            <a:endParaRPr sz="800">
              <a:solidFill>
                <a:schemeClr val="dk1"/>
              </a:solidFill>
              <a:latin typeface="Roboto Condensed Light"/>
              <a:ea typeface="Roboto Condensed Light"/>
              <a:cs typeface="Roboto Condensed Light"/>
              <a:sym typeface="Roboto Condensed Light"/>
            </a:endParaRPr>
          </a:p>
        </p:txBody>
      </p:sp>
      <p:sp>
        <p:nvSpPr>
          <p:cNvPr id="749" name="Google Shape;749;p54"/>
          <p:cNvSpPr/>
          <p:nvPr/>
        </p:nvSpPr>
        <p:spPr>
          <a:xfrm>
            <a:off x="4611760" y="1291261"/>
            <a:ext cx="1996800" cy="14871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rPr lang="es" sz="1000">
                <a:solidFill>
                  <a:srgbClr val="009056"/>
                </a:solidFill>
                <a:latin typeface="Roboto Condensed Black"/>
                <a:ea typeface="Roboto Condensed Black"/>
                <a:cs typeface="Roboto Condensed Black"/>
                <a:sym typeface="Roboto Condensed Black"/>
              </a:rPr>
              <a:t>Búsqueda del Vehículo:</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800">
                <a:latin typeface="Roboto Condensed"/>
                <a:ea typeface="Roboto Condensed"/>
                <a:cs typeface="Roboto Condensed"/>
                <a:sym typeface="Roboto Condensed"/>
              </a:rPr>
              <a:t>En caso de que el vehículo que lleva la carga no se haya reportado o se detecte alguna novedad, enviamos un escolta motorizado (no armado) al  punto determinado,  para verificar el estado del conductor y de la carga.</a:t>
            </a:r>
            <a:endParaRPr sz="800">
              <a:solidFill>
                <a:schemeClr val="dk1"/>
              </a:solidFill>
              <a:latin typeface="Roboto Condensed Light"/>
              <a:ea typeface="Roboto Condensed Light"/>
              <a:cs typeface="Roboto Condensed Light"/>
              <a:sym typeface="Roboto Condensed Light"/>
            </a:endParaRPr>
          </a:p>
          <a:p>
            <a:pPr indent="0" lvl="0" marL="0" rtl="0" algn="l">
              <a:spcBef>
                <a:spcPts val="0"/>
              </a:spcBef>
              <a:spcAft>
                <a:spcPts val="0"/>
              </a:spcAft>
              <a:buClr>
                <a:schemeClr val="dk1"/>
              </a:buClr>
              <a:buSzPts val="1100"/>
              <a:buFont typeface="Arial"/>
              <a:buNone/>
            </a:pPr>
            <a:r>
              <a:t/>
            </a:r>
            <a:endParaRPr sz="800">
              <a:solidFill>
                <a:schemeClr val="dk1"/>
              </a:solidFill>
              <a:latin typeface="Roboto Condensed Light"/>
              <a:ea typeface="Roboto Condensed Light"/>
              <a:cs typeface="Roboto Condensed Light"/>
              <a:sym typeface="Roboto Condensed Light"/>
            </a:endParaRPr>
          </a:p>
        </p:txBody>
      </p:sp>
      <p:sp>
        <p:nvSpPr>
          <p:cNvPr id="750" name="Google Shape;750;p54"/>
          <p:cNvSpPr/>
          <p:nvPr/>
        </p:nvSpPr>
        <p:spPr>
          <a:xfrm>
            <a:off x="6700227" y="1291261"/>
            <a:ext cx="1996800" cy="14871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rPr lang="es" sz="1000">
                <a:solidFill>
                  <a:srgbClr val="009056"/>
                </a:solidFill>
                <a:latin typeface="Roboto Condensed Black"/>
                <a:ea typeface="Roboto Condensed Black"/>
                <a:cs typeface="Roboto Condensed Black"/>
                <a:sym typeface="Roboto Condensed Black"/>
              </a:rPr>
              <a:t>Consulta de antecedentes conductor y vehículo:</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Clr>
                <a:schemeClr val="dk1"/>
              </a:buClr>
              <a:buSzPts val="1100"/>
              <a:buFont typeface="Arial"/>
              <a:buNone/>
            </a:pPr>
            <a:r>
              <a:rPr lang="es" sz="800">
                <a:latin typeface="Roboto Condensed"/>
                <a:ea typeface="Roboto Condensed"/>
                <a:cs typeface="Roboto Condensed"/>
                <a:sym typeface="Roboto Condensed"/>
              </a:rPr>
              <a:t>Consultamos los antecedentes de conductores y vehículo, con el fin de prevenir que el conductor presente documentación falsa y evitar un robo.</a:t>
            </a:r>
            <a:endParaRPr sz="800">
              <a:solidFill>
                <a:schemeClr val="dk1"/>
              </a:solidFill>
              <a:latin typeface="Roboto Condensed Light"/>
              <a:ea typeface="Roboto Condensed Light"/>
              <a:cs typeface="Roboto Condensed Light"/>
              <a:sym typeface="Roboto Condensed Light"/>
            </a:endParaRPr>
          </a:p>
        </p:txBody>
      </p:sp>
      <p:sp>
        <p:nvSpPr>
          <p:cNvPr id="751" name="Google Shape;751;p54"/>
          <p:cNvSpPr/>
          <p:nvPr/>
        </p:nvSpPr>
        <p:spPr>
          <a:xfrm>
            <a:off x="434825" y="2855556"/>
            <a:ext cx="1996800" cy="17997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1000">
                <a:solidFill>
                  <a:srgbClr val="009056"/>
                </a:solidFill>
                <a:latin typeface="Roboto Condensed Black"/>
                <a:ea typeface="Roboto Condensed Black"/>
                <a:cs typeface="Roboto Condensed Black"/>
                <a:sym typeface="Roboto Condensed Black"/>
              </a:rPr>
              <a:t>Acompañamiento físico en el lugar de emergencia:</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800">
                <a:latin typeface="Roboto Condensed"/>
                <a:ea typeface="Roboto Condensed"/>
                <a:cs typeface="Roboto Condensed"/>
                <a:sym typeface="Roboto Condensed"/>
              </a:rPr>
              <a:t>En caso de accidente del vehículo o varada enviamos un acompañante para  su conductor, que lo acompañará y tomará fotografías que le servirán como soporte de la eventualidad. </a:t>
            </a:r>
            <a:endParaRPr sz="800">
              <a:latin typeface="Roboto Condensed Light"/>
              <a:ea typeface="Roboto Condensed Light"/>
              <a:cs typeface="Roboto Condensed Light"/>
              <a:sym typeface="Roboto Condensed Light"/>
            </a:endParaRPr>
          </a:p>
        </p:txBody>
      </p:sp>
      <p:sp>
        <p:nvSpPr>
          <p:cNvPr id="752" name="Google Shape;752;p54"/>
          <p:cNvSpPr/>
          <p:nvPr/>
        </p:nvSpPr>
        <p:spPr>
          <a:xfrm>
            <a:off x="2523292" y="2855556"/>
            <a:ext cx="1996800" cy="17997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1000">
                <a:solidFill>
                  <a:srgbClr val="009056"/>
                </a:solidFill>
                <a:latin typeface="Roboto Condensed Black"/>
                <a:ea typeface="Roboto Condensed Black"/>
                <a:cs typeface="Roboto Condensed Black"/>
                <a:sym typeface="Roboto Condensed Black"/>
              </a:rPr>
              <a:t>Inspección portuaria:</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800">
                <a:latin typeface="Roboto Condensed"/>
                <a:ea typeface="Roboto Condensed"/>
                <a:cs typeface="Roboto Condensed"/>
                <a:sym typeface="Roboto Condensed"/>
              </a:rPr>
              <a:t>Acompañamiento presencial en puerto o en zonas aduaneras habilitadas, durante la revisión que realizan la DIAN y/o Policía Antinarcóticos. Incluye registro fotográfico y emisión de un informe de lo evidenciado en la inspección.</a:t>
            </a:r>
            <a:endParaRPr sz="800">
              <a:solidFill>
                <a:schemeClr val="dk1"/>
              </a:solidFill>
              <a:latin typeface="Roboto Condensed Light"/>
              <a:ea typeface="Roboto Condensed Light"/>
              <a:cs typeface="Roboto Condensed Light"/>
              <a:sym typeface="Roboto Condensed Light"/>
            </a:endParaRPr>
          </a:p>
        </p:txBody>
      </p:sp>
      <p:sp>
        <p:nvSpPr>
          <p:cNvPr id="753" name="Google Shape;753;p54"/>
          <p:cNvSpPr/>
          <p:nvPr/>
        </p:nvSpPr>
        <p:spPr>
          <a:xfrm>
            <a:off x="4611758" y="2855556"/>
            <a:ext cx="1996800" cy="17997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1000">
                <a:solidFill>
                  <a:srgbClr val="009056"/>
                </a:solidFill>
                <a:latin typeface="Roboto Condensed Black"/>
                <a:ea typeface="Roboto Condensed Black"/>
                <a:cs typeface="Roboto Condensed Black"/>
                <a:sym typeface="Roboto Condensed Black"/>
              </a:rPr>
              <a:t>Acompañamiento telefónico</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1000">
                <a:solidFill>
                  <a:srgbClr val="009056"/>
                </a:solidFill>
                <a:latin typeface="Roboto Condensed Black"/>
                <a:ea typeface="Roboto Condensed Black"/>
                <a:cs typeface="Roboto Condensed Black"/>
                <a:sym typeface="Roboto Condensed Black"/>
              </a:rPr>
              <a:t>en ruta:</a:t>
            </a:r>
            <a:endParaRPr sz="1000">
              <a:solidFill>
                <a:srgbClr val="009056"/>
              </a:solidFill>
              <a:latin typeface="Roboto Condensed Black"/>
              <a:ea typeface="Roboto Condensed Black"/>
              <a:cs typeface="Roboto Condensed Black"/>
              <a:sym typeface="Roboto Condensed Black"/>
            </a:endParaRPr>
          </a:p>
          <a:p>
            <a:pPr indent="0" lvl="0" marL="0" marR="0" rtl="0" algn="l">
              <a:lnSpc>
                <a:spcPct val="100000"/>
              </a:lnSpc>
              <a:spcBef>
                <a:spcPts val="0"/>
              </a:spcBef>
              <a:spcAft>
                <a:spcPts val="0"/>
              </a:spcAft>
              <a:buNone/>
            </a:pPr>
            <a:r>
              <a:rPr lang="es" sz="800">
                <a:latin typeface="Roboto Condensed"/>
                <a:ea typeface="Roboto Condensed"/>
                <a:cs typeface="Roboto Condensed"/>
                <a:sym typeface="Roboto Condensed"/>
              </a:rPr>
              <a:t>Comunicación con el conductor para detectar situaciones de alerta, y profesional calificado, al inicio, durante y al final del trayecto. En caso de una emergencia Se enviará una grúa, escolta en punto fijo y se brindará asesoría jurídica telefónica</a:t>
            </a:r>
            <a:endParaRPr sz="800">
              <a:latin typeface="Roboto Condensed"/>
              <a:ea typeface="Roboto Condensed"/>
              <a:cs typeface="Roboto Condensed"/>
              <a:sym typeface="Roboto Condensed"/>
            </a:endParaRPr>
          </a:p>
          <a:p>
            <a:pPr indent="-89999" lvl="0" marL="89999" marR="0" rtl="0" algn="l">
              <a:lnSpc>
                <a:spcPct val="100000"/>
              </a:lnSpc>
              <a:spcBef>
                <a:spcPts val="0"/>
              </a:spcBef>
              <a:spcAft>
                <a:spcPts val="0"/>
              </a:spcAft>
              <a:buNone/>
            </a:pPr>
            <a:r>
              <a:t/>
            </a:r>
            <a:endParaRPr sz="800">
              <a:solidFill>
                <a:schemeClr val="dk1"/>
              </a:solidFill>
              <a:latin typeface="Roboto Condensed Light"/>
              <a:ea typeface="Roboto Condensed Light"/>
              <a:cs typeface="Roboto Condensed Light"/>
              <a:sym typeface="Roboto Condensed Light"/>
            </a:endParaRPr>
          </a:p>
        </p:txBody>
      </p:sp>
      <p:sp>
        <p:nvSpPr>
          <p:cNvPr id="754" name="Google Shape;754;p54"/>
          <p:cNvSpPr/>
          <p:nvPr/>
        </p:nvSpPr>
        <p:spPr>
          <a:xfrm>
            <a:off x="6700225" y="2855556"/>
            <a:ext cx="1996800" cy="17997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1000">
                <a:solidFill>
                  <a:srgbClr val="009056"/>
                </a:solidFill>
                <a:latin typeface="Roboto Condensed Black"/>
                <a:ea typeface="Roboto Condensed Black"/>
                <a:cs typeface="Roboto Condensed Black"/>
                <a:sym typeface="Roboto Condensed Black"/>
              </a:rPr>
              <a:t>Seguimiento electrónico con candado:</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800">
                <a:latin typeface="Roboto Condensed"/>
                <a:ea typeface="Roboto Condensed"/>
                <a:cs typeface="Roboto Condensed"/>
                <a:sym typeface="Roboto Condensed"/>
              </a:rPr>
              <a:t>Instalamos un candado electrónico en las puertas del contenedor para conocer la ubicación de la carga e identificar si ha sido hurtada. </a:t>
            </a:r>
            <a:endParaRPr sz="800">
              <a:solidFill>
                <a:schemeClr val="dk1"/>
              </a:solidFill>
              <a:latin typeface="Roboto Condensed Light"/>
              <a:ea typeface="Roboto Condensed Light"/>
              <a:cs typeface="Roboto Condensed Light"/>
              <a:sym typeface="Roboto Condensed Light"/>
            </a:endParaRPr>
          </a:p>
        </p:txBody>
      </p:sp>
      <p:sp>
        <p:nvSpPr>
          <p:cNvPr id="755" name="Google Shape;755;p54"/>
          <p:cNvSpPr/>
          <p:nvPr/>
        </p:nvSpPr>
        <p:spPr>
          <a:xfrm>
            <a:off x="-35400" y="4763275"/>
            <a:ext cx="9214800" cy="371700"/>
          </a:xfrm>
          <a:prstGeom prst="rect">
            <a:avLst/>
          </a:prstGeom>
          <a:solidFill>
            <a:srgbClr val="009056"/>
          </a:solidFill>
          <a:ln cap="flat" cmpd="sng" w="9525">
            <a:solidFill>
              <a:srgbClr val="00905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800">
                <a:solidFill>
                  <a:schemeClr val="lt1"/>
                </a:solidFill>
                <a:latin typeface="Roboto Condensed"/>
                <a:ea typeface="Roboto Condensed"/>
                <a:cs typeface="Roboto Condensed"/>
                <a:sym typeface="Roboto Condensed"/>
              </a:rPr>
              <a:t>Solicite los </a:t>
            </a:r>
            <a:r>
              <a:rPr b="1" lang="es" sz="800">
                <a:solidFill>
                  <a:schemeClr val="lt1"/>
                </a:solidFill>
                <a:latin typeface="Roboto Condensed"/>
                <a:ea typeface="Roboto Condensed"/>
                <a:cs typeface="Roboto Condensed"/>
                <a:sym typeface="Roboto Condensed"/>
              </a:rPr>
              <a:t>servicios de asistencia a carga</a:t>
            </a:r>
            <a:r>
              <a:rPr lang="es" sz="800">
                <a:solidFill>
                  <a:schemeClr val="lt1"/>
                </a:solidFill>
                <a:latin typeface="Roboto Condensed"/>
                <a:ea typeface="Roboto Condensed"/>
                <a:cs typeface="Roboto Condensed"/>
                <a:sym typeface="Roboto Condensed"/>
              </a:rPr>
              <a:t>, puede contactarnos a través de nuestra línea de WhatsApp al número </a:t>
            </a:r>
            <a:r>
              <a:rPr b="1" lang="es" sz="800">
                <a:solidFill>
                  <a:schemeClr val="lt1"/>
                </a:solidFill>
                <a:latin typeface="Roboto Condensed"/>
                <a:ea typeface="Roboto Condensed"/>
                <a:cs typeface="Roboto Condensed"/>
                <a:sym typeface="Roboto Condensed"/>
              </a:rPr>
              <a:t>+322 3322322</a:t>
            </a:r>
            <a:r>
              <a:rPr lang="es" sz="800">
                <a:solidFill>
                  <a:schemeClr val="lt1"/>
                </a:solidFill>
                <a:latin typeface="Roboto Condensed"/>
                <a:ea typeface="Roboto Condensed"/>
                <a:cs typeface="Roboto Condensed"/>
                <a:sym typeface="Roboto Condensed"/>
              </a:rPr>
              <a:t>.</a:t>
            </a:r>
            <a:endParaRPr sz="800">
              <a:solidFill>
                <a:schemeClr val="lt1"/>
              </a:solidFill>
              <a:latin typeface="Roboto Condensed"/>
              <a:ea typeface="Roboto Condensed"/>
              <a:cs typeface="Roboto Condensed"/>
              <a:sym typeface="Roboto Condensed"/>
            </a:endParaRPr>
          </a:p>
          <a:p>
            <a:pPr indent="0" lvl="0" marL="0" rtl="0" algn="ctr">
              <a:spcBef>
                <a:spcPts val="0"/>
              </a:spcBef>
              <a:spcAft>
                <a:spcPts val="0"/>
              </a:spcAft>
              <a:buClr>
                <a:schemeClr val="dk1"/>
              </a:buClr>
              <a:buSzPts val="800"/>
              <a:buFont typeface="Arial"/>
              <a:buNone/>
            </a:pPr>
            <a:r>
              <a:rPr lang="es" sz="800">
                <a:solidFill>
                  <a:schemeClr val="lt1"/>
                </a:solidFill>
                <a:latin typeface="Roboto Condensed"/>
                <a:ea typeface="Roboto Condensed"/>
                <a:cs typeface="Roboto Condensed"/>
                <a:sym typeface="Roboto Condensed"/>
              </a:rPr>
              <a:t>Simplemente </a:t>
            </a:r>
            <a:r>
              <a:rPr lang="es" sz="800">
                <a:solidFill>
                  <a:schemeClr val="lt1"/>
                </a:solidFill>
                <a:latin typeface="Roboto Condensed"/>
                <a:ea typeface="Roboto Condensed"/>
                <a:cs typeface="Roboto Condensed"/>
                <a:sym typeface="Roboto Condensed"/>
              </a:rPr>
              <a:t>mencione</a:t>
            </a:r>
            <a:r>
              <a:rPr lang="es" sz="800">
                <a:solidFill>
                  <a:schemeClr val="lt1"/>
                </a:solidFill>
                <a:latin typeface="Roboto Condensed"/>
                <a:ea typeface="Roboto Condensed"/>
                <a:cs typeface="Roboto Condensed"/>
                <a:sym typeface="Roboto Condensed"/>
              </a:rPr>
              <a:t> que requiere </a:t>
            </a:r>
            <a:r>
              <a:rPr b="1" lang="es" sz="800">
                <a:solidFill>
                  <a:schemeClr val="lt1"/>
                </a:solidFill>
                <a:latin typeface="Roboto Condensed"/>
                <a:ea typeface="Roboto Condensed"/>
                <a:cs typeface="Roboto Condensed"/>
                <a:sym typeface="Roboto Condensed"/>
              </a:rPr>
              <a:t>“</a:t>
            </a:r>
            <a:r>
              <a:rPr b="1" lang="es" sz="800">
                <a:solidFill>
                  <a:srgbClr val="FFDC5F"/>
                </a:solidFill>
                <a:latin typeface="Roboto Condensed"/>
                <a:ea typeface="Roboto Condensed"/>
                <a:cs typeface="Roboto Condensed"/>
                <a:sym typeface="Roboto Condensed"/>
              </a:rPr>
              <a:t>Asistencia de transporte para mercancía</a:t>
            </a:r>
            <a:r>
              <a:rPr b="1" lang="es" sz="800">
                <a:solidFill>
                  <a:schemeClr val="lt1"/>
                </a:solidFill>
                <a:latin typeface="Roboto Condensed"/>
                <a:ea typeface="Roboto Condensed"/>
                <a:cs typeface="Roboto Condensed"/>
                <a:sym typeface="Roboto Condensed"/>
              </a:rPr>
              <a:t>”</a:t>
            </a:r>
            <a:r>
              <a:rPr lang="es" sz="800">
                <a:solidFill>
                  <a:schemeClr val="lt1"/>
                </a:solidFill>
                <a:latin typeface="Roboto Condensed"/>
                <a:ea typeface="Roboto Condensed"/>
                <a:cs typeface="Roboto Condensed"/>
                <a:sym typeface="Roboto Condensed"/>
              </a:rPr>
              <a:t> y lo ayudaremos con su requerimiento.</a:t>
            </a:r>
            <a:endParaRPr>
              <a:solidFill>
                <a:schemeClr val="lt1"/>
              </a:solidFill>
              <a:latin typeface="Roboto Condensed Black"/>
              <a:ea typeface="Roboto Condensed Black"/>
              <a:cs typeface="Roboto Condensed Black"/>
              <a:sym typeface="Roboto Condensed Black"/>
            </a:endParaRPr>
          </a:p>
        </p:txBody>
      </p:sp>
      <p:grpSp>
        <p:nvGrpSpPr>
          <p:cNvPr id="756" name="Google Shape;756;p54"/>
          <p:cNvGrpSpPr/>
          <p:nvPr/>
        </p:nvGrpSpPr>
        <p:grpSpPr>
          <a:xfrm>
            <a:off x="1176201" y="2994888"/>
            <a:ext cx="514048" cy="360811"/>
            <a:chOff x="1136154" y="2895800"/>
            <a:chExt cx="913375" cy="641100"/>
          </a:xfrm>
        </p:grpSpPr>
        <p:sp>
          <p:nvSpPr>
            <p:cNvPr id="757" name="Google Shape;757;p54"/>
            <p:cNvSpPr/>
            <p:nvPr/>
          </p:nvSpPr>
          <p:spPr>
            <a:xfrm>
              <a:off x="1284286" y="2947749"/>
              <a:ext cx="212100" cy="258300"/>
            </a:xfrm>
            <a:prstGeom prst="pie">
              <a:avLst>
                <a:gd fmla="val 2470923" name="adj1"/>
                <a:gd fmla="val 13383149" name="adj2"/>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58" name="Google Shape;758;p54"/>
            <p:cNvPicPr preferRelativeResize="0"/>
            <p:nvPr/>
          </p:nvPicPr>
          <p:blipFill rotWithShape="1">
            <a:blip r:embed="rId4">
              <a:alphaModFix/>
            </a:blip>
            <a:srcRect b="0" l="0" r="0" t="0"/>
            <a:stretch/>
          </p:blipFill>
          <p:spPr>
            <a:xfrm>
              <a:off x="1136154" y="2895800"/>
              <a:ext cx="913375" cy="641100"/>
            </a:xfrm>
            <a:prstGeom prst="rect">
              <a:avLst/>
            </a:prstGeom>
            <a:noFill/>
            <a:ln>
              <a:noFill/>
            </a:ln>
          </p:spPr>
        </p:pic>
      </p:grpSp>
      <p:grpSp>
        <p:nvGrpSpPr>
          <p:cNvPr id="759" name="Google Shape;759;p54"/>
          <p:cNvGrpSpPr/>
          <p:nvPr/>
        </p:nvGrpSpPr>
        <p:grpSpPr>
          <a:xfrm>
            <a:off x="3264674" y="2918275"/>
            <a:ext cx="514050" cy="514050"/>
            <a:chOff x="2717026" y="3051702"/>
            <a:chExt cx="514050" cy="514050"/>
          </a:xfrm>
        </p:grpSpPr>
        <p:sp>
          <p:nvSpPr>
            <p:cNvPr id="760" name="Google Shape;760;p54"/>
            <p:cNvSpPr/>
            <p:nvPr/>
          </p:nvSpPr>
          <p:spPr>
            <a:xfrm>
              <a:off x="2827425" y="3233549"/>
              <a:ext cx="135300" cy="135300"/>
            </a:xfrm>
            <a:prstGeom prst="rect">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61" name="Google Shape;761;p54"/>
            <p:cNvPicPr preferRelativeResize="0"/>
            <p:nvPr/>
          </p:nvPicPr>
          <p:blipFill rotWithShape="1">
            <a:blip r:embed="rId5">
              <a:alphaModFix/>
            </a:blip>
            <a:srcRect b="0" l="0" r="0" t="0"/>
            <a:stretch/>
          </p:blipFill>
          <p:spPr>
            <a:xfrm>
              <a:off x="2717026" y="3051702"/>
              <a:ext cx="514050" cy="514050"/>
            </a:xfrm>
            <a:prstGeom prst="rect">
              <a:avLst/>
            </a:prstGeom>
            <a:noFill/>
            <a:ln>
              <a:noFill/>
            </a:ln>
          </p:spPr>
        </p:pic>
      </p:grpSp>
      <p:grpSp>
        <p:nvGrpSpPr>
          <p:cNvPr id="762" name="Google Shape;762;p54"/>
          <p:cNvGrpSpPr/>
          <p:nvPr/>
        </p:nvGrpSpPr>
        <p:grpSpPr>
          <a:xfrm>
            <a:off x="5393250" y="2994925"/>
            <a:ext cx="514050" cy="370788"/>
            <a:chOff x="5393250" y="3097150"/>
            <a:chExt cx="514050" cy="370788"/>
          </a:xfrm>
        </p:grpSpPr>
        <p:sp>
          <p:nvSpPr>
            <p:cNvPr id="763" name="Google Shape;763;p54"/>
            <p:cNvSpPr/>
            <p:nvPr/>
          </p:nvSpPr>
          <p:spPr>
            <a:xfrm>
              <a:off x="5610938" y="3097150"/>
              <a:ext cx="149400" cy="149400"/>
            </a:xfrm>
            <a:prstGeom prst="ellipse">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64" name="Google Shape;764;p54"/>
            <p:cNvPicPr preferRelativeResize="0"/>
            <p:nvPr/>
          </p:nvPicPr>
          <p:blipFill rotWithShape="1">
            <a:blip r:embed="rId6">
              <a:alphaModFix/>
            </a:blip>
            <a:srcRect b="0" l="0" r="0" t="0"/>
            <a:stretch/>
          </p:blipFill>
          <p:spPr>
            <a:xfrm>
              <a:off x="5393250" y="3107173"/>
              <a:ext cx="514050" cy="360765"/>
            </a:xfrm>
            <a:prstGeom prst="rect">
              <a:avLst/>
            </a:prstGeom>
            <a:noFill/>
            <a:ln>
              <a:noFill/>
            </a:ln>
          </p:spPr>
        </p:pic>
      </p:grpSp>
      <p:grpSp>
        <p:nvGrpSpPr>
          <p:cNvPr id="765" name="Google Shape;765;p54"/>
          <p:cNvGrpSpPr/>
          <p:nvPr/>
        </p:nvGrpSpPr>
        <p:grpSpPr>
          <a:xfrm>
            <a:off x="7545926" y="3014409"/>
            <a:ext cx="305399" cy="371799"/>
            <a:chOff x="6878046" y="3178355"/>
            <a:chExt cx="305399" cy="371799"/>
          </a:xfrm>
        </p:grpSpPr>
        <p:sp>
          <p:nvSpPr>
            <p:cNvPr id="766" name="Google Shape;766;p54"/>
            <p:cNvSpPr/>
            <p:nvPr/>
          </p:nvSpPr>
          <p:spPr>
            <a:xfrm>
              <a:off x="6908125" y="3188375"/>
              <a:ext cx="210600" cy="214500"/>
            </a:xfrm>
            <a:prstGeom prst="blockArc">
              <a:avLst>
                <a:gd fmla="val 10800000" name="adj1"/>
                <a:gd fmla="val 159505" name="adj2"/>
                <a:gd fmla="val 19031" name="adj3"/>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67" name="Google Shape;767;p54"/>
            <p:cNvPicPr preferRelativeResize="0"/>
            <p:nvPr/>
          </p:nvPicPr>
          <p:blipFill rotWithShape="1">
            <a:blip r:embed="rId7">
              <a:alphaModFix/>
            </a:blip>
            <a:srcRect b="0" l="0" r="0" t="0"/>
            <a:stretch/>
          </p:blipFill>
          <p:spPr>
            <a:xfrm>
              <a:off x="6878046" y="3178355"/>
              <a:ext cx="305399" cy="371799"/>
            </a:xfrm>
            <a:prstGeom prst="rect">
              <a:avLst/>
            </a:prstGeom>
            <a:noFill/>
            <a:ln>
              <a:noFill/>
            </a:ln>
          </p:spPr>
        </p:pic>
      </p:grpSp>
      <p:grpSp>
        <p:nvGrpSpPr>
          <p:cNvPr id="768" name="Google Shape;768;p54"/>
          <p:cNvGrpSpPr/>
          <p:nvPr/>
        </p:nvGrpSpPr>
        <p:grpSpPr>
          <a:xfrm>
            <a:off x="1176218" y="1416928"/>
            <a:ext cx="514015" cy="299474"/>
            <a:chOff x="1176218" y="1402848"/>
            <a:chExt cx="514015" cy="299474"/>
          </a:xfrm>
        </p:grpSpPr>
        <p:sp>
          <p:nvSpPr>
            <p:cNvPr id="769" name="Google Shape;769;p54"/>
            <p:cNvSpPr/>
            <p:nvPr/>
          </p:nvSpPr>
          <p:spPr>
            <a:xfrm>
              <a:off x="1223450" y="1416125"/>
              <a:ext cx="305400" cy="185100"/>
            </a:xfrm>
            <a:prstGeom prst="rect">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770" name="Google Shape;770;p54"/>
            <p:cNvGrpSpPr/>
            <p:nvPr/>
          </p:nvGrpSpPr>
          <p:grpSpPr>
            <a:xfrm>
              <a:off x="1176218" y="1402848"/>
              <a:ext cx="514015" cy="299474"/>
              <a:chOff x="1142593" y="1459347"/>
              <a:chExt cx="754351" cy="546585"/>
            </a:xfrm>
          </p:grpSpPr>
          <p:pic>
            <p:nvPicPr>
              <p:cNvPr id="771" name="Google Shape;771;p54"/>
              <p:cNvPicPr preferRelativeResize="0"/>
              <p:nvPr/>
            </p:nvPicPr>
            <p:blipFill rotWithShape="1">
              <a:blip r:embed="rId8">
                <a:alphaModFix/>
              </a:blip>
              <a:srcRect b="0" l="0" r="0" t="0"/>
              <a:stretch/>
            </p:blipFill>
            <p:spPr>
              <a:xfrm>
                <a:off x="1142593" y="1459347"/>
                <a:ext cx="754351" cy="546585"/>
              </a:xfrm>
              <a:prstGeom prst="rect">
                <a:avLst/>
              </a:prstGeom>
              <a:noFill/>
              <a:ln>
                <a:noFill/>
              </a:ln>
            </p:spPr>
          </p:pic>
          <p:sp>
            <p:nvSpPr>
              <p:cNvPr id="772" name="Google Shape;772;p54"/>
              <p:cNvSpPr/>
              <p:nvPr/>
            </p:nvSpPr>
            <p:spPr>
              <a:xfrm>
                <a:off x="1265485" y="1515007"/>
                <a:ext cx="273900" cy="273900"/>
              </a:xfrm>
              <a:prstGeom prst="ellipse">
                <a:avLst/>
              </a:prstGeom>
              <a:solidFill>
                <a:srgbClr val="FFDC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grpSp>
        <p:nvGrpSpPr>
          <p:cNvPr id="773" name="Google Shape;773;p54"/>
          <p:cNvGrpSpPr/>
          <p:nvPr/>
        </p:nvGrpSpPr>
        <p:grpSpPr>
          <a:xfrm>
            <a:off x="3314124" y="1350767"/>
            <a:ext cx="415136" cy="415136"/>
            <a:chOff x="3455028" y="821244"/>
            <a:chExt cx="718975" cy="718975"/>
          </a:xfrm>
        </p:grpSpPr>
        <p:sp>
          <p:nvSpPr>
            <p:cNvPr id="774" name="Google Shape;774;p54"/>
            <p:cNvSpPr/>
            <p:nvPr/>
          </p:nvSpPr>
          <p:spPr>
            <a:xfrm rot="-2531067">
              <a:off x="3563541" y="954162"/>
              <a:ext cx="272070" cy="190522"/>
            </a:xfrm>
            <a:prstGeom prst="rect">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75" name="Google Shape;775;p54"/>
            <p:cNvPicPr preferRelativeResize="0"/>
            <p:nvPr/>
          </p:nvPicPr>
          <p:blipFill rotWithShape="1">
            <a:blip r:embed="rId9">
              <a:alphaModFix/>
            </a:blip>
            <a:srcRect b="0" l="0" r="0" t="0"/>
            <a:stretch/>
          </p:blipFill>
          <p:spPr>
            <a:xfrm>
              <a:off x="3455028" y="821244"/>
              <a:ext cx="718975" cy="718975"/>
            </a:xfrm>
            <a:prstGeom prst="rect">
              <a:avLst/>
            </a:prstGeom>
            <a:noFill/>
            <a:ln>
              <a:noFill/>
            </a:ln>
          </p:spPr>
        </p:pic>
      </p:grpSp>
      <p:grpSp>
        <p:nvGrpSpPr>
          <p:cNvPr id="776" name="Google Shape;776;p54"/>
          <p:cNvGrpSpPr/>
          <p:nvPr/>
        </p:nvGrpSpPr>
        <p:grpSpPr>
          <a:xfrm>
            <a:off x="5402598" y="1328854"/>
            <a:ext cx="415125" cy="389196"/>
            <a:chOff x="5349325" y="1314774"/>
            <a:chExt cx="415125" cy="389196"/>
          </a:xfrm>
        </p:grpSpPr>
        <p:sp>
          <p:nvSpPr>
            <p:cNvPr id="777" name="Google Shape;777;p54"/>
            <p:cNvSpPr/>
            <p:nvPr/>
          </p:nvSpPr>
          <p:spPr>
            <a:xfrm rot="10800000">
              <a:off x="5436563" y="1464700"/>
              <a:ext cx="240650" cy="190500"/>
            </a:xfrm>
            <a:prstGeom prst="flowChartManualOperation">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78" name="Google Shape;778;p54"/>
            <p:cNvPicPr preferRelativeResize="0"/>
            <p:nvPr/>
          </p:nvPicPr>
          <p:blipFill rotWithShape="1">
            <a:blip r:embed="rId10">
              <a:alphaModFix/>
            </a:blip>
            <a:srcRect b="0" l="0" r="0" t="0"/>
            <a:stretch/>
          </p:blipFill>
          <p:spPr>
            <a:xfrm>
              <a:off x="5349325" y="1314774"/>
              <a:ext cx="415125" cy="389196"/>
            </a:xfrm>
            <a:prstGeom prst="rect">
              <a:avLst/>
            </a:prstGeom>
            <a:noFill/>
            <a:ln>
              <a:noFill/>
            </a:ln>
          </p:spPr>
        </p:pic>
      </p:grpSp>
      <p:grpSp>
        <p:nvGrpSpPr>
          <p:cNvPr id="779" name="Google Shape;779;p54"/>
          <p:cNvGrpSpPr/>
          <p:nvPr/>
        </p:nvGrpSpPr>
        <p:grpSpPr>
          <a:xfrm>
            <a:off x="7382651" y="1344915"/>
            <a:ext cx="631954" cy="443505"/>
            <a:chOff x="6796738" y="1260472"/>
            <a:chExt cx="826732" cy="580200"/>
          </a:xfrm>
        </p:grpSpPr>
        <p:sp>
          <p:nvSpPr>
            <p:cNvPr id="780" name="Google Shape;780;p54"/>
            <p:cNvSpPr/>
            <p:nvPr/>
          </p:nvSpPr>
          <p:spPr>
            <a:xfrm>
              <a:off x="6948225" y="1463850"/>
              <a:ext cx="120300" cy="120300"/>
            </a:xfrm>
            <a:prstGeom prst="ellipse">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81" name="Google Shape;781;p54"/>
            <p:cNvPicPr preferRelativeResize="0"/>
            <p:nvPr/>
          </p:nvPicPr>
          <p:blipFill rotWithShape="1">
            <a:blip r:embed="rId11">
              <a:alphaModFix/>
            </a:blip>
            <a:srcRect b="0" l="0" r="0" t="0"/>
            <a:stretch/>
          </p:blipFill>
          <p:spPr>
            <a:xfrm>
              <a:off x="6796738" y="1260472"/>
              <a:ext cx="826732" cy="580200"/>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5" name="Shape 785"/>
        <p:cNvGrpSpPr/>
        <p:nvPr/>
      </p:nvGrpSpPr>
      <p:grpSpPr>
        <a:xfrm>
          <a:off x="0" y="0"/>
          <a:ext cx="0" cy="0"/>
          <a:chOff x="0" y="0"/>
          <a:chExt cx="0" cy="0"/>
        </a:xfrm>
      </p:grpSpPr>
      <p:sp>
        <p:nvSpPr>
          <p:cNvPr id="786" name="Google Shape;786;p55"/>
          <p:cNvSpPr txBox="1"/>
          <p:nvPr/>
        </p:nvSpPr>
        <p:spPr>
          <a:xfrm>
            <a:off x="541025" y="30108"/>
            <a:ext cx="5205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Servicios de </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Asistencia</a:t>
            </a:r>
            <a:r>
              <a:rPr lang="es" sz="2800">
                <a:solidFill>
                  <a:srgbClr val="009056"/>
                </a:solidFill>
                <a:latin typeface="Roboto Light"/>
                <a:ea typeface="Roboto Light"/>
                <a:cs typeface="Roboto Light"/>
                <a:sym typeface="Roboto Light"/>
              </a:rPr>
              <a:t> </a:t>
            </a:r>
            <a:r>
              <a:rPr lang="es" sz="2800">
                <a:solidFill>
                  <a:srgbClr val="009056"/>
                </a:solidFill>
                <a:latin typeface="Roboto Black"/>
                <a:ea typeface="Roboto Black"/>
                <a:cs typeface="Roboto Black"/>
                <a:sym typeface="Roboto Black"/>
              </a:rPr>
              <a:t>Internacional</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rPr lang="es" sz="1200">
                <a:solidFill>
                  <a:srgbClr val="009056"/>
                </a:solidFill>
                <a:latin typeface="Roboto Condensed"/>
                <a:ea typeface="Roboto Condensed"/>
                <a:cs typeface="Roboto Condensed"/>
                <a:sym typeface="Roboto Condensed"/>
              </a:rPr>
              <a:t>*Servicios facturables</a:t>
            </a:r>
            <a:endParaRPr sz="1200">
              <a:solidFill>
                <a:srgbClr val="009056"/>
              </a:solidFill>
              <a:latin typeface="Roboto Condensed"/>
              <a:ea typeface="Roboto Condensed"/>
              <a:cs typeface="Roboto Condensed"/>
              <a:sym typeface="Roboto Condensed"/>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787" name="Google Shape;787;p55"/>
          <p:cNvSpPr/>
          <p:nvPr/>
        </p:nvSpPr>
        <p:spPr>
          <a:xfrm>
            <a:off x="615500" y="1985000"/>
            <a:ext cx="1894800" cy="2653200"/>
          </a:xfrm>
          <a:prstGeom prst="roundRect">
            <a:avLst>
              <a:gd fmla="val 2222" name="adj"/>
            </a:avLst>
          </a:prstGeom>
          <a:solidFill>
            <a:schemeClr val="lt1"/>
          </a:solidFill>
          <a:ln cap="flat" cmpd="sng" w="9525">
            <a:solidFill>
              <a:srgbClr val="F3F3F3"/>
            </a:solidFill>
            <a:prstDash val="solid"/>
            <a:round/>
            <a:headEnd len="sm" w="sm" type="none"/>
            <a:tailEnd len="sm" w="sm" type="none"/>
          </a:ln>
          <a:effectLst>
            <a:outerShdw blurRad="157163" rotWithShape="0" algn="bl" dir="5400000" dist="19050">
              <a:srgbClr val="3C3C3C">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Condensed Black"/>
                <a:ea typeface="Roboto Condensed Black"/>
                <a:cs typeface="Roboto Condensed Black"/>
                <a:sym typeface="Roboto Condensed Black"/>
              </a:rPr>
              <a:t>Diagnóstico de proveedores internacionales</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950">
                <a:latin typeface="Roboto Condensed"/>
                <a:ea typeface="Roboto Condensed"/>
                <a:cs typeface="Roboto Condensed"/>
                <a:sym typeface="Roboto Condensed"/>
              </a:rPr>
              <a:t>Verificamos la confiabilidad y legalidad de su proveedor internacional.</a:t>
            </a:r>
            <a:endParaRPr sz="950">
              <a:latin typeface="Roboto Condensed"/>
              <a:ea typeface="Roboto Condensed"/>
              <a:cs typeface="Roboto Condensed"/>
              <a:sym typeface="Roboto Condensed"/>
            </a:endParaRPr>
          </a:p>
        </p:txBody>
      </p:sp>
      <p:sp>
        <p:nvSpPr>
          <p:cNvPr id="788" name="Google Shape;788;p55"/>
          <p:cNvSpPr/>
          <p:nvPr/>
        </p:nvSpPr>
        <p:spPr>
          <a:xfrm>
            <a:off x="2597576" y="1985000"/>
            <a:ext cx="1894800" cy="2653200"/>
          </a:xfrm>
          <a:prstGeom prst="roundRect">
            <a:avLst>
              <a:gd fmla="val 2222" name="adj"/>
            </a:avLst>
          </a:prstGeom>
          <a:solidFill>
            <a:schemeClr val="lt1"/>
          </a:solidFill>
          <a:ln cap="flat" cmpd="sng" w="9525">
            <a:solidFill>
              <a:srgbClr val="F3F3F3"/>
            </a:solidFill>
            <a:prstDash val="solid"/>
            <a:round/>
            <a:headEnd len="sm" w="sm" type="none"/>
            <a:tailEnd len="sm" w="sm" type="none"/>
          </a:ln>
          <a:effectLst>
            <a:outerShdw blurRad="157163" rotWithShape="0" algn="bl" dir="5400000" dist="19050">
              <a:srgbClr val="3C3C3C">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Condensed Black"/>
                <a:ea typeface="Roboto Condensed Black"/>
                <a:cs typeface="Roboto Condensed Black"/>
                <a:sym typeface="Roboto Condensed Black"/>
              </a:rPr>
              <a:t>Supervisor viajero</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200"/>
              </a:spcBef>
              <a:spcAft>
                <a:spcPts val="0"/>
              </a:spcAft>
              <a:buNone/>
            </a:pPr>
            <a:r>
              <a:rPr lang="es" sz="950">
                <a:solidFill>
                  <a:schemeClr val="dk1"/>
                </a:solidFill>
                <a:latin typeface="Roboto Condensed"/>
                <a:ea typeface="Roboto Condensed"/>
                <a:cs typeface="Roboto Condensed"/>
                <a:sym typeface="Roboto Condensed"/>
              </a:rPr>
              <a:t>Durante la producción, verificamos la calidad del producto de acuerdo con las necesidades que usted solicitó al proveedor, realizando muestras, y reportamos  las desviaciones encontradas. </a:t>
            </a:r>
            <a:endParaRPr sz="950">
              <a:solidFill>
                <a:schemeClr val="dk1"/>
              </a:solidFill>
              <a:latin typeface="Roboto Condensed"/>
              <a:ea typeface="Roboto Condensed"/>
              <a:cs typeface="Roboto Condensed"/>
              <a:sym typeface="Roboto Condensed"/>
            </a:endParaRPr>
          </a:p>
          <a:p>
            <a:pPr indent="0" lvl="0" marL="0" rtl="0" algn="l">
              <a:spcBef>
                <a:spcPts val="200"/>
              </a:spcBef>
              <a:spcAft>
                <a:spcPts val="0"/>
              </a:spcAft>
              <a:buNone/>
            </a:pPr>
            <a:r>
              <a:t/>
            </a:r>
            <a:endParaRPr sz="950">
              <a:solidFill>
                <a:schemeClr val="dk1"/>
              </a:solidFill>
              <a:latin typeface="Roboto Condensed"/>
              <a:ea typeface="Roboto Condensed"/>
              <a:cs typeface="Roboto Condensed"/>
              <a:sym typeface="Roboto Condensed"/>
            </a:endParaRPr>
          </a:p>
          <a:p>
            <a:pPr indent="0" lvl="0" marL="0" rtl="0" algn="l">
              <a:spcBef>
                <a:spcPts val="200"/>
              </a:spcBef>
              <a:spcAft>
                <a:spcPts val="0"/>
              </a:spcAft>
              <a:buNone/>
            </a:pPr>
            <a:r>
              <a:rPr lang="es" sz="950">
                <a:solidFill>
                  <a:schemeClr val="dk1"/>
                </a:solidFill>
                <a:latin typeface="Roboto Condensed"/>
                <a:ea typeface="Roboto Condensed"/>
                <a:cs typeface="Roboto Condensed"/>
                <a:sym typeface="Roboto Condensed"/>
              </a:rPr>
              <a:t>Antes del envío, se realiza una inspección final aleatoria FRI, verificable estadísticamente, para asegurar la conformidad con los documentos contractuales y las instrucciones del cliente. </a:t>
            </a:r>
            <a:endParaRPr sz="95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950">
              <a:solidFill>
                <a:schemeClr val="dk1"/>
              </a:solidFill>
              <a:latin typeface="Roboto Condensed Light"/>
              <a:ea typeface="Roboto Condensed Light"/>
              <a:cs typeface="Roboto Condensed Light"/>
              <a:sym typeface="Roboto Condensed Light"/>
            </a:endParaRPr>
          </a:p>
        </p:txBody>
      </p:sp>
      <p:sp>
        <p:nvSpPr>
          <p:cNvPr id="789" name="Google Shape;789;p55"/>
          <p:cNvSpPr/>
          <p:nvPr/>
        </p:nvSpPr>
        <p:spPr>
          <a:xfrm>
            <a:off x="4579627" y="1985000"/>
            <a:ext cx="1894800" cy="2653200"/>
          </a:xfrm>
          <a:prstGeom prst="roundRect">
            <a:avLst>
              <a:gd fmla="val 2222" name="adj"/>
            </a:avLst>
          </a:prstGeom>
          <a:solidFill>
            <a:schemeClr val="lt1"/>
          </a:solidFill>
          <a:ln cap="flat" cmpd="sng" w="9525">
            <a:solidFill>
              <a:srgbClr val="F3F3F3"/>
            </a:solidFill>
            <a:prstDash val="solid"/>
            <a:round/>
            <a:headEnd len="sm" w="sm" type="none"/>
            <a:tailEnd len="sm" w="sm" type="none"/>
          </a:ln>
          <a:effectLst>
            <a:outerShdw blurRad="157163" rotWithShape="0" algn="bl" dir="5400000" dist="19050">
              <a:srgbClr val="3C3C3C">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Condensed Black"/>
                <a:ea typeface="Roboto Condensed Black"/>
                <a:cs typeface="Roboto Condensed Black"/>
                <a:sym typeface="Roboto Condensed Black"/>
              </a:rPr>
              <a:t>Inspección por actos de ley en el exterior</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950">
              <a:solidFill>
                <a:schemeClr val="dk1"/>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950">
                <a:solidFill>
                  <a:schemeClr val="dk1"/>
                </a:solidFill>
                <a:latin typeface="Roboto Condensed"/>
                <a:ea typeface="Roboto Condensed"/>
                <a:cs typeface="Roboto Condensed"/>
                <a:sym typeface="Roboto Condensed"/>
              </a:rPr>
              <a:t>Ofrecemos  el servicio de inspección en puerto cuando se realizan inspecciones por actos de ley o autoridad, se entrega un reporte formal de la inspección.</a:t>
            </a:r>
            <a:endParaRPr sz="95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000">
              <a:solidFill>
                <a:schemeClr val="dk1"/>
              </a:solidFill>
              <a:latin typeface="Roboto Condensed Light"/>
              <a:ea typeface="Roboto Condensed Light"/>
              <a:cs typeface="Roboto Condensed Light"/>
              <a:sym typeface="Roboto Condensed Light"/>
            </a:endParaRPr>
          </a:p>
        </p:txBody>
      </p:sp>
      <p:sp>
        <p:nvSpPr>
          <p:cNvPr id="790" name="Google Shape;790;p55"/>
          <p:cNvSpPr/>
          <p:nvPr/>
        </p:nvSpPr>
        <p:spPr>
          <a:xfrm>
            <a:off x="6561699" y="1985000"/>
            <a:ext cx="1894800" cy="2653200"/>
          </a:xfrm>
          <a:prstGeom prst="roundRect">
            <a:avLst>
              <a:gd fmla="val 2222" name="adj"/>
            </a:avLst>
          </a:prstGeom>
          <a:solidFill>
            <a:schemeClr val="lt1"/>
          </a:solidFill>
          <a:ln cap="flat" cmpd="sng" w="9525">
            <a:solidFill>
              <a:srgbClr val="F3F3F3"/>
            </a:solidFill>
            <a:prstDash val="solid"/>
            <a:round/>
            <a:headEnd len="sm" w="sm" type="none"/>
            <a:tailEnd len="sm" w="sm" type="none"/>
          </a:ln>
          <a:effectLst>
            <a:outerShdw blurRad="157163" rotWithShape="0" algn="bl" dir="5400000" dist="19050">
              <a:srgbClr val="3C3C3C">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009056"/>
                </a:solidFill>
                <a:latin typeface="Roboto Condensed Black"/>
                <a:ea typeface="Roboto Condensed Black"/>
                <a:cs typeface="Roboto Condensed Black"/>
                <a:sym typeface="Roboto Condensed Black"/>
              </a:rPr>
              <a:t>Certificación de conformidad del producto</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950">
              <a:solidFill>
                <a:schemeClr val="dk1"/>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950">
                <a:solidFill>
                  <a:schemeClr val="dk1"/>
                </a:solidFill>
                <a:latin typeface="Roboto Condensed"/>
                <a:ea typeface="Roboto Condensed"/>
                <a:cs typeface="Roboto Condensed"/>
                <a:sym typeface="Roboto Condensed"/>
              </a:rPr>
              <a:t>A los productos regulados que requieren certificación previa a su importación, fabricación o comercialización les realizamos una inspección visual, muestreo y pruebas de laboratorio</a:t>
            </a:r>
            <a:endParaRPr sz="950">
              <a:solidFill>
                <a:schemeClr val="dk1"/>
              </a:solidFill>
              <a:latin typeface="Roboto Condensed"/>
              <a:ea typeface="Roboto Condensed"/>
              <a:cs typeface="Roboto Condensed"/>
              <a:sym typeface="Roboto Condensed"/>
            </a:endParaRPr>
          </a:p>
        </p:txBody>
      </p:sp>
      <p:grpSp>
        <p:nvGrpSpPr>
          <p:cNvPr id="791" name="Google Shape;791;p55"/>
          <p:cNvGrpSpPr/>
          <p:nvPr/>
        </p:nvGrpSpPr>
        <p:grpSpPr>
          <a:xfrm>
            <a:off x="615577" y="1423755"/>
            <a:ext cx="477009" cy="477009"/>
            <a:chOff x="3695900" y="832200"/>
            <a:chExt cx="1680200" cy="1680200"/>
          </a:xfrm>
        </p:grpSpPr>
        <p:sp>
          <p:nvSpPr>
            <p:cNvPr id="792" name="Google Shape;792;p55"/>
            <p:cNvSpPr/>
            <p:nvPr/>
          </p:nvSpPr>
          <p:spPr>
            <a:xfrm>
              <a:off x="4201025" y="1293400"/>
              <a:ext cx="170400" cy="170400"/>
            </a:xfrm>
            <a:prstGeom prst="ellipse">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93" name="Google Shape;793;p55"/>
            <p:cNvPicPr preferRelativeResize="0"/>
            <p:nvPr/>
          </p:nvPicPr>
          <p:blipFill>
            <a:blip r:embed="rId4">
              <a:alphaModFix/>
            </a:blip>
            <a:stretch>
              <a:fillRect/>
            </a:stretch>
          </p:blipFill>
          <p:spPr>
            <a:xfrm>
              <a:off x="3695900" y="832200"/>
              <a:ext cx="1680200" cy="1680200"/>
            </a:xfrm>
            <a:prstGeom prst="rect">
              <a:avLst/>
            </a:prstGeom>
            <a:noFill/>
            <a:ln>
              <a:noFill/>
            </a:ln>
          </p:spPr>
        </p:pic>
      </p:grpSp>
      <p:pic>
        <p:nvPicPr>
          <p:cNvPr id="794" name="Google Shape;794;p55"/>
          <p:cNvPicPr preferRelativeResize="0"/>
          <p:nvPr/>
        </p:nvPicPr>
        <p:blipFill>
          <a:blip r:embed="rId5">
            <a:alphaModFix/>
          </a:blip>
          <a:stretch>
            <a:fillRect/>
          </a:stretch>
        </p:blipFill>
        <p:spPr>
          <a:xfrm>
            <a:off x="2640475" y="1423755"/>
            <a:ext cx="477000" cy="477000"/>
          </a:xfrm>
          <a:prstGeom prst="rect">
            <a:avLst/>
          </a:prstGeom>
          <a:noFill/>
          <a:ln>
            <a:noFill/>
          </a:ln>
        </p:spPr>
      </p:pic>
      <p:grpSp>
        <p:nvGrpSpPr>
          <p:cNvPr id="795" name="Google Shape;795;p55"/>
          <p:cNvGrpSpPr/>
          <p:nvPr/>
        </p:nvGrpSpPr>
        <p:grpSpPr>
          <a:xfrm>
            <a:off x="4625769" y="1443808"/>
            <a:ext cx="477009" cy="477009"/>
            <a:chOff x="4383505" y="294774"/>
            <a:chExt cx="1680200" cy="1680200"/>
          </a:xfrm>
        </p:grpSpPr>
        <p:sp>
          <p:nvSpPr>
            <p:cNvPr id="796" name="Google Shape;796;p55"/>
            <p:cNvSpPr/>
            <p:nvPr/>
          </p:nvSpPr>
          <p:spPr>
            <a:xfrm>
              <a:off x="4842700" y="1206175"/>
              <a:ext cx="431100" cy="431100"/>
            </a:xfrm>
            <a:prstGeom prst="ellipse">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97" name="Google Shape;797;p55"/>
            <p:cNvPicPr preferRelativeResize="0"/>
            <p:nvPr/>
          </p:nvPicPr>
          <p:blipFill>
            <a:blip r:embed="rId6">
              <a:alphaModFix/>
            </a:blip>
            <a:stretch>
              <a:fillRect/>
            </a:stretch>
          </p:blipFill>
          <p:spPr>
            <a:xfrm>
              <a:off x="4383505" y="294774"/>
              <a:ext cx="1680200" cy="1680200"/>
            </a:xfrm>
            <a:prstGeom prst="rect">
              <a:avLst/>
            </a:prstGeom>
            <a:noFill/>
            <a:ln>
              <a:noFill/>
            </a:ln>
          </p:spPr>
        </p:pic>
      </p:grpSp>
      <p:pic>
        <p:nvPicPr>
          <p:cNvPr id="798" name="Google Shape;798;p55"/>
          <p:cNvPicPr preferRelativeResize="0"/>
          <p:nvPr/>
        </p:nvPicPr>
        <p:blipFill>
          <a:blip r:embed="rId7">
            <a:alphaModFix/>
          </a:blip>
          <a:stretch>
            <a:fillRect/>
          </a:stretch>
        </p:blipFill>
        <p:spPr>
          <a:xfrm>
            <a:off x="6611079" y="1423750"/>
            <a:ext cx="477000" cy="47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 name="Shape 209"/>
        <p:cNvGrpSpPr/>
        <p:nvPr/>
      </p:nvGrpSpPr>
      <p:grpSpPr>
        <a:xfrm>
          <a:off x="0" y="0"/>
          <a:ext cx="0" cy="0"/>
          <a:chOff x="0" y="0"/>
          <a:chExt cx="0" cy="0"/>
        </a:xfrm>
      </p:grpSpPr>
      <p:sp>
        <p:nvSpPr>
          <p:cNvPr id="210" name="Google Shape;210;p29"/>
          <p:cNvSpPr/>
          <p:nvPr/>
        </p:nvSpPr>
        <p:spPr>
          <a:xfrm>
            <a:off x="3104572" y="3575752"/>
            <a:ext cx="3650700" cy="1098300"/>
          </a:xfrm>
          <a:prstGeom prst="roundRect">
            <a:avLst>
              <a:gd fmla="val 1979" name="adj"/>
            </a:avLst>
          </a:prstGeom>
          <a:solidFill>
            <a:schemeClr val="lt1"/>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11" name="Google Shape;211;p29"/>
          <p:cNvSpPr/>
          <p:nvPr/>
        </p:nvSpPr>
        <p:spPr>
          <a:xfrm>
            <a:off x="5137126" y="2152800"/>
            <a:ext cx="2752200" cy="1304700"/>
          </a:xfrm>
          <a:prstGeom prst="roundRect">
            <a:avLst>
              <a:gd fmla="val 1979" name="adj"/>
            </a:avLst>
          </a:prstGeom>
          <a:solidFill>
            <a:schemeClr val="lt1"/>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12" name="Google Shape;212;p29"/>
          <p:cNvSpPr/>
          <p:nvPr/>
        </p:nvSpPr>
        <p:spPr>
          <a:xfrm>
            <a:off x="3104572" y="2152800"/>
            <a:ext cx="1769700" cy="1304700"/>
          </a:xfrm>
          <a:prstGeom prst="roundRect">
            <a:avLst>
              <a:gd fmla="val 1979" name="adj"/>
            </a:avLst>
          </a:prstGeom>
          <a:solidFill>
            <a:schemeClr val="lt1"/>
          </a:solidFill>
          <a:ln cap="flat" cmpd="sng" w="9525">
            <a:solidFill>
              <a:srgbClr val="007C4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213" name="Google Shape;213;p29"/>
          <p:cNvSpPr txBox="1"/>
          <p:nvPr/>
        </p:nvSpPr>
        <p:spPr>
          <a:xfrm>
            <a:off x="3155849" y="3551875"/>
            <a:ext cx="16182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Black"/>
              <a:ea typeface="Roboto Black"/>
              <a:cs typeface="Roboto Black"/>
              <a:sym typeface="Roboto Black"/>
            </a:endParaRPr>
          </a:p>
        </p:txBody>
      </p:sp>
      <p:sp>
        <p:nvSpPr>
          <p:cNvPr id="214" name="Google Shape;214;p29"/>
          <p:cNvSpPr/>
          <p:nvPr/>
        </p:nvSpPr>
        <p:spPr>
          <a:xfrm>
            <a:off x="640175" y="3637548"/>
            <a:ext cx="2033700" cy="373200"/>
          </a:xfrm>
          <a:prstGeom prst="parallelogram">
            <a:avLst>
              <a:gd fmla="val 25000"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9"/>
          <p:cNvSpPr txBox="1"/>
          <p:nvPr/>
        </p:nvSpPr>
        <p:spPr>
          <a:xfrm>
            <a:off x="627300" y="3637698"/>
            <a:ext cx="20982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rgbClr val="009056"/>
                </a:solidFill>
                <a:latin typeface="Roboto Condensed Light"/>
                <a:ea typeface="Roboto Condensed Light"/>
                <a:cs typeface="Roboto Condensed Light"/>
                <a:sym typeface="Roboto Condensed Light"/>
              </a:rPr>
              <a:t>Nuestro propósito</a:t>
            </a:r>
            <a:endParaRPr sz="1500">
              <a:solidFill>
                <a:srgbClr val="009056"/>
              </a:solidFill>
              <a:latin typeface="Roboto Black"/>
              <a:ea typeface="Roboto Black"/>
              <a:cs typeface="Roboto Black"/>
              <a:sym typeface="Roboto Black"/>
            </a:endParaRPr>
          </a:p>
        </p:txBody>
      </p:sp>
      <p:sp>
        <p:nvSpPr>
          <p:cNvPr id="216" name="Google Shape;216;p29"/>
          <p:cNvSpPr/>
          <p:nvPr/>
        </p:nvSpPr>
        <p:spPr>
          <a:xfrm>
            <a:off x="349589" y="4055100"/>
            <a:ext cx="2641800" cy="373200"/>
          </a:xfrm>
          <a:prstGeom prst="parallelogram">
            <a:avLst>
              <a:gd fmla="val 25000" name="adj"/>
            </a:avLst>
          </a:prstGeom>
          <a:solidFill>
            <a:srgbClr val="00905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7" name="Google Shape;217;p29"/>
          <p:cNvSpPr txBox="1"/>
          <p:nvPr/>
        </p:nvSpPr>
        <p:spPr>
          <a:xfrm>
            <a:off x="347525" y="4055100"/>
            <a:ext cx="26418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2000">
                <a:solidFill>
                  <a:schemeClr val="lt1"/>
                </a:solidFill>
                <a:latin typeface="Roboto Black"/>
                <a:ea typeface="Roboto Black"/>
                <a:cs typeface="Roboto Black"/>
                <a:sym typeface="Roboto Black"/>
              </a:rPr>
              <a:t>generar tranquilidad</a:t>
            </a:r>
            <a:endParaRPr i="1" sz="1500">
              <a:solidFill>
                <a:schemeClr val="lt1"/>
              </a:solidFill>
              <a:latin typeface="Roboto Black"/>
              <a:ea typeface="Roboto Black"/>
              <a:cs typeface="Roboto Black"/>
              <a:sym typeface="Roboto Black"/>
            </a:endParaRPr>
          </a:p>
        </p:txBody>
      </p:sp>
      <p:sp>
        <p:nvSpPr>
          <p:cNvPr id="218" name="Google Shape;218;p29"/>
          <p:cNvSpPr txBox="1"/>
          <p:nvPr/>
        </p:nvSpPr>
        <p:spPr>
          <a:xfrm>
            <a:off x="374803" y="890193"/>
            <a:ext cx="2198100" cy="5511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FFDC5D"/>
                </a:solidFill>
                <a:latin typeface="Roboto Black"/>
                <a:ea typeface="Roboto Black"/>
                <a:cs typeface="Roboto Black"/>
                <a:sym typeface="Roboto Black"/>
              </a:rPr>
              <a:t>Bolívar</a:t>
            </a:r>
            <a:endParaRPr sz="2800">
              <a:solidFill>
                <a:srgbClr val="FFDC5D"/>
              </a:solidFill>
              <a:latin typeface="Roboto Black"/>
              <a:ea typeface="Roboto Black"/>
              <a:cs typeface="Roboto Black"/>
              <a:sym typeface="Roboto Black"/>
            </a:endParaRPr>
          </a:p>
        </p:txBody>
      </p:sp>
      <p:sp>
        <p:nvSpPr>
          <p:cNvPr id="219" name="Google Shape;219;p29"/>
          <p:cNvSpPr txBox="1"/>
          <p:nvPr/>
        </p:nvSpPr>
        <p:spPr>
          <a:xfrm>
            <a:off x="361932" y="551428"/>
            <a:ext cx="2198100" cy="5511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chemeClr val="lt1"/>
                </a:solidFill>
                <a:latin typeface="Roboto Light"/>
                <a:ea typeface="Roboto Light"/>
                <a:cs typeface="Roboto Light"/>
                <a:sym typeface="Roboto Light"/>
              </a:rPr>
              <a:t>En </a:t>
            </a:r>
            <a:r>
              <a:rPr lang="es" sz="2800">
                <a:solidFill>
                  <a:schemeClr val="lt1"/>
                </a:solidFill>
                <a:latin typeface="Roboto Light"/>
                <a:ea typeface="Roboto Light"/>
                <a:cs typeface="Roboto Light"/>
                <a:sym typeface="Roboto Light"/>
              </a:rPr>
              <a:t>Seguros</a:t>
            </a:r>
            <a:endParaRPr sz="2800">
              <a:solidFill>
                <a:srgbClr val="FFDC5D"/>
              </a:solidFill>
              <a:latin typeface="Roboto Black"/>
              <a:ea typeface="Roboto Black"/>
              <a:cs typeface="Roboto Black"/>
              <a:sym typeface="Roboto Black"/>
            </a:endParaRPr>
          </a:p>
        </p:txBody>
      </p:sp>
      <p:sp>
        <p:nvSpPr>
          <p:cNvPr id="220" name="Google Shape;220;p29"/>
          <p:cNvSpPr txBox="1"/>
          <p:nvPr/>
        </p:nvSpPr>
        <p:spPr>
          <a:xfrm>
            <a:off x="3256121" y="3804152"/>
            <a:ext cx="3097800" cy="8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9056"/>
                </a:solidFill>
                <a:latin typeface="Roboto Black"/>
                <a:ea typeface="Roboto Black"/>
                <a:cs typeface="Roboto Black"/>
                <a:sym typeface="Roboto Black"/>
              </a:rPr>
              <a:t>Nosotros respondemos:</a:t>
            </a:r>
            <a:endParaRPr>
              <a:solidFill>
                <a:srgbClr val="009056"/>
              </a:solidFill>
              <a:latin typeface="Roboto Black"/>
              <a:ea typeface="Roboto Black"/>
              <a:cs typeface="Roboto Black"/>
              <a:sym typeface="Roboto Black"/>
            </a:endParaRPr>
          </a:p>
          <a:p>
            <a:pPr indent="0" lvl="0" marL="269999" rtl="0" algn="l">
              <a:spcBef>
                <a:spcPts val="0"/>
              </a:spcBef>
              <a:spcAft>
                <a:spcPts val="0"/>
              </a:spcAft>
              <a:buNone/>
            </a:pPr>
            <a:r>
              <a:rPr lang="es" sz="1300">
                <a:latin typeface="Roboto Condensed"/>
                <a:ea typeface="Roboto Condensed"/>
                <a:cs typeface="Roboto Condensed"/>
                <a:sym typeface="Roboto Condensed"/>
              </a:rPr>
              <a:t>Pagamos</a:t>
            </a:r>
            <a:r>
              <a:rPr lang="es">
                <a:solidFill>
                  <a:schemeClr val="dk1"/>
                </a:solidFill>
                <a:latin typeface="Roboto Condensed Light"/>
                <a:ea typeface="Roboto Condensed Light"/>
                <a:cs typeface="Roboto Condensed Light"/>
                <a:sym typeface="Roboto Condensed Light"/>
              </a:rPr>
              <a:t> </a:t>
            </a:r>
            <a:r>
              <a:rPr lang="es">
                <a:solidFill>
                  <a:srgbClr val="009056"/>
                </a:solidFill>
                <a:latin typeface="Roboto Black"/>
                <a:ea typeface="Roboto Black"/>
                <a:cs typeface="Roboto Black"/>
                <a:sym typeface="Roboto Black"/>
              </a:rPr>
              <a:t>$2.5 billones </a:t>
            </a:r>
            <a:r>
              <a:rPr lang="es" sz="1300">
                <a:latin typeface="Roboto Condensed"/>
                <a:ea typeface="Roboto Condensed"/>
                <a:cs typeface="Roboto Condensed"/>
                <a:sym typeface="Roboto Condensed"/>
              </a:rPr>
              <a:t>de pesos en el 2023 en siniestros</a:t>
            </a:r>
            <a:endParaRPr>
              <a:solidFill>
                <a:schemeClr val="dk1"/>
              </a:solidFill>
              <a:latin typeface="Roboto Black"/>
              <a:ea typeface="Roboto Black"/>
              <a:cs typeface="Roboto Black"/>
              <a:sym typeface="Roboto Black"/>
            </a:endParaRPr>
          </a:p>
          <a:p>
            <a:pPr indent="0" lvl="0" marL="0" rtl="0" algn="l">
              <a:spcBef>
                <a:spcPts val="0"/>
              </a:spcBef>
              <a:spcAft>
                <a:spcPts val="0"/>
              </a:spcAft>
              <a:buNone/>
            </a:pPr>
            <a:r>
              <a:rPr lang="es">
                <a:solidFill>
                  <a:schemeClr val="dk2"/>
                </a:solidFill>
                <a:latin typeface="Roboto Condensed Light"/>
                <a:ea typeface="Roboto Condensed Light"/>
                <a:cs typeface="Roboto Condensed Light"/>
                <a:sym typeface="Roboto Condensed Light"/>
              </a:rPr>
              <a:t>    </a:t>
            </a:r>
            <a:endParaRPr>
              <a:solidFill>
                <a:schemeClr val="dk2"/>
              </a:solidFill>
              <a:latin typeface="Roboto Condensed Light"/>
              <a:ea typeface="Roboto Condensed Light"/>
              <a:cs typeface="Roboto Condensed Light"/>
              <a:sym typeface="Roboto Condensed Light"/>
            </a:endParaRPr>
          </a:p>
          <a:p>
            <a:pPr indent="0" lvl="0" marL="269999" rtl="0" algn="l">
              <a:spcBef>
                <a:spcPts val="0"/>
              </a:spcBef>
              <a:spcAft>
                <a:spcPts val="0"/>
              </a:spcAft>
              <a:buNone/>
            </a:pPr>
            <a:r>
              <a:t/>
            </a:r>
            <a:endParaRPr sz="1300">
              <a:latin typeface="Roboto Condensed"/>
              <a:ea typeface="Roboto Condensed"/>
              <a:cs typeface="Roboto Condensed"/>
              <a:sym typeface="Roboto Condensed"/>
            </a:endParaRPr>
          </a:p>
        </p:txBody>
      </p:sp>
      <p:grpSp>
        <p:nvGrpSpPr>
          <p:cNvPr id="221" name="Google Shape;221;p29"/>
          <p:cNvGrpSpPr/>
          <p:nvPr/>
        </p:nvGrpSpPr>
        <p:grpSpPr>
          <a:xfrm>
            <a:off x="3003513" y="347860"/>
            <a:ext cx="1870818" cy="1569293"/>
            <a:chOff x="2966257" y="347875"/>
            <a:chExt cx="1870818" cy="1304700"/>
          </a:xfrm>
        </p:grpSpPr>
        <p:sp>
          <p:nvSpPr>
            <p:cNvPr id="222" name="Google Shape;222;p29"/>
            <p:cNvSpPr/>
            <p:nvPr/>
          </p:nvSpPr>
          <p:spPr>
            <a:xfrm>
              <a:off x="3056275" y="347875"/>
              <a:ext cx="1780800" cy="1304700"/>
            </a:xfrm>
            <a:prstGeom prst="roundRect">
              <a:avLst>
                <a:gd fmla="val 2439" name="adj"/>
              </a:avLst>
            </a:prstGeom>
            <a:solidFill>
              <a:schemeClr val="lt1"/>
            </a:solidFill>
            <a:ln cap="flat" cmpd="sng" w="9525">
              <a:solidFill>
                <a:srgbClr val="007C4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 name="Google Shape;223;p29"/>
            <p:cNvSpPr txBox="1"/>
            <p:nvPr/>
          </p:nvSpPr>
          <p:spPr>
            <a:xfrm>
              <a:off x="3218850" y="463325"/>
              <a:ext cx="15180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latin typeface="Roboto Condensed"/>
                  <a:ea typeface="Roboto Condensed"/>
                  <a:cs typeface="Roboto Condensed"/>
                  <a:sym typeface="Roboto Condensed"/>
                </a:rPr>
                <a:t>Somos una compañía</a:t>
              </a:r>
              <a:endParaRPr sz="1300">
                <a:latin typeface="Roboto Condensed"/>
                <a:ea typeface="Roboto Condensed"/>
                <a:cs typeface="Roboto Condensed"/>
                <a:sym typeface="Roboto Condensed"/>
              </a:endParaRPr>
            </a:p>
            <a:p>
              <a:pPr indent="0" lvl="0" marL="0" rtl="0" algn="l">
                <a:spcBef>
                  <a:spcPts val="0"/>
                </a:spcBef>
                <a:spcAft>
                  <a:spcPts val="0"/>
                </a:spcAft>
                <a:buNone/>
              </a:pPr>
              <a:r>
                <a:rPr lang="es" sz="1300">
                  <a:latin typeface="Roboto Condensed"/>
                  <a:ea typeface="Roboto Condensed"/>
                  <a:cs typeface="Roboto Condensed"/>
                  <a:sym typeface="Roboto Condensed"/>
                </a:rPr>
                <a:t>de seguros colombiana</a:t>
              </a:r>
              <a:endParaRPr sz="1300">
                <a:latin typeface="Roboto Condensed"/>
                <a:ea typeface="Roboto Condensed"/>
                <a:cs typeface="Roboto Condensed"/>
                <a:sym typeface="Roboto Condensed"/>
              </a:endParaRPr>
            </a:p>
            <a:p>
              <a:pPr indent="0" lvl="0" marL="0" rtl="0" algn="l">
                <a:spcBef>
                  <a:spcPts val="0"/>
                </a:spcBef>
                <a:spcAft>
                  <a:spcPts val="0"/>
                </a:spcAft>
                <a:buNone/>
              </a:pPr>
              <a:r>
                <a:rPr lang="es" sz="1300">
                  <a:solidFill>
                    <a:srgbClr val="009056"/>
                  </a:solidFill>
                  <a:latin typeface="Roboto Black"/>
                  <a:ea typeface="Roboto Black"/>
                  <a:cs typeface="Roboto Black"/>
                  <a:sym typeface="Roboto Black"/>
                </a:rPr>
                <a:t>fundada en 1939.</a:t>
              </a:r>
              <a:endParaRPr sz="1300">
                <a:solidFill>
                  <a:srgbClr val="009056"/>
                </a:solidFill>
                <a:latin typeface="Roboto Black"/>
                <a:ea typeface="Roboto Black"/>
                <a:cs typeface="Roboto Black"/>
                <a:sym typeface="Roboto Black"/>
              </a:endParaRPr>
            </a:p>
          </p:txBody>
        </p:sp>
        <p:pic>
          <p:nvPicPr>
            <p:cNvPr id="224" name="Google Shape;224;p29"/>
            <p:cNvPicPr preferRelativeResize="0"/>
            <p:nvPr/>
          </p:nvPicPr>
          <p:blipFill rotWithShape="1">
            <a:blip r:embed="rId4">
              <a:alphaModFix/>
            </a:blip>
            <a:srcRect b="0" l="0" r="0" t="0"/>
            <a:stretch/>
          </p:blipFill>
          <p:spPr>
            <a:xfrm>
              <a:off x="2966257" y="559663"/>
              <a:ext cx="212400" cy="212875"/>
            </a:xfrm>
            <a:prstGeom prst="rect">
              <a:avLst/>
            </a:prstGeom>
            <a:noFill/>
            <a:ln>
              <a:noFill/>
            </a:ln>
          </p:spPr>
        </p:pic>
      </p:grpSp>
      <p:pic>
        <p:nvPicPr>
          <p:cNvPr id="225" name="Google Shape;225;p29"/>
          <p:cNvPicPr preferRelativeResize="0"/>
          <p:nvPr/>
        </p:nvPicPr>
        <p:blipFill rotWithShape="1">
          <a:blip r:embed="rId5">
            <a:alphaModFix/>
          </a:blip>
          <a:srcRect b="0" l="0" r="0" t="0"/>
          <a:stretch/>
        </p:blipFill>
        <p:spPr>
          <a:xfrm>
            <a:off x="3003529" y="3888645"/>
            <a:ext cx="212400" cy="212875"/>
          </a:xfrm>
          <a:prstGeom prst="rect">
            <a:avLst/>
          </a:prstGeom>
          <a:noFill/>
          <a:ln>
            <a:noFill/>
          </a:ln>
        </p:spPr>
      </p:pic>
      <p:grpSp>
        <p:nvGrpSpPr>
          <p:cNvPr id="226" name="Google Shape;226;p29"/>
          <p:cNvGrpSpPr/>
          <p:nvPr/>
        </p:nvGrpSpPr>
        <p:grpSpPr>
          <a:xfrm>
            <a:off x="5047101" y="347875"/>
            <a:ext cx="1711577" cy="1304700"/>
            <a:chOff x="5071648" y="347875"/>
            <a:chExt cx="1711577" cy="1304700"/>
          </a:xfrm>
        </p:grpSpPr>
        <p:sp>
          <p:nvSpPr>
            <p:cNvPr id="227" name="Google Shape;227;p29"/>
            <p:cNvSpPr/>
            <p:nvPr/>
          </p:nvSpPr>
          <p:spPr>
            <a:xfrm>
              <a:off x="5165025" y="347875"/>
              <a:ext cx="1618200" cy="1304700"/>
            </a:xfrm>
            <a:prstGeom prst="roundRect">
              <a:avLst>
                <a:gd fmla="val 2439" name="adj"/>
              </a:avLst>
            </a:prstGeom>
            <a:solidFill>
              <a:schemeClr val="lt1"/>
            </a:solidFill>
            <a:ln cap="flat" cmpd="sng" w="9525">
              <a:solidFill>
                <a:srgbClr val="8888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 name="Google Shape;228;p29"/>
            <p:cNvSpPr txBox="1"/>
            <p:nvPr/>
          </p:nvSpPr>
          <p:spPr>
            <a:xfrm>
              <a:off x="5316399" y="463325"/>
              <a:ext cx="14667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9056"/>
                  </a:solidFill>
                  <a:latin typeface="Roboto Black"/>
                  <a:ea typeface="Roboto Black"/>
                  <a:cs typeface="Roboto Black"/>
                  <a:sym typeface="Roboto Black"/>
                </a:rPr>
                <a:t>Calificación </a:t>
              </a:r>
              <a:endParaRPr>
                <a:solidFill>
                  <a:srgbClr val="009056"/>
                </a:solidFill>
                <a:latin typeface="Roboto Black"/>
                <a:ea typeface="Roboto Black"/>
                <a:cs typeface="Roboto Black"/>
                <a:sym typeface="Roboto Black"/>
              </a:endParaRPr>
            </a:p>
            <a:p>
              <a:pPr indent="0" lvl="0" marL="0" rtl="0" algn="l">
                <a:spcBef>
                  <a:spcPts val="0"/>
                </a:spcBef>
                <a:spcAft>
                  <a:spcPts val="0"/>
                </a:spcAft>
                <a:buNone/>
              </a:pPr>
              <a:r>
                <a:rPr lang="es">
                  <a:solidFill>
                    <a:srgbClr val="009056"/>
                  </a:solidFill>
                  <a:latin typeface="Roboto Black"/>
                  <a:ea typeface="Roboto Black"/>
                  <a:cs typeface="Roboto Black"/>
                  <a:sym typeface="Roboto Black"/>
                </a:rPr>
                <a:t>AAA </a:t>
              </a:r>
              <a:r>
                <a:rPr lang="es" sz="1300">
                  <a:latin typeface="Roboto Condensed"/>
                  <a:ea typeface="Roboto Condensed"/>
                  <a:cs typeface="Roboto Condensed"/>
                  <a:sym typeface="Roboto Condensed"/>
                </a:rPr>
                <a:t>por</a:t>
              </a:r>
              <a:endParaRPr sz="1300">
                <a:latin typeface="Roboto Condensed"/>
                <a:ea typeface="Roboto Condensed"/>
                <a:cs typeface="Roboto Condensed"/>
                <a:sym typeface="Roboto Condensed"/>
              </a:endParaRPr>
            </a:p>
            <a:p>
              <a:pPr indent="0" lvl="0" marL="0" rtl="0" algn="l">
                <a:spcBef>
                  <a:spcPts val="0"/>
                </a:spcBef>
                <a:spcAft>
                  <a:spcPts val="0"/>
                </a:spcAft>
                <a:buNone/>
              </a:pPr>
              <a:r>
                <a:rPr lang="es" sz="1300">
                  <a:latin typeface="Roboto Condensed"/>
                  <a:ea typeface="Roboto Condensed"/>
                  <a:cs typeface="Roboto Condensed"/>
                  <a:sym typeface="Roboto Condensed"/>
                </a:rPr>
                <a:t>Fitch Ratings.</a:t>
              </a:r>
              <a:endParaRPr>
                <a:latin typeface="Roboto Black"/>
                <a:ea typeface="Roboto Black"/>
                <a:cs typeface="Roboto Black"/>
                <a:sym typeface="Roboto Black"/>
              </a:endParaRPr>
            </a:p>
          </p:txBody>
        </p:sp>
        <p:pic>
          <p:nvPicPr>
            <p:cNvPr id="229" name="Google Shape;229;p29"/>
            <p:cNvPicPr preferRelativeResize="0"/>
            <p:nvPr/>
          </p:nvPicPr>
          <p:blipFill rotWithShape="1">
            <a:blip r:embed="rId5">
              <a:alphaModFix/>
            </a:blip>
            <a:srcRect b="0" l="0" r="0" t="0"/>
            <a:stretch/>
          </p:blipFill>
          <p:spPr>
            <a:xfrm>
              <a:off x="5071648" y="559663"/>
              <a:ext cx="212400" cy="212875"/>
            </a:xfrm>
            <a:prstGeom prst="rect">
              <a:avLst/>
            </a:prstGeom>
            <a:noFill/>
            <a:ln>
              <a:noFill/>
            </a:ln>
          </p:spPr>
        </p:pic>
      </p:grpSp>
      <p:pic>
        <p:nvPicPr>
          <p:cNvPr id="230" name="Google Shape;230;p29"/>
          <p:cNvPicPr preferRelativeResize="0"/>
          <p:nvPr/>
        </p:nvPicPr>
        <p:blipFill rotWithShape="1">
          <a:blip r:embed="rId6">
            <a:alphaModFix/>
          </a:blip>
          <a:srcRect b="0" l="0" r="0" t="0"/>
          <a:stretch/>
        </p:blipFill>
        <p:spPr>
          <a:xfrm>
            <a:off x="3346194" y="4136939"/>
            <a:ext cx="204150" cy="204150"/>
          </a:xfrm>
          <a:prstGeom prst="rect">
            <a:avLst/>
          </a:prstGeom>
          <a:noFill/>
          <a:ln>
            <a:noFill/>
          </a:ln>
        </p:spPr>
      </p:pic>
      <p:grpSp>
        <p:nvGrpSpPr>
          <p:cNvPr id="231" name="Google Shape;231;p29"/>
          <p:cNvGrpSpPr/>
          <p:nvPr/>
        </p:nvGrpSpPr>
        <p:grpSpPr>
          <a:xfrm>
            <a:off x="6894161" y="347875"/>
            <a:ext cx="1730289" cy="1304700"/>
            <a:chOff x="6894161" y="347875"/>
            <a:chExt cx="1730289" cy="1304700"/>
          </a:xfrm>
        </p:grpSpPr>
        <p:sp>
          <p:nvSpPr>
            <p:cNvPr id="232" name="Google Shape;232;p29"/>
            <p:cNvSpPr/>
            <p:nvPr/>
          </p:nvSpPr>
          <p:spPr>
            <a:xfrm>
              <a:off x="7006250" y="347875"/>
              <a:ext cx="1618200" cy="1304700"/>
            </a:xfrm>
            <a:prstGeom prst="roundRect">
              <a:avLst>
                <a:gd fmla="val 2439" name="adj"/>
              </a:avLst>
            </a:prstGeom>
            <a:solidFill>
              <a:schemeClr val="lt1"/>
            </a:solidFill>
            <a:ln cap="flat" cmpd="sng" w="9525">
              <a:solidFill>
                <a:srgbClr val="007C4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3" name="Google Shape;233;p29"/>
            <p:cNvPicPr preferRelativeResize="0"/>
            <p:nvPr/>
          </p:nvPicPr>
          <p:blipFill rotWithShape="1">
            <a:blip r:embed="rId4">
              <a:alphaModFix/>
            </a:blip>
            <a:srcRect b="0" l="0" r="0" t="0"/>
            <a:stretch/>
          </p:blipFill>
          <p:spPr>
            <a:xfrm>
              <a:off x="6894161" y="559663"/>
              <a:ext cx="212400" cy="212875"/>
            </a:xfrm>
            <a:prstGeom prst="rect">
              <a:avLst/>
            </a:prstGeom>
            <a:noFill/>
            <a:ln>
              <a:noFill/>
            </a:ln>
          </p:spPr>
        </p:pic>
        <p:sp>
          <p:nvSpPr>
            <p:cNvPr id="234" name="Google Shape;234;p29"/>
            <p:cNvSpPr txBox="1"/>
            <p:nvPr/>
          </p:nvSpPr>
          <p:spPr>
            <a:xfrm>
              <a:off x="7153225" y="452525"/>
              <a:ext cx="14667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300">
                  <a:latin typeface="Roboto Condensed"/>
                  <a:ea typeface="Roboto Condensed"/>
                  <a:cs typeface="Roboto Condensed"/>
                  <a:sym typeface="Roboto Condensed"/>
                </a:rPr>
                <a:t>Más de</a:t>
              </a:r>
              <a:r>
                <a:rPr lang="es">
                  <a:solidFill>
                    <a:schemeClr val="dk2"/>
                  </a:solidFill>
                  <a:latin typeface="Roboto Condensed Light"/>
                  <a:ea typeface="Roboto Condensed Light"/>
                  <a:cs typeface="Roboto Condensed Light"/>
                  <a:sym typeface="Roboto Condensed Light"/>
                </a:rPr>
                <a:t> </a:t>
              </a:r>
              <a:r>
                <a:rPr lang="es">
                  <a:solidFill>
                    <a:srgbClr val="009056"/>
                  </a:solidFill>
                  <a:latin typeface="Roboto Black"/>
                  <a:ea typeface="Roboto Black"/>
                  <a:cs typeface="Roboto Black"/>
                  <a:sym typeface="Roboto Black"/>
                </a:rPr>
                <a:t>5,6 millones</a:t>
              </a:r>
              <a:endParaRPr>
                <a:solidFill>
                  <a:srgbClr val="009056"/>
                </a:solidFill>
                <a:latin typeface="Roboto Black"/>
                <a:ea typeface="Roboto Black"/>
                <a:cs typeface="Roboto Black"/>
                <a:sym typeface="Roboto Black"/>
              </a:endParaRPr>
            </a:p>
            <a:p>
              <a:pPr indent="0" lvl="0" marL="0" rtl="0" algn="l">
                <a:spcBef>
                  <a:spcPts val="0"/>
                </a:spcBef>
                <a:spcAft>
                  <a:spcPts val="0"/>
                </a:spcAft>
                <a:buNone/>
              </a:pPr>
              <a:r>
                <a:rPr lang="es" sz="1300">
                  <a:latin typeface="Roboto Condensed"/>
                  <a:ea typeface="Roboto Condensed"/>
                  <a:cs typeface="Roboto Condensed"/>
                  <a:sym typeface="Roboto Condensed"/>
                </a:rPr>
                <a:t>de clientes.</a:t>
              </a:r>
              <a:endParaRPr>
                <a:latin typeface="Roboto Black"/>
                <a:ea typeface="Roboto Black"/>
                <a:cs typeface="Roboto Black"/>
                <a:sym typeface="Roboto Black"/>
              </a:endParaRPr>
            </a:p>
          </p:txBody>
        </p:sp>
      </p:grpSp>
      <p:sp>
        <p:nvSpPr>
          <p:cNvPr id="235" name="Google Shape;235;p29"/>
          <p:cNvSpPr txBox="1"/>
          <p:nvPr/>
        </p:nvSpPr>
        <p:spPr>
          <a:xfrm>
            <a:off x="3256125" y="2254800"/>
            <a:ext cx="16182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9056"/>
                </a:solidFill>
                <a:latin typeface="Roboto Black"/>
                <a:ea typeface="Roboto Black"/>
                <a:cs typeface="Roboto Black"/>
                <a:sym typeface="Roboto Black"/>
              </a:rPr>
              <a:t>Tercero en el mercado con 10,4% </a:t>
            </a:r>
            <a:r>
              <a:rPr lang="es" sz="1300">
                <a:latin typeface="Roboto Condensed"/>
                <a:ea typeface="Roboto Condensed"/>
                <a:cs typeface="Roboto Condensed"/>
                <a:sym typeface="Roboto Condensed"/>
              </a:rPr>
              <a:t>de participación en primas a Junio 2024.</a:t>
            </a:r>
            <a:endParaRPr>
              <a:latin typeface="Roboto Black"/>
              <a:ea typeface="Roboto Black"/>
              <a:cs typeface="Roboto Black"/>
              <a:sym typeface="Roboto Black"/>
            </a:endParaRPr>
          </a:p>
        </p:txBody>
      </p:sp>
      <p:pic>
        <p:nvPicPr>
          <p:cNvPr id="236" name="Google Shape;236;p29"/>
          <p:cNvPicPr preferRelativeResize="0"/>
          <p:nvPr/>
        </p:nvPicPr>
        <p:blipFill rotWithShape="1">
          <a:blip r:embed="rId4">
            <a:alphaModFix/>
          </a:blip>
          <a:srcRect b="0" l="0" r="0" t="0"/>
          <a:stretch/>
        </p:blipFill>
        <p:spPr>
          <a:xfrm>
            <a:off x="3003529" y="2506412"/>
            <a:ext cx="212400" cy="212875"/>
          </a:xfrm>
          <a:prstGeom prst="rect">
            <a:avLst/>
          </a:prstGeom>
          <a:noFill/>
          <a:ln>
            <a:noFill/>
          </a:ln>
        </p:spPr>
      </p:pic>
      <p:sp>
        <p:nvSpPr>
          <p:cNvPr id="237" name="Google Shape;237;p29"/>
          <p:cNvSpPr txBox="1"/>
          <p:nvPr/>
        </p:nvSpPr>
        <p:spPr>
          <a:xfrm>
            <a:off x="5327152" y="2408400"/>
            <a:ext cx="2367000" cy="10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9056"/>
                </a:solidFill>
                <a:latin typeface="Roboto Black"/>
                <a:ea typeface="Roboto Black"/>
                <a:cs typeface="Roboto Black"/>
                <a:sym typeface="Roboto Black"/>
              </a:rPr>
              <a:t>Somos el primero en </a:t>
            </a:r>
            <a:r>
              <a:rPr lang="es">
                <a:solidFill>
                  <a:srgbClr val="009056"/>
                </a:solidFill>
                <a:latin typeface="Roboto Black"/>
                <a:ea typeface="Roboto Black"/>
                <a:cs typeface="Roboto Black"/>
                <a:sym typeface="Roboto Black"/>
              </a:rPr>
              <a:t>patrimonio</a:t>
            </a:r>
            <a:r>
              <a:rPr lang="es" sz="1300">
                <a:latin typeface="Roboto Condensed"/>
                <a:ea typeface="Roboto Condensed"/>
                <a:cs typeface="Roboto Condensed"/>
                <a:sym typeface="Roboto Condensed"/>
              </a:rPr>
              <a:t> con $4,6 billones de peso</a:t>
            </a:r>
            <a:r>
              <a:rPr lang="es" sz="1100">
                <a:solidFill>
                  <a:srgbClr val="222222"/>
                </a:solidFill>
                <a:highlight>
                  <a:srgbClr val="FFFFFF"/>
                </a:highlight>
              </a:rPr>
              <a:t>s</a:t>
            </a:r>
            <a:endParaRPr sz="1300">
              <a:latin typeface="Roboto Condensed"/>
              <a:ea typeface="Roboto Condensed"/>
              <a:cs typeface="Roboto Condensed"/>
              <a:sym typeface="Roboto Condensed"/>
            </a:endParaRPr>
          </a:p>
        </p:txBody>
      </p:sp>
      <p:pic>
        <p:nvPicPr>
          <p:cNvPr id="238" name="Google Shape;238;p29"/>
          <p:cNvPicPr preferRelativeResize="0"/>
          <p:nvPr/>
        </p:nvPicPr>
        <p:blipFill rotWithShape="1">
          <a:blip r:embed="rId7">
            <a:alphaModFix/>
          </a:blip>
          <a:srcRect b="0" l="0" r="0" t="0"/>
          <a:stretch/>
        </p:blipFill>
        <p:spPr>
          <a:xfrm>
            <a:off x="5110576" y="2658812"/>
            <a:ext cx="212400" cy="212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2" name="Shape 802"/>
        <p:cNvGrpSpPr/>
        <p:nvPr/>
      </p:nvGrpSpPr>
      <p:grpSpPr>
        <a:xfrm>
          <a:off x="0" y="0"/>
          <a:ext cx="0" cy="0"/>
          <a:chOff x="0" y="0"/>
          <a:chExt cx="0" cy="0"/>
        </a:xfrm>
      </p:grpSpPr>
      <p:sp>
        <p:nvSpPr>
          <p:cNvPr id="803" name="Google Shape;803;p56"/>
          <p:cNvSpPr/>
          <p:nvPr/>
        </p:nvSpPr>
        <p:spPr>
          <a:xfrm>
            <a:off x="464825" y="1143000"/>
            <a:ext cx="8255100" cy="3540900"/>
          </a:xfrm>
          <a:prstGeom prst="roundRect">
            <a:avLst>
              <a:gd fmla="val 1436"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4" name="Google Shape;804;p56"/>
          <p:cNvSpPr txBox="1"/>
          <p:nvPr/>
        </p:nvSpPr>
        <p:spPr>
          <a:xfrm>
            <a:off x="541025" y="30108"/>
            <a:ext cx="5205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Paquetes de</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Asistencia</a:t>
            </a:r>
            <a:r>
              <a:rPr lang="es" sz="2800">
                <a:solidFill>
                  <a:srgbClr val="009056"/>
                </a:solidFill>
                <a:latin typeface="Roboto Light"/>
                <a:ea typeface="Roboto Light"/>
                <a:cs typeface="Roboto Light"/>
                <a:sym typeface="Roboto Light"/>
              </a:rPr>
              <a:t> </a:t>
            </a:r>
            <a:r>
              <a:rPr lang="es" sz="2800">
                <a:solidFill>
                  <a:srgbClr val="009056"/>
                </a:solidFill>
                <a:latin typeface="Roboto Black"/>
                <a:ea typeface="Roboto Black"/>
                <a:cs typeface="Roboto Black"/>
                <a:sym typeface="Roboto Black"/>
              </a:rPr>
              <a:t>de Carga</a:t>
            </a:r>
            <a:endParaRPr sz="1200">
              <a:solidFill>
                <a:srgbClr val="009056"/>
              </a:solidFill>
              <a:latin typeface="Roboto Condensed Light"/>
              <a:ea typeface="Roboto Condensed Light"/>
              <a:cs typeface="Roboto Condensed Light"/>
              <a:sym typeface="Roboto Condensed Light"/>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graphicFrame>
        <p:nvGraphicFramePr>
          <p:cNvPr id="805" name="Google Shape;805;p56"/>
          <p:cNvGraphicFramePr/>
          <p:nvPr/>
        </p:nvGraphicFramePr>
        <p:xfrm>
          <a:off x="679170" y="1348418"/>
          <a:ext cx="3000000" cy="3000000"/>
        </p:xfrm>
        <a:graphic>
          <a:graphicData uri="http://schemas.openxmlformats.org/drawingml/2006/table">
            <a:tbl>
              <a:tblPr>
                <a:noFill/>
                <a:tableStyleId>{792B9FCE-D0DF-4817-A539-0F766AA39C8D}</a:tableStyleId>
              </a:tblPr>
              <a:tblGrid>
                <a:gridCol w="935925"/>
                <a:gridCol w="2203175"/>
                <a:gridCol w="1928350"/>
                <a:gridCol w="1334975"/>
                <a:gridCol w="1445325"/>
              </a:tblGrid>
              <a:tr h="523650">
                <a:tc>
                  <a:txBody>
                    <a:bodyPr/>
                    <a:lstStyle/>
                    <a:p>
                      <a:pPr indent="0" lvl="0" marL="0" rtl="0" algn="ctr">
                        <a:spcBef>
                          <a:spcPts val="0"/>
                        </a:spcBef>
                        <a:spcAft>
                          <a:spcPts val="0"/>
                        </a:spcAft>
                        <a:buNone/>
                      </a:pPr>
                      <a:r>
                        <a:rPr lang="es" sz="1200">
                          <a:solidFill>
                            <a:schemeClr val="lt1"/>
                          </a:solidFill>
                          <a:latin typeface="Roboto Condensed"/>
                          <a:ea typeface="Roboto Condensed"/>
                          <a:cs typeface="Roboto Condensed"/>
                          <a:sym typeface="Roboto Condensed"/>
                        </a:rPr>
                        <a:t>Categoría</a:t>
                      </a:r>
                      <a:endParaRPr sz="1200">
                        <a:solidFill>
                          <a:schemeClr val="lt1"/>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1200">
                          <a:solidFill>
                            <a:schemeClr val="lt1"/>
                          </a:solidFill>
                          <a:latin typeface="Roboto Condensed"/>
                          <a:ea typeface="Roboto Condensed"/>
                          <a:cs typeface="Roboto Condensed"/>
                          <a:sym typeface="Roboto Condensed"/>
                        </a:rPr>
                        <a:t>Servicios básicos</a:t>
                      </a:r>
                      <a:endParaRPr sz="1200">
                        <a:solidFill>
                          <a:schemeClr val="lt1"/>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1200">
                          <a:solidFill>
                            <a:schemeClr val="lt1"/>
                          </a:solidFill>
                          <a:latin typeface="Roboto Condensed"/>
                          <a:ea typeface="Roboto Condensed"/>
                          <a:cs typeface="Roboto Condensed"/>
                          <a:sym typeface="Roboto Condensed"/>
                        </a:rPr>
                        <a:t>Seguimiento electrónico</a:t>
                      </a:r>
                      <a:endParaRPr sz="1200">
                        <a:solidFill>
                          <a:schemeClr val="lt1"/>
                        </a:solidFill>
                        <a:latin typeface="Roboto Condensed"/>
                        <a:ea typeface="Roboto Condensed"/>
                        <a:cs typeface="Roboto Condensed"/>
                        <a:sym typeface="Roboto Condensed"/>
                      </a:endParaRPr>
                    </a:p>
                    <a:p>
                      <a:pPr indent="0" lvl="0" marL="0" rtl="0" algn="ctr">
                        <a:spcBef>
                          <a:spcPts val="0"/>
                        </a:spcBef>
                        <a:spcAft>
                          <a:spcPts val="0"/>
                        </a:spcAft>
                        <a:buNone/>
                      </a:pPr>
                      <a:r>
                        <a:rPr lang="es" sz="1200">
                          <a:solidFill>
                            <a:schemeClr val="lt1"/>
                          </a:solidFill>
                          <a:latin typeface="Roboto Condensed"/>
                          <a:ea typeface="Roboto Condensed"/>
                          <a:cs typeface="Roboto Condensed"/>
                          <a:sym typeface="Roboto Condensed"/>
                        </a:rPr>
                        <a:t>con candado</a:t>
                      </a:r>
                      <a:endParaRPr sz="1200">
                        <a:solidFill>
                          <a:schemeClr val="lt1"/>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1200">
                          <a:solidFill>
                            <a:schemeClr val="lt1"/>
                          </a:solidFill>
                          <a:latin typeface="Roboto Condensed"/>
                          <a:ea typeface="Roboto Condensed"/>
                          <a:cs typeface="Roboto Condensed"/>
                          <a:sym typeface="Roboto Condensed"/>
                        </a:rPr>
                        <a:t>Acompañamiento telefónico</a:t>
                      </a:r>
                      <a:endParaRPr sz="1200">
                        <a:solidFill>
                          <a:schemeClr val="lt1"/>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c>
                  <a:txBody>
                    <a:bodyPr/>
                    <a:lstStyle/>
                    <a:p>
                      <a:pPr indent="0" lvl="0" marL="0" rtl="0" algn="ctr">
                        <a:spcBef>
                          <a:spcPts val="0"/>
                        </a:spcBef>
                        <a:spcAft>
                          <a:spcPts val="0"/>
                        </a:spcAft>
                        <a:buNone/>
                      </a:pPr>
                      <a:r>
                        <a:rPr lang="es" sz="1200">
                          <a:solidFill>
                            <a:schemeClr val="lt1"/>
                          </a:solidFill>
                          <a:latin typeface="Roboto Condensed"/>
                          <a:ea typeface="Roboto Condensed"/>
                          <a:cs typeface="Roboto Condensed"/>
                          <a:sym typeface="Roboto Condensed"/>
                        </a:rPr>
                        <a:t>Tarifa</a:t>
                      </a:r>
                      <a:endParaRPr sz="1200">
                        <a:solidFill>
                          <a:schemeClr val="lt1"/>
                        </a:solidFill>
                        <a:latin typeface="Roboto Condensed"/>
                        <a:ea typeface="Roboto Condensed"/>
                        <a:cs typeface="Roboto Condensed"/>
                        <a:sym typeface="Roboto Condensed"/>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009056"/>
                    </a:solidFill>
                  </a:tcPr>
                </a:tc>
              </a:tr>
              <a:tr h="372475">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S1</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rowSpan="7">
                  <a:txBody>
                    <a:bodyPr/>
                    <a:lstStyle/>
                    <a:p>
                      <a:pPr indent="0" lvl="0" marL="0" rtl="0" algn="l">
                        <a:spcBef>
                          <a:spcPts val="0"/>
                        </a:spcBef>
                        <a:spcAft>
                          <a:spcPts val="0"/>
                        </a:spcAft>
                        <a:buNone/>
                      </a:pPr>
                      <a:r>
                        <a:rPr lang="es" sz="1200">
                          <a:solidFill>
                            <a:srgbClr val="434343"/>
                          </a:solidFill>
                          <a:latin typeface="Roboto Condensed"/>
                          <a:ea typeface="Roboto Condensed"/>
                          <a:cs typeface="Roboto Condensed"/>
                          <a:sym typeface="Roboto Condensed"/>
                        </a:rPr>
                        <a:t>Búsqueda del vehículo</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rPr lang="es" sz="1200">
                          <a:solidFill>
                            <a:srgbClr val="434343"/>
                          </a:solidFill>
                          <a:latin typeface="Roboto Condensed"/>
                          <a:ea typeface="Roboto Condensed"/>
                          <a:cs typeface="Roboto Condensed"/>
                          <a:sym typeface="Roboto Condensed"/>
                        </a:rPr>
                        <a:t>Asesoría jurídica</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rPr lang="es" sz="1200">
                          <a:solidFill>
                            <a:srgbClr val="434343"/>
                          </a:solidFill>
                          <a:latin typeface="Roboto Condensed"/>
                          <a:ea typeface="Roboto Condensed"/>
                          <a:cs typeface="Roboto Condensed"/>
                          <a:sym typeface="Roboto Condensed"/>
                        </a:rPr>
                        <a:t>Acompañamiento físico en </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rPr lang="es" sz="1200">
                          <a:solidFill>
                            <a:srgbClr val="434343"/>
                          </a:solidFill>
                          <a:latin typeface="Roboto Condensed"/>
                          <a:ea typeface="Roboto Condensed"/>
                          <a:cs typeface="Roboto Condensed"/>
                          <a:sym typeface="Roboto Condensed"/>
                        </a:rPr>
                        <a:t>lugar de emergencia</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rPr lang="es" sz="1200">
                          <a:solidFill>
                            <a:srgbClr val="434343"/>
                          </a:solidFill>
                          <a:latin typeface="Roboto Condensed"/>
                          <a:ea typeface="Roboto Condensed"/>
                          <a:cs typeface="Roboto Condensed"/>
                          <a:sym typeface="Roboto Condensed"/>
                        </a:rPr>
                        <a:t>V</a:t>
                      </a:r>
                      <a:r>
                        <a:rPr lang="es" sz="1200">
                          <a:solidFill>
                            <a:srgbClr val="434343"/>
                          </a:solidFill>
                          <a:latin typeface="Roboto Condensed"/>
                          <a:ea typeface="Roboto Condensed"/>
                          <a:cs typeface="Roboto Condensed"/>
                          <a:sym typeface="Roboto Condensed"/>
                        </a:rPr>
                        <a:t>erificación</a:t>
                      </a:r>
                      <a:r>
                        <a:rPr lang="es" sz="1200">
                          <a:solidFill>
                            <a:srgbClr val="434343"/>
                          </a:solidFill>
                          <a:latin typeface="Roboto Condensed"/>
                          <a:ea typeface="Roboto Condensed"/>
                          <a:cs typeface="Roboto Condensed"/>
                          <a:sym typeface="Roboto Condensed"/>
                        </a:rPr>
                        <a:t> de conductores</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rPr lang="es" sz="1200">
                          <a:solidFill>
                            <a:srgbClr val="434343"/>
                          </a:solidFill>
                          <a:latin typeface="Roboto Condensed"/>
                          <a:ea typeface="Roboto Condensed"/>
                          <a:cs typeface="Roboto Condensed"/>
                          <a:sym typeface="Roboto Condensed"/>
                        </a:rPr>
                        <a:t>Grúa para posicionar la carga</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200">
                        <a:solidFill>
                          <a:srgbClr val="434343"/>
                        </a:solidFill>
                        <a:latin typeface="Roboto Condensed"/>
                        <a:ea typeface="Roboto Condensed"/>
                        <a:cs typeface="Roboto Condensed"/>
                        <a:sym typeface="Roboto Condensed"/>
                      </a:endParaRPr>
                    </a:p>
                    <a:p>
                      <a:pPr indent="0" lvl="0" marL="0" rtl="0" algn="l">
                        <a:spcBef>
                          <a:spcPts val="0"/>
                        </a:spcBef>
                        <a:spcAft>
                          <a:spcPts val="0"/>
                        </a:spcAft>
                        <a:buNone/>
                      </a:pPr>
                      <a:r>
                        <a:rPr lang="es" sz="1200">
                          <a:solidFill>
                            <a:srgbClr val="434343"/>
                          </a:solidFill>
                          <a:latin typeface="Roboto Condensed"/>
                          <a:ea typeface="Roboto Condensed"/>
                          <a:cs typeface="Roboto Condensed"/>
                          <a:sym typeface="Roboto Condensed"/>
                        </a:rPr>
                        <a:t>Ambulancia</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1FFF9"/>
                    </a:solidFill>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No Aplica</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50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$190.000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lt1"/>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72475">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S2</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vMerge="1"/>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No Aplica</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500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$5.300.000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72475">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S3</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vMerge="1"/>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No Aplica</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1.500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$18.500.000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72475">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C1</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vMerge="1"/>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2</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50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$530.000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72475">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C2</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vMerge="1"/>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40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100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$10.000.000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372475">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C3</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vMerge="1"/>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100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300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$24.500.000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72475">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C4</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vMerge="1"/>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350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1.200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s" sz="1200">
                          <a:solidFill>
                            <a:srgbClr val="434343"/>
                          </a:solidFill>
                          <a:latin typeface="Roboto Condensed"/>
                          <a:ea typeface="Roboto Condensed"/>
                          <a:cs typeface="Roboto Condensed"/>
                          <a:sym typeface="Roboto Condensed"/>
                        </a:rPr>
                        <a:t>$52.100.000</a:t>
                      </a:r>
                      <a:endParaRPr sz="1200">
                        <a:solidFill>
                          <a:srgbClr val="434343"/>
                        </a:solidFill>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9" name="Shape 809"/>
        <p:cNvGrpSpPr/>
        <p:nvPr/>
      </p:nvGrpSpPr>
      <p:grpSpPr>
        <a:xfrm>
          <a:off x="0" y="0"/>
          <a:ext cx="0" cy="0"/>
          <a:chOff x="0" y="0"/>
          <a:chExt cx="0" cy="0"/>
        </a:xfrm>
      </p:grpSpPr>
      <p:sp>
        <p:nvSpPr>
          <p:cNvPr id="810" name="Google Shape;810;p57"/>
          <p:cNvSpPr txBox="1"/>
          <p:nvPr/>
        </p:nvSpPr>
        <p:spPr>
          <a:xfrm>
            <a:off x="1517726" y="221850"/>
            <a:ext cx="54297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Gestión de riesgos</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en la cadena de valor</a:t>
            </a:r>
            <a:endParaRPr sz="2800">
              <a:solidFill>
                <a:srgbClr val="009056"/>
              </a:solidFill>
              <a:latin typeface="Roboto Black"/>
              <a:ea typeface="Roboto Black"/>
              <a:cs typeface="Roboto Black"/>
              <a:sym typeface="Roboto Black"/>
            </a:endParaRPr>
          </a:p>
        </p:txBody>
      </p:sp>
      <p:sp>
        <p:nvSpPr>
          <p:cNvPr id="811" name="Google Shape;811;p57"/>
          <p:cNvSpPr/>
          <p:nvPr/>
        </p:nvSpPr>
        <p:spPr>
          <a:xfrm>
            <a:off x="170514" y="224256"/>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cxnSp>
        <p:nvCxnSpPr>
          <p:cNvPr id="812" name="Google Shape;812;p57"/>
          <p:cNvCxnSpPr/>
          <p:nvPr/>
        </p:nvCxnSpPr>
        <p:spPr>
          <a:xfrm>
            <a:off x="1073315" y="688440"/>
            <a:ext cx="460500" cy="0"/>
          </a:xfrm>
          <a:prstGeom prst="straightConnector1">
            <a:avLst/>
          </a:prstGeom>
          <a:noFill/>
          <a:ln cap="flat" cmpd="sng" w="9525">
            <a:solidFill>
              <a:srgbClr val="009056"/>
            </a:solidFill>
            <a:prstDash val="dash"/>
            <a:round/>
            <a:headEnd len="med" w="med" type="none"/>
            <a:tailEnd len="med" w="med" type="none"/>
          </a:ln>
        </p:spPr>
      </p:cxnSp>
      <p:pic>
        <p:nvPicPr>
          <p:cNvPr id="813" name="Google Shape;813;p57"/>
          <p:cNvPicPr preferRelativeResize="0"/>
          <p:nvPr/>
        </p:nvPicPr>
        <p:blipFill rotWithShape="1">
          <a:blip r:embed="rId4">
            <a:alphaModFix/>
          </a:blip>
          <a:srcRect b="0" l="0" r="0" t="0"/>
          <a:stretch/>
        </p:blipFill>
        <p:spPr>
          <a:xfrm>
            <a:off x="333571" y="405004"/>
            <a:ext cx="551101" cy="551101"/>
          </a:xfrm>
          <a:prstGeom prst="rect">
            <a:avLst/>
          </a:prstGeom>
          <a:noFill/>
          <a:ln>
            <a:noFill/>
          </a:ln>
        </p:spPr>
      </p:pic>
      <p:sp>
        <p:nvSpPr>
          <p:cNvPr id="814" name="Google Shape;814;p57"/>
          <p:cNvSpPr/>
          <p:nvPr/>
        </p:nvSpPr>
        <p:spPr>
          <a:xfrm>
            <a:off x="2541000" y="1387050"/>
            <a:ext cx="3262200" cy="373200"/>
          </a:xfrm>
          <a:prstGeom prst="parallelogram">
            <a:avLst>
              <a:gd fmla="val 25000"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5" name="Google Shape;815;p57"/>
          <p:cNvSpPr txBox="1"/>
          <p:nvPr/>
        </p:nvSpPr>
        <p:spPr>
          <a:xfrm>
            <a:off x="2520349" y="1387200"/>
            <a:ext cx="3365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rgbClr val="009056"/>
                </a:solidFill>
                <a:latin typeface="Roboto Condensed Light"/>
                <a:ea typeface="Roboto Condensed Light"/>
                <a:cs typeface="Roboto Condensed Light"/>
                <a:sym typeface="Roboto Condensed Light"/>
              </a:rPr>
              <a:t>Nuestro acompañamiento</a:t>
            </a:r>
            <a:endParaRPr sz="1500">
              <a:solidFill>
                <a:srgbClr val="009056"/>
              </a:solidFill>
              <a:latin typeface="Roboto Black"/>
              <a:ea typeface="Roboto Black"/>
              <a:cs typeface="Roboto Black"/>
              <a:sym typeface="Roboto Black"/>
            </a:endParaRPr>
          </a:p>
        </p:txBody>
      </p:sp>
      <p:sp>
        <p:nvSpPr>
          <p:cNvPr id="816" name="Google Shape;816;p57"/>
          <p:cNvSpPr/>
          <p:nvPr/>
        </p:nvSpPr>
        <p:spPr>
          <a:xfrm>
            <a:off x="3130998" y="1804600"/>
            <a:ext cx="2030400" cy="373200"/>
          </a:xfrm>
          <a:prstGeom prst="parallelogram">
            <a:avLst>
              <a:gd fmla="val 25000" name="adj"/>
            </a:avLst>
          </a:prstGeom>
          <a:solidFill>
            <a:srgbClr val="00905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817" name="Google Shape;817;p57"/>
          <p:cNvSpPr txBox="1"/>
          <p:nvPr/>
        </p:nvSpPr>
        <p:spPr>
          <a:xfrm>
            <a:off x="3129412" y="1804600"/>
            <a:ext cx="2030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2000">
                <a:solidFill>
                  <a:schemeClr val="lt1"/>
                </a:solidFill>
                <a:latin typeface="Roboto Black"/>
                <a:ea typeface="Roboto Black"/>
                <a:cs typeface="Roboto Black"/>
                <a:sym typeface="Roboto Black"/>
              </a:rPr>
              <a:t>se enfoca en:</a:t>
            </a:r>
            <a:endParaRPr i="1" sz="2000">
              <a:solidFill>
                <a:schemeClr val="lt1"/>
              </a:solidFill>
              <a:latin typeface="Roboto Black"/>
              <a:ea typeface="Roboto Black"/>
              <a:cs typeface="Roboto Black"/>
              <a:sym typeface="Roboto Black"/>
            </a:endParaRPr>
          </a:p>
        </p:txBody>
      </p:sp>
      <p:sp>
        <p:nvSpPr>
          <p:cNvPr id="818" name="Google Shape;818;p57"/>
          <p:cNvSpPr/>
          <p:nvPr/>
        </p:nvSpPr>
        <p:spPr>
          <a:xfrm>
            <a:off x="1819025" y="3203998"/>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Afectaciones a su carga</a:t>
            </a:r>
            <a:endParaRPr b="1" sz="1000">
              <a:solidFill>
                <a:srgbClr val="333333"/>
              </a:solidFill>
              <a:latin typeface="Roboto Condensed"/>
              <a:ea typeface="Roboto Condensed"/>
              <a:cs typeface="Roboto Condensed"/>
              <a:sym typeface="Roboto Condensed"/>
            </a:endParaRPr>
          </a:p>
        </p:txBody>
      </p:sp>
      <p:sp>
        <p:nvSpPr>
          <p:cNvPr id="819" name="Google Shape;819;p57"/>
          <p:cNvSpPr txBox="1"/>
          <p:nvPr/>
        </p:nvSpPr>
        <p:spPr>
          <a:xfrm>
            <a:off x="1819025" y="2690750"/>
            <a:ext cx="55176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s" sz="1700">
                <a:latin typeface="Roboto"/>
                <a:ea typeface="Roboto"/>
                <a:cs typeface="Roboto"/>
                <a:sym typeface="Roboto"/>
              </a:rPr>
              <a:t>Protección y prevención de riesgos</a:t>
            </a:r>
            <a:r>
              <a:rPr lang="es" sz="1700">
                <a:latin typeface="Roboto"/>
                <a:ea typeface="Roboto"/>
                <a:cs typeface="Roboto"/>
                <a:sym typeface="Roboto"/>
              </a:rPr>
              <a:t> que mitigue:</a:t>
            </a:r>
            <a:endParaRPr sz="1700">
              <a:latin typeface="Roboto"/>
              <a:ea typeface="Roboto"/>
              <a:cs typeface="Roboto"/>
              <a:sym typeface="Roboto"/>
            </a:endParaRPr>
          </a:p>
        </p:txBody>
      </p:sp>
      <p:sp>
        <p:nvSpPr>
          <p:cNvPr id="820" name="Google Shape;820;p57"/>
          <p:cNvSpPr/>
          <p:nvPr/>
        </p:nvSpPr>
        <p:spPr>
          <a:xfrm>
            <a:off x="45689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es" sz="1000">
                <a:solidFill>
                  <a:srgbClr val="333333"/>
                </a:solidFill>
                <a:latin typeface="Roboto Condensed"/>
                <a:ea typeface="Roboto Condensed"/>
                <a:cs typeface="Roboto Condensed"/>
                <a:sym typeface="Roboto Condensed"/>
              </a:rPr>
              <a:t>Infidelidad de Empleados</a:t>
            </a:r>
            <a:endParaRPr b="1" sz="1000">
              <a:solidFill>
                <a:srgbClr val="333333"/>
              </a:solidFill>
              <a:latin typeface="Roboto Condensed"/>
              <a:ea typeface="Roboto Condensed"/>
              <a:cs typeface="Roboto Condensed"/>
              <a:sym typeface="Roboto Condensed"/>
            </a:endParaRPr>
          </a:p>
        </p:txBody>
      </p:sp>
      <p:sp>
        <p:nvSpPr>
          <p:cNvPr id="821" name="Google Shape;821;p57"/>
          <p:cNvSpPr/>
          <p:nvPr/>
        </p:nvSpPr>
        <p:spPr>
          <a:xfrm>
            <a:off x="59405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Afectación a Terceros</a:t>
            </a:r>
            <a:endParaRPr b="1" sz="1000">
              <a:solidFill>
                <a:srgbClr val="333333"/>
              </a:solidFill>
              <a:latin typeface="Roboto Condensed"/>
              <a:ea typeface="Roboto Condensed"/>
              <a:cs typeface="Roboto Condensed"/>
              <a:sym typeface="Roboto Condensed"/>
            </a:endParaRPr>
          </a:p>
        </p:txBody>
      </p:sp>
      <p:pic>
        <p:nvPicPr>
          <p:cNvPr id="822" name="Google Shape;822;p57"/>
          <p:cNvPicPr preferRelativeResize="0"/>
          <p:nvPr/>
        </p:nvPicPr>
        <p:blipFill rotWithShape="1">
          <a:blip r:embed="rId5">
            <a:alphaModFix/>
          </a:blip>
          <a:srcRect b="0" l="0" r="0" t="0"/>
          <a:stretch/>
        </p:blipFill>
        <p:spPr>
          <a:xfrm>
            <a:off x="6109101" y="3426731"/>
            <a:ext cx="752952" cy="752952"/>
          </a:xfrm>
          <a:prstGeom prst="rect">
            <a:avLst/>
          </a:prstGeom>
          <a:noFill/>
          <a:ln>
            <a:noFill/>
          </a:ln>
        </p:spPr>
      </p:pic>
      <p:pic>
        <p:nvPicPr>
          <p:cNvPr id="823" name="Google Shape;823;p57"/>
          <p:cNvPicPr preferRelativeResize="0"/>
          <p:nvPr/>
        </p:nvPicPr>
        <p:blipFill rotWithShape="1">
          <a:blip r:embed="rId6">
            <a:alphaModFix/>
          </a:blip>
          <a:srcRect b="0" l="0" r="0" t="0"/>
          <a:stretch/>
        </p:blipFill>
        <p:spPr>
          <a:xfrm>
            <a:off x="4752026" y="3410450"/>
            <a:ext cx="752952" cy="752952"/>
          </a:xfrm>
          <a:prstGeom prst="rect">
            <a:avLst/>
          </a:prstGeom>
          <a:noFill/>
          <a:ln>
            <a:noFill/>
          </a:ln>
        </p:spPr>
      </p:pic>
      <p:pic>
        <p:nvPicPr>
          <p:cNvPr id="824" name="Google Shape;824;p57"/>
          <p:cNvPicPr preferRelativeResize="0"/>
          <p:nvPr/>
        </p:nvPicPr>
        <p:blipFill>
          <a:blip r:embed="rId7">
            <a:alphaModFix/>
          </a:blip>
          <a:stretch>
            <a:fillRect/>
          </a:stretch>
        </p:blipFill>
        <p:spPr>
          <a:xfrm>
            <a:off x="2035613" y="3410450"/>
            <a:ext cx="627601" cy="627599"/>
          </a:xfrm>
          <a:prstGeom prst="rect">
            <a:avLst/>
          </a:prstGeom>
          <a:noFill/>
          <a:ln>
            <a:noFill/>
          </a:ln>
        </p:spPr>
      </p:pic>
      <p:sp>
        <p:nvSpPr>
          <p:cNvPr id="825" name="Google Shape;825;p57"/>
          <p:cNvSpPr/>
          <p:nvPr/>
        </p:nvSpPr>
        <p:spPr>
          <a:xfrm>
            <a:off x="3146888" y="3203998"/>
            <a:ext cx="11814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Daños o pérdidas materiales</a:t>
            </a:r>
            <a:endParaRPr b="1" sz="1000">
              <a:solidFill>
                <a:srgbClr val="333333"/>
              </a:solidFill>
              <a:latin typeface="Roboto Condensed"/>
              <a:ea typeface="Roboto Condensed"/>
              <a:cs typeface="Roboto Condensed"/>
              <a:sym typeface="Roboto Condensed"/>
            </a:endParaRPr>
          </a:p>
        </p:txBody>
      </p:sp>
      <p:pic>
        <p:nvPicPr>
          <p:cNvPr id="826" name="Google Shape;826;p57"/>
          <p:cNvPicPr preferRelativeResize="0"/>
          <p:nvPr/>
        </p:nvPicPr>
        <p:blipFill>
          <a:blip r:embed="rId8">
            <a:alphaModFix/>
          </a:blip>
          <a:stretch>
            <a:fillRect/>
          </a:stretch>
        </p:blipFill>
        <p:spPr>
          <a:xfrm>
            <a:off x="3423790" y="3410450"/>
            <a:ext cx="627610" cy="627599"/>
          </a:xfrm>
          <a:prstGeom prst="rect">
            <a:avLst/>
          </a:prstGeom>
          <a:noFill/>
          <a:ln>
            <a:noFill/>
          </a:ln>
        </p:spPr>
      </p:pic>
      <p:sp>
        <p:nvSpPr>
          <p:cNvPr id="827" name="Google Shape;827;p57"/>
          <p:cNvSpPr/>
          <p:nvPr/>
        </p:nvSpPr>
        <p:spPr>
          <a:xfrm>
            <a:off x="1457175" y="3106200"/>
            <a:ext cx="1559400" cy="1571700"/>
          </a:xfrm>
          <a:prstGeom prst="rect">
            <a:avLst/>
          </a:prstGeom>
          <a:solidFill>
            <a:srgbClr val="FFD954">
              <a:alpha val="670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828" name="Google Shape;828;p57"/>
          <p:cNvSpPr/>
          <p:nvPr/>
        </p:nvSpPr>
        <p:spPr>
          <a:xfrm>
            <a:off x="4458625" y="3106200"/>
            <a:ext cx="4440000" cy="1571700"/>
          </a:xfrm>
          <a:prstGeom prst="rect">
            <a:avLst/>
          </a:prstGeom>
          <a:solidFill>
            <a:srgbClr val="FFD954">
              <a:alpha val="670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2" name="Shape 832"/>
        <p:cNvGrpSpPr/>
        <p:nvPr/>
      </p:nvGrpSpPr>
      <p:grpSpPr>
        <a:xfrm>
          <a:off x="0" y="0"/>
          <a:ext cx="0" cy="0"/>
          <a:chOff x="0" y="0"/>
          <a:chExt cx="0" cy="0"/>
        </a:xfrm>
      </p:grpSpPr>
      <p:sp>
        <p:nvSpPr>
          <p:cNvPr id="833" name="Google Shape;833;p58"/>
          <p:cNvSpPr/>
          <p:nvPr/>
        </p:nvSpPr>
        <p:spPr>
          <a:xfrm>
            <a:off x="559075" y="1330325"/>
            <a:ext cx="3018900" cy="3416700"/>
          </a:xfrm>
          <a:prstGeom prst="roundRect">
            <a:avLst>
              <a:gd fmla="val 823" name="adj"/>
            </a:avLst>
          </a:prstGeom>
          <a:solidFill>
            <a:schemeClr val="lt1"/>
          </a:solidFill>
          <a:ln>
            <a:noFill/>
          </a:ln>
          <a:effectLst>
            <a:outerShdw blurRad="128588" rotWithShape="0" algn="bl" dir="5400000" dist="19050">
              <a:srgbClr val="9E9E9E">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4" name="Google Shape;834;p58"/>
          <p:cNvSpPr txBox="1"/>
          <p:nvPr/>
        </p:nvSpPr>
        <p:spPr>
          <a:xfrm>
            <a:off x="479225" y="196775"/>
            <a:ext cx="63537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Protección</a:t>
            </a:r>
            <a:endParaRPr sz="21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ante</a:t>
            </a:r>
            <a:r>
              <a:rPr lang="es" sz="2800">
                <a:solidFill>
                  <a:srgbClr val="009056"/>
                </a:solidFill>
                <a:latin typeface="Roboto Black"/>
                <a:ea typeface="Roboto Black"/>
                <a:cs typeface="Roboto Black"/>
                <a:sym typeface="Roboto Black"/>
              </a:rPr>
              <a:t> daños o pérdidas materiales</a:t>
            </a:r>
            <a:endParaRPr sz="2100">
              <a:solidFill>
                <a:srgbClr val="009056"/>
              </a:solidFill>
              <a:latin typeface="Roboto Black"/>
              <a:ea typeface="Roboto Black"/>
              <a:cs typeface="Roboto Black"/>
              <a:sym typeface="Roboto Black"/>
            </a:endParaRPr>
          </a:p>
        </p:txBody>
      </p:sp>
      <p:sp>
        <p:nvSpPr>
          <p:cNvPr id="835" name="Google Shape;835;p58"/>
          <p:cNvSpPr txBox="1"/>
          <p:nvPr/>
        </p:nvSpPr>
        <p:spPr>
          <a:xfrm>
            <a:off x="720475" y="1576475"/>
            <a:ext cx="2696100" cy="2924400"/>
          </a:xfrm>
          <a:prstGeom prst="rect">
            <a:avLst/>
          </a:prstGeom>
          <a:noFill/>
          <a:ln>
            <a:noFill/>
          </a:ln>
        </p:spPr>
        <p:txBody>
          <a:bodyPr anchorCtr="0" anchor="t" bIns="91425" lIns="91425" spcFirstLastPara="1" rIns="91425" wrap="square" tIns="91425">
            <a:noAutofit/>
          </a:bodyPr>
          <a:lstStyle/>
          <a:p>
            <a:pPr indent="0" lvl="0" marL="12700" rtl="0" algn="l">
              <a:lnSpc>
                <a:spcPct val="115000"/>
              </a:lnSpc>
              <a:spcBef>
                <a:spcPts val="1500"/>
              </a:spcBef>
              <a:spcAft>
                <a:spcPts val="0"/>
              </a:spcAft>
              <a:buClr>
                <a:schemeClr val="dk1"/>
              </a:buClr>
              <a:buFont typeface="Arial"/>
              <a:buNone/>
            </a:pPr>
            <a:r>
              <a:rPr lang="es" sz="1500">
                <a:latin typeface="Roboto Condensed"/>
                <a:ea typeface="Roboto Condensed"/>
                <a:cs typeface="Roboto Condensed"/>
                <a:sym typeface="Roboto Condensed"/>
              </a:rPr>
              <a:t>A través de nuestros seguros de </a:t>
            </a:r>
            <a:r>
              <a:rPr lang="es" sz="1500">
                <a:latin typeface="Roboto Condensed"/>
                <a:ea typeface="Roboto Condensed"/>
                <a:cs typeface="Roboto Condensed"/>
                <a:sym typeface="Roboto Condensed"/>
              </a:rPr>
              <a:t>daños materiales </a:t>
            </a:r>
            <a:r>
              <a:rPr lang="es" sz="1500">
                <a:solidFill>
                  <a:schemeClr val="dk1"/>
                </a:solidFill>
                <a:latin typeface="Roboto Condensed"/>
                <a:ea typeface="Roboto Condensed"/>
                <a:cs typeface="Roboto Condensed"/>
                <a:sym typeface="Roboto Condensed"/>
              </a:rPr>
              <a:t>, buscamos proteger </a:t>
            </a:r>
            <a:r>
              <a:rPr lang="es" sz="1500">
                <a:latin typeface="Roboto Condensed"/>
                <a:ea typeface="Roboto Condensed"/>
                <a:cs typeface="Roboto Condensed"/>
                <a:sym typeface="Roboto Condensed"/>
              </a:rPr>
              <a:t>su patrimonio ante diferentes eventos que afecten la continuidad de su empresa.</a:t>
            </a:r>
            <a:endParaRPr sz="1500">
              <a:latin typeface="Roboto Condensed"/>
              <a:ea typeface="Roboto Condensed"/>
              <a:cs typeface="Roboto Condensed"/>
              <a:sym typeface="Roboto Condensed"/>
            </a:endParaRPr>
          </a:p>
          <a:p>
            <a:pPr indent="0" lvl="0" marL="12700" rtl="0" algn="l">
              <a:lnSpc>
                <a:spcPct val="115000"/>
              </a:lnSpc>
              <a:spcBef>
                <a:spcPts val="1500"/>
              </a:spcBef>
              <a:spcAft>
                <a:spcPts val="0"/>
              </a:spcAft>
              <a:buClr>
                <a:schemeClr val="dk1"/>
              </a:buClr>
              <a:buFont typeface="Arial"/>
              <a:buNone/>
            </a:pPr>
            <a:r>
              <a:rPr lang="es" sz="1500">
                <a:latin typeface="Roboto Condensed"/>
                <a:ea typeface="Roboto Condensed"/>
                <a:cs typeface="Roboto Condensed"/>
                <a:sym typeface="Roboto Condensed"/>
              </a:rPr>
              <a:t>También trabajamos en conjunto, con el fin de mitigar y prevenir los </a:t>
            </a:r>
            <a:r>
              <a:rPr lang="es" sz="1500">
                <a:solidFill>
                  <a:srgbClr val="009056"/>
                </a:solidFill>
                <a:latin typeface="Roboto Condensed Black"/>
                <a:ea typeface="Roboto Condensed Black"/>
                <a:cs typeface="Roboto Condensed Black"/>
                <a:sym typeface="Roboto Condensed Black"/>
              </a:rPr>
              <a:t>riesgos de su operación general. </a:t>
            </a:r>
            <a:endParaRPr sz="1500">
              <a:highlight>
                <a:schemeClr val="lt1"/>
              </a:highlight>
              <a:latin typeface="Roboto Condensed Light"/>
              <a:ea typeface="Roboto Condensed Light"/>
              <a:cs typeface="Roboto Condensed Light"/>
              <a:sym typeface="Roboto Condensed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9" name="Shape 839"/>
        <p:cNvGrpSpPr/>
        <p:nvPr/>
      </p:nvGrpSpPr>
      <p:grpSpPr>
        <a:xfrm>
          <a:off x="0" y="0"/>
          <a:ext cx="0" cy="0"/>
          <a:chOff x="0" y="0"/>
          <a:chExt cx="0" cy="0"/>
        </a:xfrm>
      </p:grpSpPr>
      <p:sp>
        <p:nvSpPr>
          <p:cNvPr id="840" name="Google Shape;840;p59"/>
          <p:cNvSpPr txBox="1"/>
          <p:nvPr/>
        </p:nvSpPr>
        <p:spPr>
          <a:xfrm>
            <a:off x="312425" y="1825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Servicios que</a:t>
            </a:r>
            <a:r>
              <a:rPr lang="es" sz="2800">
                <a:solidFill>
                  <a:srgbClr val="009056"/>
                </a:solidFill>
                <a:latin typeface="Roboto Black"/>
                <a:ea typeface="Roboto Black"/>
                <a:cs typeface="Roboto Black"/>
                <a:sym typeface="Roboto Black"/>
              </a:rPr>
              <a:t> buscan prevenir daños</a:t>
            </a:r>
            <a:endParaRPr sz="2800">
              <a:solidFill>
                <a:srgbClr val="009056"/>
              </a:solidFill>
              <a:latin typeface="Roboto Black"/>
              <a:ea typeface="Roboto Black"/>
              <a:cs typeface="Roboto Black"/>
              <a:sym typeface="Roboto Black"/>
            </a:endParaRPr>
          </a:p>
        </p:txBody>
      </p:sp>
      <p:sp>
        <p:nvSpPr>
          <p:cNvPr id="841" name="Google Shape;841;p59"/>
          <p:cNvSpPr/>
          <p:nvPr/>
        </p:nvSpPr>
        <p:spPr>
          <a:xfrm>
            <a:off x="3641052" y="1146800"/>
            <a:ext cx="3103500" cy="1425000"/>
          </a:xfrm>
          <a:prstGeom prst="roundRect">
            <a:avLst>
              <a:gd fmla="val 2222"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rgbClr val="009056"/>
                </a:solidFill>
                <a:latin typeface="Roboto Condensed Black"/>
                <a:ea typeface="Roboto Condensed Black"/>
                <a:cs typeface="Roboto Condensed Black"/>
                <a:sym typeface="Roboto Condensed Black"/>
              </a:rPr>
              <a:t>Termografía</a:t>
            </a:r>
            <a:endParaRPr sz="15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950">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1250">
                <a:latin typeface="Roboto Condensed"/>
                <a:ea typeface="Roboto Condensed"/>
                <a:cs typeface="Roboto Condensed"/>
                <a:sym typeface="Roboto Condensed"/>
              </a:rPr>
              <a:t>Informe donde medimos  los puntos críticos de temperatura en maquinaria e instalaciones eléctricas de media tensión.</a:t>
            </a:r>
            <a:endParaRPr sz="1250">
              <a:latin typeface="Roboto Condensed"/>
              <a:ea typeface="Roboto Condensed"/>
              <a:cs typeface="Roboto Condensed"/>
              <a:sym typeface="Roboto Condensed"/>
            </a:endParaRPr>
          </a:p>
        </p:txBody>
      </p:sp>
      <p:sp>
        <p:nvSpPr>
          <p:cNvPr id="842" name="Google Shape;842;p59"/>
          <p:cNvSpPr/>
          <p:nvPr/>
        </p:nvSpPr>
        <p:spPr>
          <a:xfrm>
            <a:off x="4976201" y="2891100"/>
            <a:ext cx="2106300" cy="1425000"/>
          </a:xfrm>
          <a:prstGeom prst="roundRect">
            <a:avLst>
              <a:gd fmla="val 2222"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rgbClr val="009056"/>
                </a:solidFill>
                <a:latin typeface="Roboto Condensed Black"/>
                <a:ea typeface="Roboto Condensed Black"/>
                <a:cs typeface="Roboto Condensed Black"/>
                <a:sym typeface="Roboto Condensed Black"/>
              </a:rPr>
              <a:t>Alertas meteorológicas</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20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rPr lang="es" sz="1250">
                <a:latin typeface="Roboto Condensed"/>
                <a:ea typeface="Roboto Condensed"/>
                <a:cs typeface="Roboto Condensed"/>
                <a:sym typeface="Roboto Condensed"/>
              </a:rPr>
              <a:t>Comunicación de pronósticos de lluvias y vientos fuertes; incluye recomendaciones.</a:t>
            </a:r>
            <a:endParaRPr sz="950">
              <a:solidFill>
                <a:schemeClr val="dk1"/>
              </a:solidFill>
              <a:latin typeface="Roboto Condensed Light"/>
              <a:ea typeface="Roboto Condensed Light"/>
              <a:cs typeface="Roboto Condensed Light"/>
              <a:sym typeface="Roboto Condensed Light"/>
            </a:endParaRPr>
          </a:p>
        </p:txBody>
      </p:sp>
      <p:sp>
        <p:nvSpPr>
          <p:cNvPr id="843" name="Google Shape;843;p59"/>
          <p:cNvSpPr/>
          <p:nvPr/>
        </p:nvSpPr>
        <p:spPr>
          <a:xfrm>
            <a:off x="2206301" y="2891100"/>
            <a:ext cx="2483400" cy="1425000"/>
          </a:xfrm>
          <a:prstGeom prst="roundRect">
            <a:avLst>
              <a:gd fmla="val 2222"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500">
                <a:solidFill>
                  <a:srgbClr val="009056"/>
                </a:solidFill>
                <a:latin typeface="Roboto Condensed Black"/>
                <a:ea typeface="Roboto Condensed Black"/>
                <a:cs typeface="Roboto Condensed Black"/>
                <a:sym typeface="Roboto Condensed Black"/>
              </a:rPr>
              <a:t>Estudio de calidad de energía</a:t>
            </a:r>
            <a:endParaRPr sz="1000">
              <a:solidFill>
                <a:srgbClr val="009056"/>
              </a:solidFill>
              <a:latin typeface="Roboto Condensed Black"/>
              <a:ea typeface="Roboto Condensed Black"/>
              <a:cs typeface="Roboto Condensed Black"/>
              <a:sym typeface="Roboto Condensed Black"/>
            </a:endParaRPr>
          </a:p>
          <a:p>
            <a:pPr indent="0" lvl="0" marL="0" rtl="0" algn="l">
              <a:spcBef>
                <a:spcPts val="1200"/>
              </a:spcBef>
              <a:spcAft>
                <a:spcPts val="0"/>
              </a:spcAft>
              <a:buNone/>
            </a:pPr>
            <a:r>
              <a:rPr lang="es" sz="1250">
                <a:latin typeface="Roboto Condensed"/>
                <a:ea typeface="Roboto Condensed"/>
                <a:cs typeface="Roboto Condensed"/>
                <a:sym typeface="Roboto Condensed"/>
              </a:rPr>
              <a:t>Informe que identifica anomalías en el suministro de energía en circuitos eléctricos.</a:t>
            </a:r>
            <a:endParaRPr sz="1250">
              <a:latin typeface="Roboto Condensed"/>
              <a:ea typeface="Roboto Condensed"/>
              <a:cs typeface="Roboto Condensed"/>
              <a:sym typeface="Roboto Condensed"/>
            </a:endParaRPr>
          </a:p>
          <a:p>
            <a:pPr indent="0" lvl="0" marL="0" rtl="0" algn="l">
              <a:spcBef>
                <a:spcPts val="0"/>
              </a:spcBef>
              <a:spcAft>
                <a:spcPts val="0"/>
              </a:spcAft>
              <a:buNone/>
            </a:pPr>
            <a:r>
              <a:t/>
            </a:r>
            <a:endParaRPr sz="800">
              <a:solidFill>
                <a:schemeClr val="dk1"/>
              </a:solidFill>
              <a:latin typeface="Roboto Condensed Light"/>
              <a:ea typeface="Roboto Condensed Light"/>
              <a:cs typeface="Roboto Condensed Light"/>
              <a:sym typeface="Roboto Condensed Light"/>
            </a:endParaRPr>
          </a:p>
        </p:txBody>
      </p:sp>
      <p:cxnSp>
        <p:nvCxnSpPr>
          <p:cNvPr id="844" name="Google Shape;844;p59"/>
          <p:cNvCxnSpPr/>
          <p:nvPr/>
        </p:nvCxnSpPr>
        <p:spPr>
          <a:xfrm>
            <a:off x="4832948" y="2949096"/>
            <a:ext cx="0" cy="1954200"/>
          </a:xfrm>
          <a:prstGeom prst="straightConnector1">
            <a:avLst/>
          </a:prstGeom>
          <a:noFill/>
          <a:ln cap="flat" cmpd="sng" w="9525">
            <a:solidFill>
              <a:srgbClr val="CCCCCC"/>
            </a:solidFill>
            <a:prstDash val="solid"/>
            <a:round/>
            <a:headEnd len="med" w="med" type="none"/>
            <a:tailEnd len="med" w="med" type="none"/>
          </a:ln>
        </p:spPr>
      </p:cxnSp>
      <p:pic>
        <p:nvPicPr>
          <p:cNvPr id="845" name="Google Shape;845;p59"/>
          <p:cNvPicPr preferRelativeResize="0"/>
          <p:nvPr/>
        </p:nvPicPr>
        <p:blipFill>
          <a:blip r:embed="rId4">
            <a:alphaModFix/>
          </a:blip>
          <a:stretch>
            <a:fillRect/>
          </a:stretch>
        </p:blipFill>
        <p:spPr>
          <a:xfrm>
            <a:off x="1816627" y="784300"/>
            <a:ext cx="2094648" cy="1853763"/>
          </a:xfrm>
          <a:prstGeom prst="rect">
            <a:avLst/>
          </a:prstGeom>
          <a:noFill/>
          <a:ln>
            <a:noFill/>
          </a:ln>
        </p:spPr>
      </p:pic>
      <p:pic>
        <p:nvPicPr>
          <p:cNvPr id="846" name="Google Shape;846;p59"/>
          <p:cNvPicPr preferRelativeResize="0"/>
          <p:nvPr/>
        </p:nvPicPr>
        <p:blipFill>
          <a:blip r:embed="rId5">
            <a:alphaModFix/>
          </a:blip>
          <a:stretch>
            <a:fillRect/>
          </a:stretch>
        </p:blipFill>
        <p:spPr>
          <a:xfrm>
            <a:off x="312427" y="2796750"/>
            <a:ext cx="2094648" cy="2106482"/>
          </a:xfrm>
          <a:prstGeom prst="rect">
            <a:avLst/>
          </a:prstGeom>
          <a:noFill/>
          <a:ln>
            <a:noFill/>
          </a:ln>
        </p:spPr>
      </p:pic>
      <p:pic>
        <p:nvPicPr>
          <p:cNvPr id="847" name="Google Shape;847;p59"/>
          <p:cNvPicPr preferRelativeResize="0"/>
          <p:nvPr/>
        </p:nvPicPr>
        <p:blipFill>
          <a:blip r:embed="rId6">
            <a:alphaModFix/>
          </a:blip>
          <a:stretch>
            <a:fillRect/>
          </a:stretch>
        </p:blipFill>
        <p:spPr>
          <a:xfrm>
            <a:off x="6828625" y="2835024"/>
            <a:ext cx="2194726" cy="21947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1" name="Shape 851"/>
        <p:cNvGrpSpPr/>
        <p:nvPr/>
      </p:nvGrpSpPr>
      <p:grpSpPr>
        <a:xfrm>
          <a:off x="0" y="0"/>
          <a:ext cx="0" cy="0"/>
          <a:chOff x="0" y="0"/>
          <a:chExt cx="0" cy="0"/>
        </a:xfrm>
      </p:grpSpPr>
      <p:sp>
        <p:nvSpPr>
          <p:cNvPr id="852" name="Google Shape;852;p60"/>
          <p:cNvSpPr/>
          <p:nvPr/>
        </p:nvSpPr>
        <p:spPr>
          <a:xfrm>
            <a:off x="2129475" y="1133475"/>
            <a:ext cx="2474700" cy="1329900"/>
          </a:xfrm>
          <a:prstGeom prst="roundRect">
            <a:avLst>
              <a:gd fmla="val 2222"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9056"/>
                </a:solidFill>
                <a:latin typeface="Roboto Condensed Black"/>
                <a:ea typeface="Roboto Condensed Black"/>
                <a:cs typeface="Roboto Condensed Black"/>
                <a:sym typeface="Roboto Condensed Black"/>
              </a:rPr>
              <a:t>Inspección de cubiertas dron</a:t>
            </a:r>
            <a:br>
              <a:rPr lang="es">
                <a:solidFill>
                  <a:srgbClr val="009056"/>
                </a:solidFill>
                <a:latin typeface="Roboto Condensed Black"/>
                <a:ea typeface="Roboto Condensed Black"/>
                <a:cs typeface="Roboto Condensed Black"/>
                <a:sym typeface="Roboto Condensed Black"/>
              </a:rPr>
            </a:br>
            <a:endParaRPr sz="300">
              <a:solidFill>
                <a:schemeClr val="dk1"/>
              </a:solidFill>
              <a:latin typeface="Roboto Condensed Light"/>
              <a:ea typeface="Roboto Condensed Light"/>
              <a:cs typeface="Roboto Condensed Light"/>
              <a:sym typeface="Roboto Condensed Light"/>
            </a:endParaRPr>
          </a:p>
          <a:p>
            <a:pPr indent="0" lvl="0" marL="0" rtl="0" algn="l">
              <a:spcBef>
                <a:spcPts val="1200"/>
              </a:spcBef>
              <a:spcAft>
                <a:spcPts val="0"/>
              </a:spcAft>
              <a:buNone/>
            </a:pPr>
            <a:r>
              <a:rPr lang="es" sz="1150">
                <a:latin typeface="Roboto Condensed"/>
                <a:ea typeface="Roboto Condensed"/>
                <a:cs typeface="Roboto Condensed"/>
                <a:sym typeface="Roboto Condensed"/>
              </a:rPr>
              <a:t>Informe del estado de las cubiertas para alertar posibles daños que generen afectaciones a la edificación, la mercancía y a las personas.</a:t>
            </a:r>
            <a:endParaRPr sz="1000">
              <a:solidFill>
                <a:schemeClr val="dk1"/>
              </a:solidFill>
              <a:latin typeface="Roboto Condensed Light"/>
              <a:ea typeface="Roboto Condensed Light"/>
              <a:cs typeface="Roboto Condensed Light"/>
              <a:sym typeface="Roboto Condensed Light"/>
            </a:endParaRPr>
          </a:p>
        </p:txBody>
      </p:sp>
      <p:sp>
        <p:nvSpPr>
          <p:cNvPr id="853" name="Google Shape;853;p60"/>
          <p:cNvSpPr/>
          <p:nvPr/>
        </p:nvSpPr>
        <p:spPr>
          <a:xfrm>
            <a:off x="6379075" y="1815550"/>
            <a:ext cx="2304000" cy="1843800"/>
          </a:xfrm>
          <a:prstGeom prst="roundRect">
            <a:avLst>
              <a:gd fmla="val 2222"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9056"/>
                </a:solidFill>
                <a:latin typeface="Roboto Condensed Black"/>
                <a:ea typeface="Roboto Condensed Black"/>
                <a:cs typeface="Roboto Condensed Black"/>
                <a:sym typeface="Roboto Condensed Black"/>
              </a:rPr>
              <a:t>Asesorías basadas en normatividad vigente</a:t>
            </a:r>
            <a:endParaRPr>
              <a:solidFill>
                <a:srgbClr val="009056"/>
              </a:solidFill>
              <a:latin typeface="Roboto Condensed Black"/>
              <a:ea typeface="Roboto Condensed Black"/>
              <a:cs typeface="Roboto Condensed Black"/>
              <a:sym typeface="Roboto Condensed Black"/>
            </a:endParaRPr>
          </a:p>
          <a:p>
            <a:pPr indent="0" lvl="0" marL="0" rtl="0" algn="l">
              <a:spcBef>
                <a:spcPts val="800"/>
              </a:spcBef>
              <a:spcAft>
                <a:spcPts val="0"/>
              </a:spcAft>
              <a:buNone/>
            </a:pPr>
            <a:r>
              <a:rPr lang="es" sz="1150">
                <a:latin typeface="Roboto Condensed"/>
                <a:ea typeface="Roboto Condensed"/>
                <a:cs typeface="Roboto Condensed"/>
                <a:sym typeface="Roboto Condensed"/>
              </a:rPr>
              <a:t>Brindamos recomendaciones en gestión de riesgos en almacenamiento, medidas de protección contra incendio y seguridad física basadas en la normativa NFPA, NTC, ISO, BASC, entre otras. </a:t>
            </a:r>
            <a:endParaRPr sz="1150">
              <a:latin typeface="Roboto Condensed Light"/>
              <a:ea typeface="Roboto Condensed Light"/>
              <a:cs typeface="Roboto Condensed Light"/>
              <a:sym typeface="Roboto Condensed Light"/>
            </a:endParaRPr>
          </a:p>
        </p:txBody>
      </p:sp>
      <p:sp>
        <p:nvSpPr>
          <p:cNvPr id="854" name="Google Shape;854;p60"/>
          <p:cNvSpPr/>
          <p:nvPr/>
        </p:nvSpPr>
        <p:spPr>
          <a:xfrm>
            <a:off x="2129475" y="3184250"/>
            <a:ext cx="2407800" cy="1279200"/>
          </a:xfrm>
          <a:prstGeom prst="roundRect">
            <a:avLst>
              <a:gd fmla="val 2222"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009056"/>
                </a:solidFill>
                <a:latin typeface="Roboto Condensed Black"/>
                <a:ea typeface="Roboto Condensed Black"/>
                <a:cs typeface="Roboto Condensed Black"/>
                <a:sym typeface="Roboto Condensed Black"/>
              </a:rPr>
              <a:t>Análisis funcional de sistemas de seguridad y procesos</a:t>
            </a:r>
            <a:endParaRPr sz="1150">
              <a:solidFill>
                <a:srgbClr val="009056"/>
              </a:solidFill>
              <a:latin typeface="Roboto Condensed Black"/>
              <a:ea typeface="Roboto Condensed Black"/>
              <a:cs typeface="Roboto Condensed Black"/>
              <a:sym typeface="Roboto Condensed Black"/>
            </a:endParaRPr>
          </a:p>
          <a:p>
            <a:pPr indent="0" lvl="0" marL="0" rtl="0" algn="l">
              <a:spcBef>
                <a:spcPts val="0"/>
              </a:spcBef>
              <a:spcAft>
                <a:spcPts val="0"/>
              </a:spcAft>
              <a:buNone/>
            </a:pPr>
            <a:r>
              <a:t/>
            </a:r>
            <a:endParaRPr sz="1150">
              <a:solidFill>
                <a:srgbClr val="009056"/>
              </a:solidFill>
              <a:latin typeface="Roboto Condensed Black"/>
              <a:ea typeface="Roboto Condensed Black"/>
              <a:cs typeface="Roboto Condensed Black"/>
              <a:sym typeface="Roboto Condensed Black"/>
            </a:endParaRPr>
          </a:p>
          <a:p>
            <a:pPr indent="0" lvl="0" marL="0" rtl="0" algn="l">
              <a:spcBef>
                <a:spcPts val="400"/>
              </a:spcBef>
              <a:spcAft>
                <a:spcPts val="0"/>
              </a:spcAft>
              <a:buNone/>
            </a:pPr>
            <a:r>
              <a:rPr lang="es" sz="1150">
                <a:latin typeface="Roboto Condensed"/>
                <a:ea typeface="Roboto Condensed"/>
                <a:cs typeface="Roboto Condensed"/>
                <a:sym typeface="Roboto Condensed"/>
              </a:rPr>
              <a:t>Herramienta basada en internet de las cosas Iot, que analiza y evalúa el desempeño de los sistemas de seguridad y procesos industriales en su empresa.</a:t>
            </a:r>
            <a:endParaRPr sz="1150">
              <a:latin typeface="Roboto Condensed Light"/>
              <a:ea typeface="Roboto Condensed Light"/>
              <a:cs typeface="Roboto Condensed Light"/>
              <a:sym typeface="Roboto Condensed Light"/>
            </a:endParaRPr>
          </a:p>
        </p:txBody>
      </p:sp>
      <p:sp>
        <p:nvSpPr>
          <p:cNvPr id="855" name="Google Shape;855;p60"/>
          <p:cNvSpPr txBox="1"/>
          <p:nvPr/>
        </p:nvSpPr>
        <p:spPr>
          <a:xfrm>
            <a:off x="312425" y="1825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Servicios que</a:t>
            </a:r>
            <a:r>
              <a:rPr lang="es" sz="2800">
                <a:solidFill>
                  <a:srgbClr val="009056"/>
                </a:solidFill>
                <a:latin typeface="Roboto Black"/>
                <a:ea typeface="Roboto Black"/>
                <a:cs typeface="Roboto Black"/>
                <a:sym typeface="Roboto Black"/>
              </a:rPr>
              <a:t> buscan prevenir daños</a:t>
            </a:r>
            <a:endParaRPr sz="2800">
              <a:solidFill>
                <a:srgbClr val="009056"/>
              </a:solidFill>
              <a:latin typeface="Roboto Black"/>
              <a:ea typeface="Roboto Black"/>
              <a:cs typeface="Roboto Black"/>
              <a:sym typeface="Roboto Black"/>
            </a:endParaRPr>
          </a:p>
        </p:txBody>
      </p:sp>
      <p:pic>
        <p:nvPicPr>
          <p:cNvPr id="856" name="Google Shape;856;p60"/>
          <p:cNvPicPr preferRelativeResize="0"/>
          <p:nvPr/>
        </p:nvPicPr>
        <p:blipFill>
          <a:blip r:embed="rId4">
            <a:alphaModFix/>
          </a:blip>
          <a:stretch>
            <a:fillRect/>
          </a:stretch>
        </p:blipFill>
        <p:spPr>
          <a:xfrm>
            <a:off x="424188" y="973087"/>
            <a:ext cx="2020025" cy="1843925"/>
          </a:xfrm>
          <a:prstGeom prst="rect">
            <a:avLst/>
          </a:prstGeom>
          <a:noFill/>
          <a:ln>
            <a:noFill/>
          </a:ln>
        </p:spPr>
      </p:pic>
      <p:pic>
        <p:nvPicPr>
          <p:cNvPr id="857" name="Google Shape;857;p60"/>
          <p:cNvPicPr preferRelativeResize="0"/>
          <p:nvPr/>
        </p:nvPicPr>
        <p:blipFill>
          <a:blip r:embed="rId5">
            <a:alphaModFix/>
          </a:blip>
          <a:stretch>
            <a:fillRect/>
          </a:stretch>
        </p:blipFill>
        <p:spPr>
          <a:xfrm>
            <a:off x="4763750" y="1854175"/>
            <a:ext cx="1843926" cy="1843926"/>
          </a:xfrm>
          <a:prstGeom prst="rect">
            <a:avLst/>
          </a:prstGeom>
          <a:noFill/>
          <a:ln>
            <a:noFill/>
          </a:ln>
        </p:spPr>
      </p:pic>
      <p:pic>
        <p:nvPicPr>
          <p:cNvPr id="858" name="Google Shape;858;p60"/>
          <p:cNvPicPr preferRelativeResize="0"/>
          <p:nvPr/>
        </p:nvPicPr>
        <p:blipFill>
          <a:blip r:embed="rId6">
            <a:alphaModFix/>
          </a:blip>
          <a:stretch>
            <a:fillRect/>
          </a:stretch>
        </p:blipFill>
        <p:spPr>
          <a:xfrm>
            <a:off x="474313" y="3092475"/>
            <a:ext cx="1843926" cy="185436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2" name="Shape 862"/>
        <p:cNvGrpSpPr/>
        <p:nvPr/>
      </p:nvGrpSpPr>
      <p:grpSpPr>
        <a:xfrm>
          <a:off x="0" y="0"/>
          <a:ext cx="0" cy="0"/>
          <a:chOff x="0" y="0"/>
          <a:chExt cx="0" cy="0"/>
        </a:xfrm>
      </p:grpSpPr>
      <p:sp>
        <p:nvSpPr>
          <p:cNvPr id="863" name="Google Shape;863;p61"/>
          <p:cNvSpPr txBox="1"/>
          <p:nvPr/>
        </p:nvSpPr>
        <p:spPr>
          <a:xfrm>
            <a:off x="541025" y="55231"/>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Servicios</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Termografía</a:t>
            </a:r>
            <a:endParaRPr sz="2800">
              <a:solidFill>
                <a:srgbClr val="009056"/>
              </a:solidFill>
              <a:latin typeface="Roboto Black"/>
              <a:ea typeface="Roboto Black"/>
              <a:cs typeface="Roboto Black"/>
              <a:sym typeface="Roboto Black"/>
            </a:endParaRPr>
          </a:p>
        </p:txBody>
      </p:sp>
      <p:sp>
        <p:nvSpPr>
          <p:cNvPr id="864" name="Google Shape;864;p61"/>
          <p:cNvSpPr/>
          <p:nvPr/>
        </p:nvSpPr>
        <p:spPr>
          <a:xfrm>
            <a:off x="464700" y="975183"/>
            <a:ext cx="3660900" cy="1111800"/>
          </a:xfrm>
          <a:prstGeom prst="roundRect">
            <a:avLst>
              <a:gd fmla="val 1311" name="adj"/>
            </a:avLst>
          </a:prstGeom>
          <a:solidFill>
            <a:srgbClr val="009056"/>
          </a:solidFill>
          <a:ln>
            <a:noFill/>
          </a:ln>
        </p:spPr>
        <p:txBody>
          <a:bodyPr anchorCtr="0" anchor="t" bIns="91425" lIns="91425" spcFirstLastPara="1" rIns="91425" wrap="square" tIns="91425">
            <a:noAutofit/>
          </a:bodyPr>
          <a:lstStyle/>
          <a:p>
            <a:pPr indent="0" lvl="0" marL="179999" marR="237815" rtl="0" algn="l">
              <a:lnSpc>
                <a:spcPct val="100000"/>
              </a:lnSpc>
              <a:spcBef>
                <a:spcPts val="2000"/>
              </a:spcBef>
              <a:spcAft>
                <a:spcPts val="0"/>
              </a:spcAft>
              <a:buNone/>
            </a:pPr>
            <a:r>
              <a:rPr lang="es" sz="1025">
                <a:solidFill>
                  <a:schemeClr val="lt1"/>
                </a:solidFill>
                <a:latin typeface="Roboto Condensed"/>
                <a:ea typeface="Roboto Condensed"/>
                <a:cs typeface="Roboto Condensed"/>
                <a:sym typeface="Roboto Condensed"/>
              </a:rPr>
              <a:t>Identificar anomalías en puntos calientes en una etapa temprana para documentarlos y corregirlos antes de que empeoren, evitando así costos de reparación más altos.</a:t>
            </a:r>
            <a:endParaRPr sz="1325">
              <a:solidFill>
                <a:schemeClr val="lt1"/>
              </a:solidFill>
              <a:latin typeface="Roboto Condensed"/>
              <a:ea typeface="Roboto Condensed"/>
              <a:cs typeface="Roboto Condensed"/>
              <a:sym typeface="Roboto Condensed"/>
            </a:endParaRPr>
          </a:p>
        </p:txBody>
      </p:sp>
      <p:sp>
        <p:nvSpPr>
          <p:cNvPr id="865" name="Google Shape;865;p61"/>
          <p:cNvSpPr txBox="1"/>
          <p:nvPr/>
        </p:nvSpPr>
        <p:spPr>
          <a:xfrm>
            <a:off x="460287" y="995036"/>
            <a:ext cx="3192900" cy="388200"/>
          </a:xfrm>
          <a:prstGeom prst="rect">
            <a:avLst/>
          </a:prstGeom>
          <a:noFill/>
          <a:ln>
            <a:noFill/>
          </a:ln>
        </p:spPr>
        <p:txBody>
          <a:bodyPr anchorCtr="0" anchor="ctr" bIns="91425" lIns="91425" spcFirstLastPara="1" rIns="91425" wrap="square" tIns="91425">
            <a:noAutofit/>
          </a:bodyPr>
          <a:lstStyle/>
          <a:p>
            <a:pPr indent="269999" lvl="0" marL="0" rtl="0" algn="l">
              <a:spcBef>
                <a:spcPts val="0"/>
              </a:spcBef>
              <a:spcAft>
                <a:spcPts val="0"/>
              </a:spcAft>
              <a:buNone/>
            </a:pPr>
            <a:r>
              <a:rPr lang="es" sz="1500">
                <a:solidFill>
                  <a:schemeClr val="lt1"/>
                </a:solidFill>
                <a:latin typeface="Roboto Medium"/>
                <a:ea typeface="Roboto Medium"/>
                <a:cs typeface="Roboto Medium"/>
                <a:sym typeface="Roboto Medium"/>
              </a:rPr>
              <a:t>Objetivo:</a:t>
            </a:r>
            <a:endParaRPr sz="1500">
              <a:solidFill>
                <a:schemeClr val="lt1"/>
              </a:solidFill>
              <a:latin typeface="Roboto Medium"/>
              <a:ea typeface="Roboto Medium"/>
              <a:cs typeface="Roboto Medium"/>
              <a:sym typeface="Roboto Medium"/>
            </a:endParaRPr>
          </a:p>
        </p:txBody>
      </p:sp>
      <p:sp>
        <p:nvSpPr>
          <p:cNvPr id="866" name="Google Shape;866;p61"/>
          <p:cNvSpPr/>
          <p:nvPr/>
        </p:nvSpPr>
        <p:spPr>
          <a:xfrm>
            <a:off x="4174925" y="993575"/>
            <a:ext cx="3552900" cy="10935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1000">
                <a:solidFill>
                  <a:srgbClr val="009056"/>
                </a:solidFill>
                <a:latin typeface="Roboto Condensed Black"/>
                <a:ea typeface="Roboto Condensed Black"/>
                <a:cs typeface="Roboto Condensed Black"/>
                <a:sym typeface="Roboto Condensed Black"/>
              </a:rPr>
              <a:t>La cámara termográfica FLIR T440</a:t>
            </a:r>
            <a:r>
              <a:rPr lang="es" sz="1000">
                <a:solidFill>
                  <a:schemeClr val="dk1"/>
                </a:solidFill>
                <a:latin typeface="Roboto Condensed Light"/>
                <a:ea typeface="Roboto Condensed Light"/>
                <a:cs typeface="Roboto Condensed Light"/>
                <a:sym typeface="Roboto Condensed Light"/>
              </a:rPr>
              <a:t> </a:t>
            </a:r>
            <a:r>
              <a:rPr lang="es" sz="1000">
                <a:solidFill>
                  <a:schemeClr val="dk1"/>
                </a:solidFill>
                <a:latin typeface="Roboto Condensed"/>
                <a:ea typeface="Roboto Condensed"/>
                <a:cs typeface="Roboto Condensed"/>
                <a:sym typeface="Roboto Condensed"/>
              </a:rPr>
              <a:t>registra la intensidad de radiación en la zona infrarroja y la convierte en una imagen radiométrica. Permite leer los valores de temperatura y se utiliza para inspecciones de mantenimiento predictivo en componentes e instalaciones eléctricas y mecánicas, proporcionando supervisión y diagnóstico no invasivo.</a:t>
            </a:r>
            <a:endParaRPr sz="1000">
              <a:solidFill>
                <a:schemeClr val="dk1"/>
              </a:solidFill>
              <a:latin typeface="Roboto Condensed"/>
              <a:ea typeface="Roboto Condensed"/>
              <a:cs typeface="Roboto Condensed"/>
              <a:sym typeface="Roboto Condensed"/>
            </a:endParaRPr>
          </a:p>
        </p:txBody>
      </p:sp>
      <p:sp>
        <p:nvSpPr>
          <p:cNvPr id="867" name="Google Shape;867;p61"/>
          <p:cNvSpPr txBox="1"/>
          <p:nvPr/>
        </p:nvSpPr>
        <p:spPr>
          <a:xfrm>
            <a:off x="352973" y="2264667"/>
            <a:ext cx="30000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950">
                <a:solidFill>
                  <a:srgbClr val="009056"/>
                </a:solidFill>
                <a:latin typeface="Roboto Condensed Black"/>
                <a:ea typeface="Roboto Condensed Black"/>
                <a:cs typeface="Roboto Condensed Black"/>
                <a:sym typeface="Roboto Condensed Black"/>
              </a:rPr>
              <a:t>Ejemplo de hallazgo de inspección termográfica:</a:t>
            </a:r>
            <a:endParaRPr/>
          </a:p>
        </p:txBody>
      </p:sp>
      <p:pic>
        <p:nvPicPr>
          <p:cNvPr id="868" name="Google Shape;868;p61"/>
          <p:cNvPicPr preferRelativeResize="0"/>
          <p:nvPr/>
        </p:nvPicPr>
        <p:blipFill rotWithShape="1">
          <a:blip r:embed="rId4">
            <a:alphaModFix/>
          </a:blip>
          <a:srcRect b="2543" l="3251" r="51271" t="0"/>
          <a:stretch/>
        </p:blipFill>
        <p:spPr>
          <a:xfrm>
            <a:off x="443950" y="2719825"/>
            <a:ext cx="2397900" cy="1581000"/>
          </a:xfrm>
          <a:prstGeom prst="roundRect">
            <a:avLst>
              <a:gd fmla="val 1853" name="adj"/>
            </a:avLst>
          </a:prstGeom>
          <a:noFill/>
          <a:ln>
            <a:noFill/>
          </a:ln>
          <a:effectLst>
            <a:outerShdw blurRad="157163" rotWithShape="0" algn="bl" dir="5400000" dist="19050">
              <a:srgbClr val="666666">
                <a:alpha val="50000"/>
              </a:srgbClr>
            </a:outerShdw>
          </a:effectLst>
        </p:spPr>
      </p:pic>
      <p:graphicFrame>
        <p:nvGraphicFramePr>
          <p:cNvPr id="869" name="Google Shape;869;p61"/>
          <p:cNvGraphicFramePr/>
          <p:nvPr/>
        </p:nvGraphicFramePr>
        <p:xfrm>
          <a:off x="2932024" y="2309767"/>
          <a:ext cx="3000000" cy="3000000"/>
        </p:xfrm>
        <a:graphic>
          <a:graphicData uri="http://schemas.openxmlformats.org/drawingml/2006/table">
            <a:tbl>
              <a:tblPr>
                <a:noFill/>
                <a:tableStyleId>{792B9FCE-D0DF-4817-A539-0F766AA39C8D}</a:tableStyleId>
              </a:tblPr>
              <a:tblGrid>
                <a:gridCol w="787375"/>
                <a:gridCol w="1827475"/>
              </a:tblGrid>
              <a:tr h="304750">
                <a:tc>
                  <a:txBody>
                    <a:bodyPr/>
                    <a:lstStyle/>
                    <a:p>
                      <a:pPr indent="0" lvl="0" marL="0" rtl="0" algn="l">
                        <a:spcBef>
                          <a:spcPts val="0"/>
                        </a:spcBef>
                        <a:spcAft>
                          <a:spcPts val="0"/>
                        </a:spcAft>
                        <a:buNone/>
                      </a:pPr>
                      <a:r>
                        <a:rPr lang="es" sz="900">
                          <a:latin typeface="Roboto Condensed SemiBold"/>
                          <a:ea typeface="Roboto Condensed SemiBold"/>
                          <a:cs typeface="Roboto Condensed SemiBold"/>
                          <a:sym typeface="Roboto Condensed SemiBold"/>
                        </a:rPr>
                        <a:t>Ubicación</a:t>
                      </a:r>
                      <a:endParaRPr sz="900">
                        <a:latin typeface="Roboto Condensed SemiBold"/>
                        <a:ea typeface="Roboto Condensed SemiBold"/>
                        <a:cs typeface="Roboto Condensed SemiBold"/>
                        <a:sym typeface="Roboto Condensed SemiBol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8FFFE"/>
                    </a:solidFill>
                  </a:tcPr>
                </a:tc>
                <a:tc>
                  <a:txBody>
                    <a:bodyPr/>
                    <a:lstStyle/>
                    <a:p>
                      <a:pPr indent="0" lvl="0" marL="0" rtl="0" algn="l">
                        <a:spcBef>
                          <a:spcPts val="0"/>
                        </a:spcBef>
                        <a:spcAft>
                          <a:spcPts val="0"/>
                        </a:spcAft>
                        <a:buNone/>
                      </a:pPr>
                      <a:r>
                        <a:rPr lang="es" sz="800">
                          <a:latin typeface="Roboto Condensed"/>
                          <a:ea typeface="Roboto Condensed"/>
                          <a:cs typeface="Roboto Condensed"/>
                          <a:sym typeface="Roboto Condensed"/>
                        </a:rPr>
                        <a:t>Subestación arcillas 1</a:t>
                      </a:r>
                      <a:endParaRPr sz="800">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8FFFE"/>
                    </a:solidFill>
                  </a:tcPr>
                </a:tc>
              </a:tr>
              <a:tr h="304750">
                <a:tc>
                  <a:txBody>
                    <a:bodyPr/>
                    <a:lstStyle/>
                    <a:p>
                      <a:pPr indent="0" lvl="0" marL="0" rtl="0" algn="l">
                        <a:spcBef>
                          <a:spcPts val="0"/>
                        </a:spcBef>
                        <a:spcAft>
                          <a:spcPts val="0"/>
                        </a:spcAft>
                        <a:buNone/>
                      </a:pPr>
                      <a:r>
                        <a:rPr lang="es" sz="900">
                          <a:latin typeface="Roboto Condensed SemiBold"/>
                          <a:ea typeface="Roboto Condensed SemiBold"/>
                          <a:cs typeface="Roboto Condensed SemiBold"/>
                          <a:sym typeface="Roboto Condensed SemiBold"/>
                        </a:rPr>
                        <a:t>Equipo</a:t>
                      </a:r>
                      <a:endParaRPr sz="900">
                        <a:latin typeface="Roboto Condensed SemiBold"/>
                        <a:ea typeface="Roboto Condensed SemiBold"/>
                        <a:cs typeface="Roboto Condensed SemiBold"/>
                        <a:sym typeface="Roboto Condensed SemiBol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sz="800">
                          <a:latin typeface="Roboto Condensed"/>
                          <a:ea typeface="Roboto Condensed"/>
                          <a:cs typeface="Roboto Condensed"/>
                          <a:sym typeface="Roboto Condensed"/>
                        </a:rPr>
                        <a:t>Tablero CCM 440v</a:t>
                      </a:r>
                      <a:endParaRPr sz="800">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406350">
                <a:tc>
                  <a:txBody>
                    <a:bodyPr/>
                    <a:lstStyle/>
                    <a:p>
                      <a:pPr indent="0" lvl="0" marL="0" rtl="0" algn="l">
                        <a:spcBef>
                          <a:spcPts val="0"/>
                        </a:spcBef>
                        <a:spcAft>
                          <a:spcPts val="0"/>
                        </a:spcAft>
                        <a:buNone/>
                      </a:pPr>
                      <a:r>
                        <a:rPr lang="es" sz="900">
                          <a:latin typeface="Roboto Condensed SemiBold"/>
                          <a:ea typeface="Roboto Condensed SemiBold"/>
                          <a:cs typeface="Roboto Condensed SemiBold"/>
                          <a:sym typeface="Roboto Condensed SemiBold"/>
                        </a:rPr>
                        <a:t>Falla</a:t>
                      </a:r>
                      <a:endParaRPr sz="900">
                        <a:latin typeface="Roboto Condensed SemiBold"/>
                        <a:ea typeface="Roboto Condensed SemiBold"/>
                        <a:cs typeface="Roboto Condensed SemiBold"/>
                        <a:sym typeface="Roboto Condensed SemiBol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8FFFE"/>
                    </a:solidFill>
                  </a:tcPr>
                </a:tc>
                <a:tc>
                  <a:txBody>
                    <a:bodyPr/>
                    <a:lstStyle/>
                    <a:p>
                      <a:pPr indent="0" lvl="0" marL="0" rtl="0" algn="l">
                        <a:spcBef>
                          <a:spcPts val="0"/>
                        </a:spcBef>
                        <a:spcAft>
                          <a:spcPts val="0"/>
                        </a:spcAft>
                        <a:buNone/>
                      </a:pPr>
                      <a:r>
                        <a:rPr lang="es" sz="800">
                          <a:latin typeface="Roboto Condensed"/>
                          <a:ea typeface="Roboto Condensed"/>
                          <a:cs typeface="Roboto Condensed"/>
                          <a:sym typeface="Roboto Condensed"/>
                        </a:rPr>
                        <a:t>Calentamiento del elemento interno guardamotor unidad de </a:t>
                      </a:r>
                      <a:r>
                        <a:rPr lang="es" sz="800">
                          <a:latin typeface="Roboto Condensed"/>
                          <a:ea typeface="Roboto Condensed"/>
                          <a:cs typeface="Roboto Condensed"/>
                          <a:sym typeface="Roboto Condensed"/>
                        </a:rPr>
                        <a:t>presurización</a:t>
                      </a:r>
                      <a:r>
                        <a:rPr lang="es" sz="800">
                          <a:latin typeface="Roboto Condensed"/>
                          <a:ea typeface="Roboto Condensed"/>
                          <a:cs typeface="Roboto Condensed"/>
                          <a:sym typeface="Roboto Condensed"/>
                        </a:rPr>
                        <a:t> </a:t>
                      </a:r>
                      <a:endParaRPr sz="800">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8FFFE"/>
                    </a:solidFill>
                  </a:tcPr>
                </a:tc>
              </a:tr>
              <a:tr h="304750">
                <a:tc>
                  <a:txBody>
                    <a:bodyPr/>
                    <a:lstStyle/>
                    <a:p>
                      <a:pPr indent="0" lvl="0" marL="0" rtl="0" algn="l">
                        <a:spcBef>
                          <a:spcPts val="0"/>
                        </a:spcBef>
                        <a:spcAft>
                          <a:spcPts val="0"/>
                        </a:spcAft>
                        <a:buNone/>
                      </a:pPr>
                      <a:r>
                        <a:rPr lang="es" sz="900">
                          <a:latin typeface="Roboto Condensed SemiBold"/>
                          <a:ea typeface="Roboto Condensed SemiBold"/>
                          <a:cs typeface="Roboto Condensed SemiBold"/>
                          <a:sym typeface="Roboto Condensed SemiBold"/>
                        </a:rPr>
                        <a:t>Diagnóstico</a:t>
                      </a:r>
                      <a:endParaRPr sz="900">
                        <a:latin typeface="Roboto Condensed SemiBold"/>
                        <a:ea typeface="Roboto Condensed SemiBold"/>
                        <a:cs typeface="Roboto Condensed SemiBold"/>
                        <a:sym typeface="Roboto Condensed SemiBol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sz="800">
                          <a:latin typeface="Roboto Condensed"/>
                          <a:ea typeface="Roboto Condensed"/>
                          <a:cs typeface="Roboto Condensed"/>
                          <a:sym typeface="Roboto Condensed"/>
                        </a:rPr>
                        <a:t>ANSI NETA</a:t>
                      </a:r>
                      <a:endParaRPr sz="800">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33025">
                <a:tc>
                  <a:txBody>
                    <a:bodyPr/>
                    <a:lstStyle/>
                    <a:p>
                      <a:pPr indent="0" lvl="0" marL="0" rtl="0" algn="l">
                        <a:spcBef>
                          <a:spcPts val="0"/>
                        </a:spcBef>
                        <a:spcAft>
                          <a:spcPts val="0"/>
                        </a:spcAft>
                        <a:buNone/>
                      </a:pPr>
                      <a:r>
                        <a:rPr lang="es" sz="900">
                          <a:latin typeface="Roboto Condensed SemiBold"/>
                          <a:ea typeface="Roboto Condensed SemiBold"/>
                          <a:cs typeface="Roboto Condensed SemiBold"/>
                          <a:sym typeface="Roboto Condensed SemiBold"/>
                        </a:rPr>
                        <a:t>Nivel</a:t>
                      </a:r>
                      <a:endParaRPr sz="900">
                        <a:latin typeface="Roboto Condensed SemiBold"/>
                        <a:ea typeface="Roboto Condensed SemiBold"/>
                        <a:cs typeface="Roboto Condensed SemiBold"/>
                        <a:sym typeface="Roboto Condensed SemiBol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8FFFE"/>
                    </a:solidFill>
                  </a:tcPr>
                </a:tc>
                <a:tc>
                  <a:txBody>
                    <a:bodyPr/>
                    <a:lstStyle/>
                    <a:p>
                      <a:pPr indent="0" lvl="0" marL="0" rtl="0" algn="l">
                        <a:spcBef>
                          <a:spcPts val="0"/>
                        </a:spcBef>
                        <a:spcAft>
                          <a:spcPts val="0"/>
                        </a:spcAft>
                        <a:buNone/>
                      </a:pPr>
                      <a:r>
                        <a:rPr lang="es" sz="800">
                          <a:latin typeface="Roboto Condensed"/>
                          <a:ea typeface="Roboto Condensed"/>
                          <a:cs typeface="Roboto Condensed"/>
                          <a:sym typeface="Roboto Condensed"/>
                        </a:rPr>
                        <a:t>4</a:t>
                      </a:r>
                      <a:endParaRPr sz="800">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8FFFE"/>
                    </a:solidFill>
                  </a:tcPr>
                </a:tc>
              </a:tr>
              <a:tr h="233025">
                <a:tc>
                  <a:txBody>
                    <a:bodyPr/>
                    <a:lstStyle/>
                    <a:p>
                      <a:pPr indent="0" lvl="0" marL="0" rtl="0" algn="l">
                        <a:spcBef>
                          <a:spcPts val="0"/>
                        </a:spcBef>
                        <a:spcAft>
                          <a:spcPts val="0"/>
                        </a:spcAft>
                        <a:buNone/>
                      </a:pPr>
                      <a:r>
                        <a:rPr lang="es" sz="900">
                          <a:latin typeface="Roboto Condensed SemiBold"/>
                          <a:ea typeface="Roboto Condensed SemiBold"/>
                          <a:cs typeface="Roboto Condensed SemiBold"/>
                          <a:sym typeface="Roboto Condensed SemiBold"/>
                        </a:rPr>
                        <a:t>Clasificación</a:t>
                      </a:r>
                      <a:endParaRPr sz="900">
                        <a:latin typeface="Roboto Condensed SemiBold"/>
                        <a:ea typeface="Roboto Condensed SemiBold"/>
                        <a:cs typeface="Roboto Condensed SemiBold"/>
                        <a:sym typeface="Roboto Condensed SemiBol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s" sz="800">
                          <a:latin typeface="Roboto Condensed"/>
                          <a:ea typeface="Roboto Condensed"/>
                          <a:cs typeface="Roboto Condensed"/>
                          <a:sym typeface="Roboto Condensed"/>
                        </a:rPr>
                        <a:t>Deficiencia</a:t>
                      </a:r>
                      <a:r>
                        <a:rPr lang="es" sz="800">
                          <a:latin typeface="Roboto Condensed"/>
                          <a:ea typeface="Roboto Condensed"/>
                          <a:cs typeface="Roboto Condensed"/>
                          <a:sym typeface="Roboto Condensed"/>
                        </a:rPr>
                        <a:t> mayor</a:t>
                      </a:r>
                      <a:endParaRPr sz="800">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304750">
                <a:tc>
                  <a:txBody>
                    <a:bodyPr/>
                    <a:lstStyle/>
                    <a:p>
                      <a:pPr indent="0" lvl="0" marL="0" rtl="0" algn="l">
                        <a:spcBef>
                          <a:spcPts val="0"/>
                        </a:spcBef>
                        <a:spcAft>
                          <a:spcPts val="0"/>
                        </a:spcAft>
                        <a:buNone/>
                      </a:pPr>
                      <a:r>
                        <a:rPr lang="es" sz="900">
                          <a:latin typeface="Roboto Condensed SemiBold"/>
                          <a:ea typeface="Roboto Condensed SemiBold"/>
                          <a:cs typeface="Roboto Condensed SemiBold"/>
                          <a:sym typeface="Roboto Condensed SemiBold"/>
                        </a:rPr>
                        <a:t>Acción</a:t>
                      </a:r>
                      <a:endParaRPr sz="900">
                        <a:latin typeface="Roboto Condensed SemiBold"/>
                        <a:ea typeface="Roboto Condensed SemiBold"/>
                        <a:cs typeface="Roboto Condensed SemiBold"/>
                        <a:sym typeface="Roboto Condensed SemiBol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8FFFE"/>
                    </a:solidFill>
                  </a:tcPr>
                </a:tc>
                <a:tc>
                  <a:txBody>
                    <a:bodyPr/>
                    <a:lstStyle/>
                    <a:p>
                      <a:pPr indent="0" lvl="0" marL="0" rtl="0" algn="l">
                        <a:spcBef>
                          <a:spcPts val="0"/>
                        </a:spcBef>
                        <a:spcAft>
                          <a:spcPts val="0"/>
                        </a:spcAft>
                        <a:buNone/>
                      </a:pPr>
                      <a:r>
                        <a:rPr lang="es" sz="800">
                          <a:latin typeface="Roboto Condensed"/>
                          <a:ea typeface="Roboto Condensed"/>
                          <a:cs typeface="Roboto Condensed"/>
                          <a:sym typeface="Roboto Condensed"/>
                        </a:rPr>
                        <a:t>Reparar inmediatamente</a:t>
                      </a:r>
                      <a:endParaRPr sz="800">
                        <a:latin typeface="Roboto Condensed"/>
                        <a:ea typeface="Roboto Condensed"/>
                        <a:cs typeface="Roboto Condensed"/>
                        <a:sym typeface="Roboto Condensed"/>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8FFFE"/>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3" name="Shape 873"/>
        <p:cNvGrpSpPr/>
        <p:nvPr/>
      </p:nvGrpSpPr>
      <p:grpSpPr>
        <a:xfrm>
          <a:off x="0" y="0"/>
          <a:ext cx="0" cy="0"/>
          <a:chOff x="0" y="0"/>
          <a:chExt cx="0" cy="0"/>
        </a:xfrm>
      </p:grpSpPr>
      <p:sp>
        <p:nvSpPr>
          <p:cNvPr id="874" name="Google Shape;874;p62"/>
          <p:cNvSpPr txBox="1"/>
          <p:nvPr/>
        </p:nvSpPr>
        <p:spPr>
          <a:xfrm>
            <a:off x="541025" y="1063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Servicio</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Estudio calidad de energía</a:t>
            </a:r>
            <a:endParaRPr sz="2800">
              <a:solidFill>
                <a:srgbClr val="009056"/>
              </a:solidFill>
              <a:latin typeface="Roboto Black"/>
              <a:ea typeface="Roboto Black"/>
              <a:cs typeface="Roboto Black"/>
              <a:sym typeface="Roboto Black"/>
            </a:endParaRPr>
          </a:p>
        </p:txBody>
      </p:sp>
      <p:sp>
        <p:nvSpPr>
          <p:cNvPr id="875" name="Google Shape;875;p62"/>
          <p:cNvSpPr/>
          <p:nvPr/>
        </p:nvSpPr>
        <p:spPr>
          <a:xfrm>
            <a:off x="4370025" y="2513100"/>
            <a:ext cx="4205400" cy="2261100"/>
          </a:xfrm>
          <a:prstGeom prst="roundRect">
            <a:avLst>
              <a:gd fmla="val 1311" name="adj"/>
            </a:avLst>
          </a:prstGeom>
          <a:solidFill>
            <a:schemeClr val="lt1"/>
          </a:solidFill>
          <a:ln cap="flat" cmpd="sng" w="9525">
            <a:solidFill>
              <a:srgbClr val="F3F3F3"/>
            </a:solidFill>
            <a:prstDash val="solid"/>
            <a:round/>
            <a:headEnd len="sm" w="sm" type="none"/>
            <a:tailEnd len="sm" w="sm" type="none"/>
          </a:ln>
          <a:effectLst>
            <a:outerShdw blurRad="200025" rotWithShape="0" algn="bl" dir="5400000" dist="19050">
              <a:srgbClr val="999999">
                <a:alpha val="50000"/>
              </a:srgbClr>
            </a:outerShdw>
          </a:effectLst>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876" name="Google Shape;876;p62"/>
          <p:cNvSpPr/>
          <p:nvPr/>
        </p:nvSpPr>
        <p:spPr>
          <a:xfrm>
            <a:off x="1557111" y="1105439"/>
            <a:ext cx="2971800" cy="1108200"/>
          </a:xfrm>
          <a:prstGeom prst="roundRect">
            <a:avLst>
              <a:gd fmla="val 1311" name="adj"/>
            </a:avLst>
          </a:prstGeom>
          <a:solidFill>
            <a:srgbClr val="009056"/>
          </a:solidFill>
          <a:ln>
            <a:noFill/>
          </a:ln>
        </p:spPr>
        <p:txBody>
          <a:bodyPr anchorCtr="0" anchor="ctr" bIns="91425" lIns="91425" spcFirstLastPara="1" rIns="91425" wrap="square" tIns="91425">
            <a:noAutofit/>
          </a:bodyPr>
          <a:lstStyle/>
          <a:p>
            <a:pPr indent="0" lvl="0" marL="179999" marR="237815" rtl="0" algn="l">
              <a:lnSpc>
                <a:spcPct val="100000"/>
              </a:lnSpc>
              <a:spcBef>
                <a:spcPts val="1500"/>
              </a:spcBef>
              <a:spcAft>
                <a:spcPts val="0"/>
              </a:spcAft>
              <a:buNone/>
            </a:pPr>
            <a:r>
              <a:rPr lang="es" sz="950">
                <a:solidFill>
                  <a:schemeClr val="lt1"/>
                </a:solidFill>
                <a:latin typeface="Roboto Condensed"/>
                <a:ea typeface="Roboto Condensed"/>
                <a:cs typeface="Roboto Condensed"/>
                <a:sym typeface="Roboto Condensed"/>
              </a:rPr>
              <a:t>Se monitorean parámetros eléctricos para identificar anomalías en el suministro de energía en circuitos eléctricos.</a:t>
            </a:r>
            <a:endParaRPr sz="950">
              <a:solidFill>
                <a:schemeClr val="lt1"/>
              </a:solidFill>
              <a:latin typeface="Roboto Condensed"/>
              <a:ea typeface="Roboto Condensed"/>
              <a:cs typeface="Roboto Condensed"/>
              <a:sym typeface="Roboto Condensed"/>
            </a:endParaRPr>
          </a:p>
        </p:txBody>
      </p:sp>
      <p:sp>
        <p:nvSpPr>
          <p:cNvPr id="877" name="Google Shape;877;p62"/>
          <p:cNvSpPr txBox="1"/>
          <p:nvPr/>
        </p:nvSpPr>
        <p:spPr>
          <a:xfrm>
            <a:off x="1555656" y="1237151"/>
            <a:ext cx="2700600" cy="351600"/>
          </a:xfrm>
          <a:prstGeom prst="rect">
            <a:avLst/>
          </a:prstGeom>
          <a:noFill/>
          <a:ln>
            <a:noFill/>
          </a:ln>
        </p:spPr>
        <p:txBody>
          <a:bodyPr anchorCtr="0" anchor="ctr" bIns="91425" lIns="91425" spcFirstLastPara="1" rIns="91425" wrap="square" tIns="91425">
            <a:noAutofit/>
          </a:bodyPr>
          <a:lstStyle/>
          <a:p>
            <a:pPr indent="269999" lvl="0" marL="0" rtl="0" algn="l">
              <a:spcBef>
                <a:spcPts val="0"/>
              </a:spcBef>
              <a:spcAft>
                <a:spcPts val="0"/>
              </a:spcAft>
              <a:buNone/>
            </a:pPr>
            <a:r>
              <a:rPr lang="es" sz="1500">
                <a:solidFill>
                  <a:schemeClr val="lt1"/>
                </a:solidFill>
                <a:latin typeface="Roboto Medium"/>
                <a:ea typeface="Roboto Medium"/>
                <a:cs typeface="Roboto Medium"/>
                <a:sym typeface="Roboto Medium"/>
              </a:rPr>
              <a:t>Objetivo:</a:t>
            </a:r>
            <a:endParaRPr sz="1500">
              <a:solidFill>
                <a:schemeClr val="lt1"/>
              </a:solidFill>
              <a:latin typeface="Roboto Medium"/>
              <a:ea typeface="Roboto Medium"/>
              <a:cs typeface="Roboto Medium"/>
              <a:sym typeface="Roboto Medium"/>
            </a:endParaRPr>
          </a:p>
        </p:txBody>
      </p:sp>
      <p:sp>
        <p:nvSpPr>
          <p:cNvPr id="878" name="Google Shape;878;p62"/>
          <p:cNvSpPr/>
          <p:nvPr/>
        </p:nvSpPr>
        <p:spPr>
          <a:xfrm>
            <a:off x="4568826" y="1123782"/>
            <a:ext cx="3313500" cy="1090200"/>
          </a:xfrm>
          <a:prstGeom prst="roundRect">
            <a:avLst>
              <a:gd fmla="val 2222" name="adj"/>
            </a:avLst>
          </a:prstGeom>
          <a:solidFill>
            <a:schemeClr val="lt1"/>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s" sz="950">
                <a:solidFill>
                  <a:schemeClr val="dk1"/>
                </a:solidFill>
                <a:latin typeface="Roboto Condensed"/>
                <a:ea typeface="Roboto Condensed"/>
                <a:cs typeface="Roboto Condensed"/>
                <a:sym typeface="Roboto Condensed"/>
              </a:rPr>
              <a:t>Informe comparativo de los datos capturados versus los de referencia según la norma vigente. El informe contiene la medición de parámetros eléctricos en puntos de baja tensión. Se realiza la conexión de un </a:t>
            </a:r>
            <a:r>
              <a:rPr lang="es" sz="950">
                <a:solidFill>
                  <a:srgbClr val="009056"/>
                </a:solidFill>
                <a:latin typeface="Roboto Condensed Black"/>
                <a:ea typeface="Roboto Condensed Black"/>
                <a:cs typeface="Roboto Condensed Black"/>
                <a:sym typeface="Roboto Condensed Black"/>
              </a:rPr>
              <a:t>equipo analizador de calidad de energía HTVEGA durante 5 a 6 días</a:t>
            </a:r>
            <a:r>
              <a:rPr lang="es" sz="950">
                <a:solidFill>
                  <a:schemeClr val="dk1"/>
                </a:solidFill>
                <a:latin typeface="Roboto Condensed Light"/>
                <a:ea typeface="Roboto Condensed Light"/>
                <a:cs typeface="Roboto Condensed Light"/>
                <a:sym typeface="Roboto Condensed Light"/>
              </a:rPr>
              <a:t>.</a:t>
            </a:r>
            <a:endParaRPr sz="800">
              <a:solidFill>
                <a:schemeClr val="dk1"/>
              </a:solidFill>
              <a:latin typeface="Roboto Condensed Light"/>
              <a:ea typeface="Roboto Condensed Light"/>
              <a:cs typeface="Roboto Condensed Light"/>
              <a:sym typeface="Roboto Condensed Light"/>
            </a:endParaRPr>
          </a:p>
        </p:txBody>
      </p:sp>
      <p:pic>
        <p:nvPicPr>
          <p:cNvPr id="879" name="Google Shape;879;p62"/>
          <p:cNvPicPr preferRelativeResize="0"/>
          <p:nvPr/>
        </p:nvPicPr>
        <p:blipFill rotWithShape="1">
          <a:blip r:embed="rId4">
            <a:alphaModFix/>
          </a:blip>
          <a:srcRect b="63866" l="0" r="52932" t="884"/>
          <a:stretch/>
        </p:blipFill>
        <p:spPr>
          <a:xfrm>
            <a:off x="4471546" y="2644905"/>
            <a:ext cx="4002181" cy="199766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3" name="Shape 883"/>
        <p:cNvGrpSpPr/>
        <p:nvPr/>
      </p:nvGrpSpPr>
      <p:grpSpPr>
        <a:xfrm>
          <a:off x="0" y="0"/>
          <a:ext cx="0" cy="0"/>
          <a:chOff x="0" y="0"/>
          <a:chExt cx="0" cy="0"/>
        </a:xfrm>
      </p:grpSpPr>
      <p:sp>
        <p:nvSpPr>
          <p:cNvPr id="884" name="Google Shape;884;p63"/>
          <p:cNvSpPr/>
          <p:nvPr/>
        </p:nvSpPr>
        <p:spPr>
          <a:xfrm>
            <a:off x="3109754" y="1677403"/>
            <a:ext cx="2463900" cy="6096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885" name="Google Shape;885;p63"/>
          <p:cNvSpPr/>
          <p:nvPr/>
        </p:nvSpPr>
        <p:spPr>
          <a:xfrm>
            <a:off x="647025" y="1684960"/>
            <a:ext cx="2298600" cy="6096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886" name="Google Shape;886;p63"/>
          <p:cNvSpPr/>
          <p:nvPr/>
        </p:nvSpPr>
        <p:spPr>
          <a:xfrm>
            <a:off x="3109754" y="997425"/>
            <a:ext cx="2463900" cy="6162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887" name="Google Shape;887;p63"/>
          <p:cNvSpPr txBox="1"/>
          <p:nvPr/>
        </p:nvSpPr>
        <p:spPr>
          <a:xfrm>
            <a:off x="541025" y="1063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Servicio</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Inspección de cubiertas con Dron</a:t>
            </a:r>
            <a:endParaRPr sz="2800">
              <a:solidFill>
                <a:srgbClr val="009056"/>
              </a:solidFill>
              <a:latin typeface="Roboto Black"/>
              <a:ea typeface="Roboto Black"/>
              <a:cs typeface="Roboto Black"/>
              <a:sym typeface="Roboto Black"/>
            </a:endParaRPr>
          </a:p>
        </p:txBody>
      </p:sp>
      <p:sp>
        <p:nvSpPr>
          <p:cNvPr id="888" name="Google Shape;888;p63"/>
          <p:cNvSpPr/>
          <p:nvPr/>
        </p:nvSpPr>
        <p:spPr>
          <a:xfrm>
            <a:off x="647025" y="997425"/>
            <a:ext cx="2298600" cy="6162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889" name="Google Shape;889;p63"/>
          <p:cNvSpPr/>
          <p:nvPr/>
        </p:nvSpPr>
        <p:spPr>
          <a:xfrm>
            <a:off x="778147" y="1218075"/>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0" name="Google Shape;890;p63"/>
          <p:cNvSpPr/>
          <p:nvPr/>
        </p:nvSpPr>
        <p:spPr>
          <a:xfrm>
            <a:off x="778147" y="1902310"/>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1" name="Google Shape;891;p63"/>
          <p:cNvSpPr/>
          <p:nvPr/>
        </p:nvSpPr>
        <p:spPr>
          <a:xfrm>
            <a:off x="953050" y="1091175"/>
            <a:ext cx="1873500" cy="4287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Identificación de riesgos de</a:t>
            </a:r>
            <a:r>
              <a:rPr lang="es" sz="1225">
                <a:latin typeface="Roboto Condensed Light"/>
                <a:ea typeface="Roboto Condensed Light"/>
                <a:cs typeface="Roboto Condensed Light"/>
                <a:sym typeface="Roboto Condensed Light"/>
              </a:rPr>
              <a:t> </a:t>
            </a:r>
            <a:r>
              <a:rPr lang="es" sz="1225">
                <a:solidFill>
                  <a:srgbClr val="009056"/>
                </a:solidFill>
                <a:latin typeface="Roboto Condensed Black"/>
                <a:ea typeface="Roboto Condensed Black"/>
                <a:cs typeface="Roboto Condensed Black"/>
                <a:sym typeface="Roboto Condensed Black"/>
              </a:rPr>
              <a:t>seguridad física</a:t>
            </a:r>
            <a:endParaRPr sz="1225">
              <a:latin typeface="Roboto Condensed Light"/>
              <a:ea typeface="Roboto Condensed Light"/>
              <a:cs typeface="Roboto Condensed Light"/>
              <a:sym typeface="Roboto Condensed Light"/>
            </a:endParaRPr>
          </a:p>
        </p:txBody>
      </p:sp>
      <p:sp>
        <p:nvSpPr>
          <p:cNvPr id="892" name="Google Shape;892;p63"/>
          <p:cNvSpPr/>
          <p:nvPr/>
        </p:nvSpPr>
        <p:spPr>
          <a:xfrm>
            <a:off x="3214933" y="1218075"/>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3" name="Google Shape;893;p63"/>
          <p:cNvSpPr/>
          <p:nvPr/>
        </p:nvSpPr>
        <p:spPr>
          <a:xfrm>
            <a:off x="3214933" y="1894753"/>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4" name="Google Shape;894;p63"/>
          <p:cNvSpPr/>
          <p:nvPr/>
        </p:nvSpPr>
        <p:spPr>
          <a:xfrm>
            <a:off x="953050" y="1745860"/>
            <a:ext cx="1873500" cy="487800"/>
          </a:xfrm>
          <a:prstGeom prst="rect">
            <a:avLst/>
          </a:prstGeom>
          <a:noFill/>
          <a:ln>
            <a:noFill/>
          </a:ln>
        </p:spPr>
        <p:txBody>
          <a:bodyPr anchorCtr="0" anchor="t" bIns="45700" lIns="91425" spcFirstLastPara="1" rIns="91425" wrap="square" tIns="45700">
            <a:noAutofit/>
          </a:bodyPr>
          <a:lstStyle/>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Identificación de riesgos en topografía y condiciones</a:t>
            </a:r>
            <a:endParaRPr sz="1225">
              <a:latin typeface="Roboto Condensed"/>
              <a:ea typeface="Roboto Condensed"/>
              <a:cs typeface="Roboto Condensed"/>
              <a:sym typeface="Roboto Condensed"/>
            </a:endParaRPr>
          </a:p>
        </p:txBody>
      </p:sp>
      <p:sp>
        <p:nvSpPr>
          <p:cNvPr id="895" name="Google Shape;895;p63"/>
          <p:cNvSpPr/>
          <p:nvPr/>
        </p:nvSpPr>
        <p:spPr>
          <a:xfrm>
            <a:off x="3407387" y="1091175"/>
            <a:ext cx="2125200" cy="428700"/>
          </a:xfrm>
          <a:prstGeom prst="rect">
            <a:avLst/>
          </a:prstGeom>
          <a:noFill/>
          <a:ln>
            <a:noFill/>
          </a:ln>
        </p:spPr>
        <p:txBody>
          <a:bodyPr anchorCtr="0" anchor="ctr" bIns="45700" lIns="91425" spcFirstLastPara="1" rIns="91425" wrap="square" tIns="45700">
            <a:noAutofit/>
          </a:bodyPr>
          <a:lstStyle/>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Integridad de la</a:t>
            </a:r>
            <a:r>
              <a:rPr lang="es" sz="1225">
                <a:solidFill>
                  <a:srgbClr val="009056"/>
                </a:solidFill>
                <a:latin typeface="Roboto Condensed"/>
                <a:ea typeface="Roboto Condensed"/>
                <a:cs typeface="Roboto Condensed"/>
                <a:sym typeface="Roboto Condensed"/>
              </a:rPr>
              <a:t> </a:t>
            </a:r>
            <a:r>
              <a:rPr lang="es" sz="1225">
                <a:solidFill>
                  <a:srgbClr val="009056"/>
                </a:solidFill>
                <a:latin typeface="Roboto Condensed Black"/>
                <a:ea typeface="Roboto Condensed Black"/>
                <a:cs typeface="Roboto Condensed Black"/>
                <a:sym typeface="Roboto Condensed Black"/>
              </a:rPr>
              <a:t>infraestructura</a:t>
            </a:r>
            <a:endParaRPr sz="1225">
              <a:latin typeface="Roboto Condensed Light"/>
              <a:ea typeface="Roboto Condensed Light"/>
              <a:cs typeface="Roboto Condensed Light"/>
              <a:sym typeface="Roboto Condensed Light"/>
            </a:endParaRPr>
          </a:p>
        </p:txBody>
      </p:sp>
      <p:sp>
        <p:nvSpPr>
          <p:cNvPr id="896" name="Google Shape;896;p63"/>
          <p:cNvSpPr/>
          <p:nvPr/>
        </p:nvSpPr>
        <p:spPr>
          <a:xfrm>
            <a:off x="3407387" y="1738303"/>
            <a:ext cx="1873500" cy="487800"/>
          </a:xfrm>
          <a:prstGeom prst="rect">
            <a:avLst/>
          </a:prstGeom>
          <a:noFill/>
          <a:ln>
            <a:noFill/>
          </a:ln>
        </p:spPr>
        <p:txBody>
          <a:bodyPr anchorCtr="0" anchor="t" bIns="45700" lIns="91425" spcFirstLastPara="1" rIns="91425" wrap="square" tIns="45700">
            <a:noAutofit/>
          </a:bodyPr>
          <a:lstStyle/>
          <a:p>
            <a:pPr indent="0" lvl="0" marL="0" rtl="0" algn="l">
              <a:lnSpc>
                <a:spcPct val="85000"/>
              </a:lnSpc>
              <a:spcBef>
                <a:spcPts val="0"/>
              </a:spcBef>
              <a:spcAft>
                <a:spcPts val="0"/>
              </a:spcAft>
              <a:buNone/>
            </a:pPr>
            <a:r>
              <a:rPr lang="es" sz="1225">
                <a:latin typeface="Roboto Condensed"/>
                <a:ea typeface="Roboto Condensed"/>
                <a:cs typeface="Roboto Condensed"/>
                <a:sym typeface="Roboto Condensed"/>
              </a:rPr>
              <a:t>Registro espacial de la propiedad y alrededores.</a:t>
            </a:r>
            <a:endParaRPr sz="1225">
              <a:solidFill>
                <a:srgbClr val="009056"/>
              </a:solidFill>
              <a:latin typeface="Roboto Condensed"/>
              <a:ea typeface="Roboto Condensed"/>
              <a:cs typeface="Roboto Condensed"/>
              <a:sym typeface="Roboto Condensed"/>
            </a:endParaRPr>
          </a:p>
        </p:txBody>
      </p:sp>
      <p:grpSp>
        <p:nvGrpSpPr>
          <p:cNvPr id="897" name="Google Shape;897;p63"/>
          <p:cNvGrpSpPr/>
          <p:nvPr/>
        </p:nvGrpSpPr>
        <p:grpSpPr>
          <a:xfrm>
            <a:off x="4885638" y="2550985"/>
            <a:ext cx="3232775" cy="1785102"/>
            <a:chOff x="4537550" y="2996175"/>
            <a:chExt cx="3049500" cy="1683900"/>
          </a:xfrm>
        </p:grpSpPr>
        <p:sp>
          <p:nvSpPr>
            <p:cNvPr id="898" name="Google Shape;898;p63"/>
            <p:cNvSpPr/>
            <p:nvPr/>
          </p:nvSpPr>
          <p:spPr>
            <a:xfrm>
              <a:off x="4537550" y="2996175"/>
              <a:ext cx="3049500" cy="1683900"/>
            </a:xfrm>
            <a:prstGeom prst="roundRect">
              <a:avLst>
                <a:gd fmla="val 1311" name="adj"/>
              </a:avLst>
            </a:prstGeom>
            <a:solidFill>
              <a:schemeClr val="lt1"/>
            </a:solidFill>
            <a:ln cap="flat" cmpd="sng" w="9525">
              <a:solidFill>
                <a:srgbClr val="F3F3F3"/>
              </a:solidFill>
              <a:prstDash val="solid"/>
              <a:round/>
              <a:headEnd len="sm" w="sm" type="none"/>
              <a:tailEnd len="sm" w="sm" type="none"/>
            </a:ln>
            <a:effectLst>
              <a:outerShdw blurRad="214313" rotWithShape="0" algn="bl" dir="5400000" dist="19050">
                <a:srgbClr val="B7B7B7">
                  <a:alpha val="50000"/>
                </a:srgbClr>
              </a:outerShdw>
            </a:effectLst>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pic>
          <p:nvPicPr>
            <p:cNvPr id="899" name="Google Shape;899;p63"/>
            <p:cNvPicPr preferRelativeResize="0"/>
            <p:nvPr/>
          </p:nvPicPr>
          <p:blipFill rotWithShape="1">
            <a:blip r:embed="rId4">
              <a:alphaModFix/>
            </a:blip>
            <a:srcRect b="6627" l="57550" r="8732" t="62644"/>
            <a:stretch/>
          </p:blipFill>
          <p:spPr>
            <a:xfrm>
              <a:off x="6192450" y="3946652"/>
              <a:ext cx="1134663" cy="657575"/>
            </a:xfrm>
            <a:prstGeom prst="rect">
              <a:avLst/>
            </a:prstGeom>
            <a:noFill/>
            <a:ln>
              <a:noFill/>
            </a:ln>
          </p:spPr>
        </p:pic>
        <p:pic>
          <p:nvPicPr>
            <p:cNvPr id="900" name="Google Shape;900;p63"/>
            <p:cNvPicPr preferRelativeResize="0"/>
            <p:nvPr/>
          </p:nvPicPr>
          <p:blipFill rotWithShape="1">
            <a:blip r:embed="rId4">
              <a:alphaModFix/>
            </a:blip>
            <a:srcRect b="6923" l="6556" r="47466" t="21775"/>
            <a:stretch/>
          </p:blipFill>
          <p:spPr>
            <a:xfrm>
              <a:off x="4607200" y="3066156"/>
              <a:ext cx="1558125" cy="1536487"/>
            </a:xfrm>
            <a:prstGeom prst="rect">
              <a:avLst/>
            </a:prstGeom>
            <a:noFill/>
            <a:ln>
              <a:noFill/>
            </a:ln>
          </p:spPr>
        </p:pic>
        <p:pic>
          <p:nvPicPr>
            <p:cNvPr id="901" name="Google Shape;901;p63"/>
            <p:cNvPicPr preferRelativeResize="0"/>
            <p:nvPr/>
          </p:nvPicPr>
          <p:blipFill rotWithShape="1">
            <a:blip r:embed="rId4">
              <a:alphaModFix/>
            </a:blip>
            <a:srcRect b="39812" l="56935" r="7432" t="25781"/>
            <a:stretch/>
          </p:blipFill>
          <p:spPr>
            <a:xfrm>
              <a:off x="6192450" y="3091756"/>
              <a:ext cx="1337667" cy="821375"/>
            </a:xfrm>
            <a:prstGeom prst="rect">
              <a:avLst/>
            </a:prstGeom>
            <a:noFill/>
            <a:ln>
              <a:noFill/>
            </a:ln>
          </p:spPr>
        </p:pic>
      </p:grpSp>
      <p:sp>
        <p:nvSpPr>
          <p:cNvPr id="902" name="Google Shape;902;p63"/>
          <p:cNvSpPr txBox="1"/>
          <p:nvPr/>
        </p:nvSpPr>
        <p:spPr>
          <a:xfrm>
            <a:off x="4235525" y="4253850"/>
            <a:ext cx="4533000" cy="6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225">
                <a:latin typeface="Roboto Condensed"/>
                <a:ea typeface="Roboto Condensed"/>
                <a:cs typeface="Roboto Condensed"/>
                <a:sym typeface="Roboto Condensed"/>
              </a:rPr>
              <a:t>*Este servicio se brinda de acuerdo con el perfilamiento del riesgo</a:t>
            </a:r>
            <a:r>
              <a:rPr lang="es" sz="1800">
                <a:solidFill>
                  <a:schemeClr val="dk2"/>
                </a:solidFill>
              </a:rPr>
              <a:t> </a:t>
            </a:r>
            <a:endParaRPr sz="18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6" name="Shape 906"/>
        <p:cNvGrpSpPr/>
        <p:nvPr/>
      </p:nvGrpSpPr>
      <p:grpSpPr>
        <a:xfrm>
          <a:off x="0" y="0"/>
          <a:ext cx="0" cy="0"/>
          <a:chOff x="0" y="0"/>
          <a:chExt cx="0" cy="0"/>
        </a:xfrm>
      </p:grpSpPr>
      <p:sp>
        <p:nvSpPr>
          <p:cNvPr id="907" name="Google Shape;907;p64"/>
          <p:cNvSpPr/>
          <p:nvPr/>
        </p:nvSpPr>
        <p:spPr>
          <a:xfrm>
            <a:off x="5191200" y="1172333"/>
            <a:ext cx="2867700" cy="3750900"/>
          </a:xfrm>
          <a:prstGeom prst="roundRect">
            <a:avLst>
              <a:gd fmla="val 1724"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8" name="Google Shape;908;p64"/>
          <p:cNvSpPr/>
          <p:nvPr/>
        </p:nvSpPr>
        <p:spPr>
          <a:xfrm>
            <a:off x="595700" y="2136325"/>
            <a:ext cx="1995300" cy="2787000"/>
          </a:xfrm>
          <a:prstGeom prst="roundRect">
            <a:avLst>
              <a:gd fmla="val 1724"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9" name="Google Shape;909;p64"/>
          <p:cNvSpPr txBox="1"/>
          <p:nvPr/>
        </p:nvSpPr>
        <p:spPr>
          <a:xfrm>
            <a:off x="541025" y="1825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Alertas</a:t>
            </a:r>
            <a:r>
              <a:rPr lang="es" sz="2800">
                <a:solidFill>
                  <a:srgbClr val="009056"/>
                </a:solidFill>
                <a:latin typeface="Roboto Light"/>
                <a:ea typeface="Roboto Light"/>
                <a:cs typeface="Roboto Light"/>
                <a:sym typeface="Roboto Light"/>
              </a:rPr>
              <a:t> </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meteorológicas</a:t>
            </a:r>
            <a:endParaRPr sz="2800">
              <a:solidFill>
                <a:srgbClr val="009056"/>
              </a:solidFill>
              <a:latin typeface="Roboto Black"/>
              <a:ea typeface="Roboto Black"/>
              <a:cs typeface="Roboto Black"/>
              <a:sym typeface="Roboto Black"/>
            </a:endParaRPr>
          </a:p>
        </p:txBody>
      </p:sp>
      <p:sp>
        <p:nvSpPr>
          <p:cNvPr id="910" name="Google Shape;910;p64"/>
          <p:cNvSpPr/>
          <p:nvPr/>
        </p:nvSpPr>
        <p:spPr>
          <a:xfrm>
            <a:off x="844850" y="3351320"/>
            <a:ext cx="1497000" cy="1326900"/>
          </a:xfrm>
          <a:prstGeom prst="roundRect">
            <a:avLst>
              <a:gd fmla="val 5208" name="adj"/>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1" name="Google Shape;911;p64"/>
          <p:cNvSpPr txBox="1"/>
          <p:nvPr/>
        </p:nvSpPr>
        <p:spPr>
          <a:xfrm>
            <a:off x="595575" y="2163125"/>
            <a:ext cx="1995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rgbClr val="009056"/>
              </a:solidFill>
              <a:latin typeface="Roboto Condensed Black"/>
              <a:ea typeface="Roboto Condensed Black"/>
              <a:cs typeface="Roboto Condensed Black"/>
              <a:sym typeface="Roboto Condensed Black"/>
            </a:endParaRPr>
          </a:p>
          <a:p>
            <a:pPr indent="0" lvl="0" marL="0" rtl="0" algn="ctr">
              <a:spcBef>
                <a:spcPts val="0"/>
              </a:spcBef>
              <a:spcAft>
                <a:spcPts val="0"/>
              </a:spcAft>
              <a:buClr>
                <a:schemeClr val="dk1"/>
              </a:buClr>
              <a:buSzPts val="1400"/>
              <a:buFont typeface="Arial"/>
              <a:buNone/>
            </a:pPr>
            <a:r>
              <a:rPr lang="es" sz="1200">
                <a:latin typeface="Roboto Condensed"/>
                <a:ea typeface="Roboto Condensed"/>
                <a:cs typeface="Roboto Condensed"/>
                <a:sym typeface="Roboto Condensed"/>
              </a:rPr>
              <a:t>Alertas meteorológicas acorde a la</a:t>
            </a:r>
            <a:r>
              <a:rPr lang="es" sz="1200">
                <a:solidFill>
                  <a:srgbClr val="009056"/>
                </a:solidFill>
                <a:latin typeface="Roboto Condensed"/>
                <a:ea typeface="Roboto Condensed"/>
                <a:cs typeface="Roboto Condensed"/>
                <a:sym typeface="Roboto Condensed"/>
              </a:rPr>
              <a:t> </a:t>
            </a:r>
            <a:r>
              <a:rPr lang="es" sz="1200">
                <a:solidFill>
                  <a:srgbClr val="009056"/>
                </a:solidFill>
                <a:latin typeface="Roboto Condensed Black"/>
                <a:ea typeface="Roboto Condensed Black"/>
                <a:cs typeface="Roboto Condensed Black"/>
                <a:sym typeface="Roboto Condensed Black"/>
              </a:rPr>
              <a:t>ubicación del predio asegurado</a:t>
            </a:r>
            <a:endParaRPr sz="1200">
              <a:solidFill>
                <a:srgbClr val="009056"/>
              </a:solidFill>
              <a:latin typeface="Roboto Condensed Black"/>
              <a:ea typeface="Roboto Condensed Black"/>
              <a:cs typeface="Roboto Condensed Black"/>
              <a:sym typeface="Roboto Condensed Black"/>
            </a:endParaRPr>
          </a:p>
        </p:txBody>
      </p:sp>
      <p:sp>
        <p:nvSpPr>
          <p:cNvPr id="912" name="Google Shape;912;p64"/>
          <p:cNvSpPr/>
          <p:nvPr/>
        </p:nvSpPr>
        <p:spPr>
          <a:xfrm>
            <a:off x="2863525" y="2136325"/>
            <a:ext cx="1995300" cy="2787000"/>
          </a:xfrm>
          <a:prstGeom prst="roundRect">
            <a:avLst>
              <a:gd fmla="val 1724"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3" name="Google Shape;913;p64"/>
          <p:cNvSpPr txBox="1"/>
          <p:nvPr/>
        </p:nvSpPr>
        <p:spPr>
          <a:xfrm>
            <a:off x="2846149" y="2127050"/>
            <a:ext cx="201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rgbClr val="009056"/>
                </a:solidFill>
                <a:latin typeface="Roboto Condensed Black"/>
                <a:ea typeface="Roboto Condensed Black"/>
                <a:cs typeface="Roboto Condensed Black"/>
                <a:sym typeface="Roboto Condensed Black"/>
              </a:rPr>
              <a:t>Información en</a:t>
            </a:r>
            <a:endParaRPr sz="1200">
              <a:solidFill>
                <a:srgbClr val="009056"/>
              </a:solidFill>
              <a:latin typeface="Roboto Condensed Black"/>
              <a:ea typeface="Roboto Condensed Black"/>
              <a:cs typeface="Roboto Condensed Black"/>
              <a:sym typeface="Roboto Condensed Black"/>
            </a:endParaRPr>
          </a:p>
          <a:p>
            <a:pPr indent="0" lvl="0" marL="0" rtl="0" algn="ctr">
              <a:spcBef>
                <a:spcPts val="0"/>
              </a:spcBef>
              <a:spcAft>
                <a:spcPts val="0"/>
              </a:spcAft>
              <a:buNone/>
            </a:pPr>
            <a:r>
              <a:rPr lang="es" sz="1200">
                <a:solidFill>
                  <a:srgbClr val="009056"/>
                </a:solidFill>
                <a:latin typeface="Roboto Condensed Black"/>
                <a:ea typeface="Roboto Condensed Black"/>
                <a:cs typeface="Roboto Condensed Black"/>
                <a:sym typeface="Roboto Condensed Black"/>
              </a:rPr>
              <a:t>tiempo real</a:t>
            </a:r>
            <a:endParaRPr sz="1200">
              <a:solidFill>
                <a:srgbClr val="009056"/>
              </a:solidFill>
              <a:latin typeface="Roboto Condensed Black"/>
              <a:ea typeface="Roboto Condensed Black"/>
              <a:cs typeface="Roboto Condensed Black"/>
              <a:sym typeface="Roboto Condensed Black"/>
            </a:endParaRPr>
          </a:p>
        </p:txBody>
      </p:sp>
      <p:pic>
        <p:nvPicPr>
          <p:cNvPr id="914" name="Google Shape;914;p64"/>
          <p:cNvPicPr preferRelativeResize="0"/>
          <p:nvPr/>
        </p:nvPicPr>
        <p:blipFill>
          <a:blip r:embed="rId4">
            <a:alphaModFix/>
          </a:blip>
          <a:stretch>
            <a:fillRect/>
          </a:stretch>
        </p:blipFill>
        <p:spPr>
          <a:xfrm>
            <a:off x="1118775" y="3540320"/>
            <a:ext cx="948900" cy="948900"/>
          </a:xfrm>
          <a:prstGeom prst="rect">
            <a:avLst/>
          </a:prstGeom>
          <a:noFill/>
          <a:ln>
            <a:noFill/>
          </a:ln>
        </p:spPr>
      </p:pic>
      <p:pic>
        <p:nvPicPr>
          <p:cNvPr id="915" name="Google Shape;915;p64"/>
          <p:cNvPicPr preferRelativeResize="0"/>
          <p:nvPr/>
        </p:nvPicPr>
        <p:blipFill rotWithShape="1">
          <a:blip r:embed="rId5">
            <a:alphaModFix/>
          </a:blip>
          <a:srcRect b="2760" l="37876" r="14802" t="15339"/>
          <a:stretch/>
        </p:blipFill>
        <p:spPr>
          <a:xfrm>
            <a:off x="5284050" y="1930200"/>
            <a:ext cx="2718900" cy="2786999"/>
          </a:xfrm>
          <a:prstGeom prst="rect">
            <a:avLst/>
          </a:prstGeom>
          <a:noFill/>
          <a:ln>
            <a:noFill/>
          </a:ln>
        </p:spPr>
      </p:pic>
      <p:pic>
        <p:nvPicPr>
          <p:cNvPr id="916" name="Google Shape;916;p64"/>
          <p:cNvPicPr preferRelativeResize="0"/>
          <p:nvPr/>
        </p:nvPicPr>
        <p:blipFill rotWithShape="1">
          <a:blip r:embed="rId6">
            <a:alphaModFix/>
          </a:blip>
          <a:srcRect b="0" l="3660" r="0" t="0"/>
          <a:stretch/>
        </p:blipFill>
        <p:spPr>
          <a:xfrm>
            <a:off x="3104451" y="3763982"/>
            <a:ext cx="1513448" cy="1082787"/>
          </a:xfrm>
          <a:prstGeom prst="rect">
            <a:avLst/>
          </a:prstGeom>
          <a:noFill/>
          <a:ln>
            <a:noFill/>
          </a:ln>
        </p:spPr>
      </p:pic>
      <p:pic>
        <p:nvPicPr>
          <p:cNvPr id="917" name="Google Shape;917;p64"/>
          <p:cNvPicPr preferRelativeResize="0"/>
          <p:nvPr/>
        </p:nvPicPr>
        <p:blipFill rotWithShape="1">
          <a:blip r:embed="rId7">
            <a:alphaModFix/>
          </a:blip>
          <a:srcRect b="0" l="0" r="0" t="0"/>
          <a:stretch/>
        </p:blipFill>
        <p:spPr>
          <a:xfrm>
            <a:off x="3092372" y="2638461"/>
            <a:ext cx="1537606" cy="1076935"/>
          </a:xfrm>
          <a:prstGeom prst="rect">
            <a:avLst/>
          </a:prstGeom>
          <a:noFill/>
          <a:ln>
            <a:noFill/>
          </a:ln>
        </p:spPr>
      </p:pic>
      <p:sp>
        <p:nvSpPr>
          <p:cNvPr id="918" name="Google Shape;918;p64"/>
          <p:cNvSpPr txBox="1"/>
          <p:nvPr/>
        </p:nvSpPr>
        <p:spPr>
          <a:xfrm>
            <a:off x="515700" y="1247350"/>
            <a:ext cx="4343100" cy="5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250">
                <a:solidFill>
                  <a:schemeClr val="dk1"/>
                </a:solidFill>
                <a:latin typeface="Roboto Condensed"/>
                <a:ea typeface="Roboto Condensed"/>
                <a:cs typeface="Roboto Condensed"/>
                <a:sym typeface="Roboto Condensed"/>
              </a:rPr>
              <a:t>Entregamos información </a:t>
            </a:r>
            <a:r>
              <a:rPr lang="es" sz="1250">
                <a:solidFill>
                  <a:schemeClr val="dk1"/>
                </a:solidFill>
                <a:latin typeface="Roboto Condensed"/>
                <a:ea typeface="Roboto Condensed"/>
                <a:cs typeface="Roboto Condensed"/>
                <a:sym typeface="Roboto Condensed"/>
              </a:rPr>
              <a:t>de pronósticos de lluvias, vientos fuertes, granizo y huracane,  incluyendo recomendaciones para manejar estos eventos naturales. </a:t>
            </a:r>
            <a:endParaRPr sz="2100">
              <a:solidFill>
                <a:schemeClr val="dk2"/>
              </a:solidFill>
            </a:endParaRPr>
          </a:p>
        </p:txBody>
      </p:sp>
      <p:sp>
        <p:nvSpPr>
          <p:cNvPr id="919" name="Google Shape;919;p64"/>
          <p:cNvSpPr txBox="1"/>
          <p:nvPr/>
        </p:nvSpPr>
        <p:spPr>
          <a:xfrm>
            <a:off x="5185975" y="1312250"/>
            <a:ext cx="28677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700">
                <a:solidFill>
                  <a:srgbClr val="009056"/>
                </a:solidFill>
                <a:latin typeface="Roboto Condensed Black"/>
                <a:ea typeface="Roboto Condensed Black"/>
                <a:cs typeface="Roboto Condensed Black"/>
                <a:sym typeface="Roboto Condensed Black"/>
              </a:rPr>
              <a:t>Ejemplo comunicado</a:t>
            </a:r>
            <a:endParaRPr sz="1700">
              <a:solidFill>
                <a:srgbClr val="009056"/>
              </a:solidFill>
              <a:latin typeface="Roboto Condensed Black"/>
              <a:ea typeface="Roboto Condensed Black"/>
              <a:cs typeface="Roboto Condensed Black"/>
              <a:sym typeface="Roboto Condensed Black"/>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3" name="Shape 923"/>
        <p:cNvGrpSpPr/>
        <p:nvPr/>
      </p:nvGrpSpPr>
      <p:grpSpPr>
        <a:xfrm>
          <a:off x="0" y="0"/>
          <a:ext cx="0" cy="0"/>
          <a:chOff x="0" y="0"/>
          <a:chExt cx="0" cy="0"/>
        </a:xfrm>
      </p:grpSpPr>
      <p:sp>
        <p:nvSpPr>
          <p:cNvPr id="924" name="Google Shape;924;p65"/>
          <p:cNvSpPr/>
          <p:nvPr/>
        </p:nvSpPr>
        <p:spPr>
          <a:xfrm>
            <a:off x="464825" y="1736025"/>
            <a:ext cx="6113100" cy="2194800"/>
          </a:xfrm>
          <a:prstGeom prst="roundRect">
            <a:avLst>
              <a:gd fmla="val 1724"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5" name="Google Shape;925;p65"/>
          <p:cNvSpPr txBox="1"/>
          <p:nvPr/>
        </p:nvSpPr>
        <p:spPr>
          <a:xfrm>
            <a:off x="615162" y="3400550"/>
            <a:ext cx="10707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33"/>
              </a:buClr>
              <a:buSzPts val="1200"/>
              <a:buFont typeface="Arial"/>
              <a:buNone/>
            </a:pPr>
            <a:r>
              <a:rPr lang="es" sz="1000">
                <a:latin typeface="Roboto Condensed Medium"/>
                <a:ea typeface="Roboto Condensed Medium"/>
                <a:cs typeface="Roboto Condensed Medium"/>
                <a:sym typeface="Roboto Condensed Medium"/>
              </a:rPr>
              <a:t>Sistema de alarmas</a:t>
            </a:r>
            <a:endParaRPr i="0" sz="1000" u="none" cap="none" strike="noStrike">
              <a:latin typeface="Roboto Condensed Medium"/>
              <a:ea typeface="Roboto Condensed Medium"/>
              <a:cs typeface="Roboto Condensed Medium"/>
              <a:sym typeface="Roboto Condensed Medium"/>
            </a:endParaRPr>
          </a:p>
        </p:txBody>
      </p:sp>
      <p:sp>
        <p:nvSpPr>
          <p:cNvPr id="926" name="Google Shape;926;p65"/>
          <p:cNvSpPr txBox="1"/>
          <p:nvPr/>
        </p:nvSpPr>
        <p:spPr>
          <a:xfrm>
            <a:off x="4199016" y="3400550"/>
            <a:ext cx="11640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33"/>
              </a:buClr>
              <a:buSzPts val="1200"/>
              <a:buFont typeface="Arial"/>
              <a:buNone/>
            </a:pPr>
            <a:r>
              <a:rPr lang="es" sz="1000">
                <a:latin typeface="Roboto Condensed Medium"/>
                <a:ea typeface="Roboto Condensed Medium"/>
                <a:cs typeface="Roboto Condensed Medium"/>
                <a:sym typeface="Roboto Condensed Medium"/>
              </a:rPr>
              <a:t>Sistema de control de acceso</a:t>
            </a:r>
            <a:endParaRPr i="0" sz="1000" u="none" cap="none" strike="noStrike">
              <a:latin typeface="Roboto Condensed Medium"/>
              <a:ea typeface="Roboto Condensed Medium"/>
              <a:cs typeface="Roboto Condensed Medium"/>
              <a:sym typeface="Roboto Condensed Medium"/>
            </a:endParaRPr>
          </a:p>
        </p:txBody>
      </p:sp>
      <p:sp>
        <p:nvSpPr>
          <p:cNvPr id="927" name="Google Shape;927;p65"/>
          <p:cNvSpPr txBox="1"/>
          <p:nvPr/>
        </p:nvSpPr>
        <p:spPr>
          <a:xfrm>
            <a:off x="5412536" y="3400550"/>
            <a:ext cx="10707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33"/>
              </a:buClr>
              <a:buSzPts val="1200"/>
              <a:buFont typeface="Arial"/>
              <a:buNone/>
            </a:pPr>
            <a:r>
              <a:rPr lang="es" sz="1000">
                <a:latin typeface="Roboto Condensed Medium"/>
                <a:ea typeface="Roboto Condensed Medium"/>
                <a:cs typeface="Roboto Condensed Medium"/>
                <a:sym typeface="Roboto Condensed Medium"/>
              </a:rPr>
              <a:t>IOT de procesos</a:t>
            </a:r>
            <a:endParaRPr i="0" sz="1000" u="none" cap="none" strike="noStrike">
              <a:latin typeface="Roboto Condensed Medium"/>
              <a:ea typeface="Roboto Condensed Medium"/>
              <a:cs typeface="Roboto Condensed Medium"/>
              <a:sym typeface="Roboto Condensed Medium"/>
            </a:endParaRPr>
          </a:p>
        </p:txBody>
      </p:sp>
      <p:sp>
        <p:nvSpPr>
          <p:cNvPr id="928" name="Google Shape;928;p65"/>
          <p:cNvSpPr txBox="1"/>
          <p:nvPr/>
        </p:nvSpPr>
        <p:spPr>
          <a:xfrm>
            <a:off x="1795163" y="3400550"/>
            <a:ext cx="10707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33"/>
              </a:buClr>
              <a:buSzPts val="1200"/>
              <a:buFont typeface="Arial"/>
              <a:buNone/>
            </a:pPr>
            <a:r>
              <a:rPr lang="es" sz="1000">
                <a:latin typeface="Roboto Condensed Medium"/>
                <a:ea typeface="Roboto Condensed Medium"/>
                <a:cs typeface="Roboto Condensed Medium"/>
                <a:sym typeface="Roboto Condensed Medium"/>
              </a:rPr>
              <a:t>Sistema contra incendio</a:t>
            </a:r>
            <a:endParaRPr i="0" sz="1000" u="none" cap="none" strike="noStrike">
              <a:latin typeface="Roboto Condensed Medium"/>
              <a:ea typeface="Roboto Condensed Medium"/>
              <a:cs typeface="Roboto Condensed Medium"/>
              <a:sym typeface="Roboto Condensed Medium"/>
            </a:endParaRPr>
          </a:p>
        </p:txBody>
      </p:sp>
      <p:sp>
        <p:nvSpPr>
          <p:cNvPr id="929" name="Google Shape;929;p65"/>
          <p:cNvSpPr txBox="1"/>
          <p:nvPr/>
        </p:nvSpPr>
        <p:spPr>
          <a:xfrm>
            <a:off x="3000550" y="3400550"/>
            <a:ext cx="10707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33"/>
              </a:buClr>
              <a:buSzPts val="1200"/>
              <a:buFont typeface="Arial"/>
              <a:buNone/>
            </a:pPr>
            <a:r>
              <a:rPr lang="es" sz="1000">
                <a:latin typeface="Roboto Condensed Medium"/>
                <a:ea typeface="Roboto Condensed Medium"/>
                <a:cs typeface="Roboto Condensed Medium"/>
                <a:sym typeface="Roboto Condensed Medium"/>
              </a:rPr>
              <a:t>Circuito cerrado de Televisión</a:t>
            </a:r>
            <a:endParaRPr i="0" sz="1000" u="none" cap="none" strike="noStrike">
              <a:latin typeface="Roboto Condensed Medium"/>
              <a:ea typeface="Roboto Condensed Medium"/>
              <a:cs typeface="Roboto Condensed Medium"/>
              <a:sym typeface="Roboto Condensed Medium"/>
            </a:endParaRPr>
          </a:p>
        </p:txBody>
      </p:sp>
      <p:sp>
        <p:nvSpPr>
          <p:cNvPr id="930" name="Google Shape;930;p65"/>
          <p:cNvSpPr txBox="1"/>
          <p:nvPr/>
        </p:nvSpPr>
        <p:spPr>
          <a:xfrm>
            <a:off x="541025" y="1063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Análisis funcional de sistemas </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de seguridad y procesos industriales</a:t>
            </a:r>
            <a:endParaRPr sz="2800">
              <a:solidFill>
                <a:srgbClr val="009056"/>
              </a:solidFill>
              <a:latin typeface="Roboto Black"/>
              <a:ea typeface="Roboto Black"/>
              <a:cs typeface="Roboto Black"/>
              <a:sym typeface="Roboto Black"/>
            </a:endParaRPr>
          </a:p>
        </p:txBody>
      </p:sp>
      <p:sp>
        <p:nvSpPr>
          <p:cNvPr id="931" name="Google Shape;931;p65"/>
          <p:cNvSpPr txBox="1"/>
          <p:nvPr/>
        </p:nvSpPr>
        <p:spPr>
          <a:xfrm>
            <a:off x="464850" y="1187550"/>
            <a:ext cx="6113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latin typeface="Roboto Condensed"/>
                <a:ea typeface="Roboto Condensed"/>
                <a:cs typeface="Roboto Condensed"/>
                <a:sym typeface="Roboto Condensed"/>
              </a:rPr>
              <a:t>Herramienta basada en internet de las cosas (IoT) que analiza y evalúa el </a:t>
            </a:r>
            <a:r>
              <a:rPr lang="es" sz="1200">
                <a:solidFill>
                  <a:srgbClr val="009056"/>
                </a:solidFill>
                <a:latin typeface="Roboto Condensed Black"/>
                <a:ea typeface="Roboto Condensed Black"/>
                <a:cs typeface="Roboto Condensed Black"/>
                <a:sym typeface="Roboto Condensed Black"/>
              </a:rPr>
              <a:t>desempeño</a:t>
            </a:r>
            <a:r>
              <a:rPr lang="es" sz="1200">
                <a:solidFill>
                  <a:schemeClr val="dk2"/>
                </a:solidFill>
                <a:latin typeface="Roboto Condensed Light"/>
                <a:ea typeface="Roboto Condensed Light"/>
                <a:cs typeface="Roboto Condensed Light"/>
                <a:sym typeface="Roboto Condensed Light"/>
              </a:rPr>
              <a:t> </a:t>
            </a:r>
            <a:r>
              <a:rPr lang="es" sz="1200">
                <a:latin typeface="Roboto Condensed"/>
                <a:ea typeface="Roboto Condensed"/>
                <a:cs typeface="Roboto Condensed"/>
                <a:sym typeface="Roboto Condensed"/>
              </a:rPr>
              <a:t>de los sistemas de seguridad y de procesos industriales en su empresa. </a:t>
            </a:r>
            <a:endParaRPr sz="1800">
              <a:latin typeface="Roboto Condensed"/>
              <a:ea typeface="Roboto Condensed"/>
              <a:cs typeface="Roboto Condensed"/>
              <a:sym typeface="Roboto Condensed"/>
            </a:endParaRPr>
          </a:p>
        </p:txBody>
      </p:sp>
      <p:grpSp>
        <p:nvGrpSpPr>
          <p:cNvPr id="932" name="Google Shape;932;p65"/>
          <p:cNvGrpSpPr/>
          <p:nvPr/>
        </p:nvGrpSpPr>
        <p:grpSpPr>
          <a:xfrm>
            <a:off x="606785" y="2417687"/>
            <a:ext cx="1070700" cy="948900"/>
            <a:chOff x="1105870" y="2265287"/>
            <a:chExt cx="1070700" cy="948900"/>
          </a:xfrm>
        </p:grpSpPr>
        <p:sp>
          <p:nvSpPr>
            <p:cNvPr id="933" name="Google Shape;933;p65"/>
            <p:cNvSpPr/>
            <p:nvPr/>
          </p:nvSpPr>
          <p:spPr>
            <a:xfrm>
              <a:off x="1105870" y="2265287"/>
              <a:ext cx="1070700" cy="948900"/>
            </a:xfrm>
            <a:prstGeom prst="roundRect">
              <a:avLst>
                <a:gd fmla="val 5208" name="adj"/>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34" name="Google Shape;934;p65"/>
            <p:cNvPicPr preferRelativeResize="0"/>
            <p:nvPr/>
          </p:nvPicPr>
          <p:blipFill>
            <a:blip r:embed="rId4">
              <a:alphaModFix/>
            </a:blip>
            <a:stretch>
              <a:fillRect/>
            </a:stretch>
          </p:blipFill>
          <p:spPr>
            <a:xfrm>
              <a:off x="1348833" y="2447350"/>
              <a:ext cx="584774" cy="584774"/>
            </a:xfrm>
            <a:prstGeom prst="rect">
              <a:avLst/>
            </a:prstGeom>
            <a:noFill/>
            <a:ln>
              <a:noFill/>
            </a:ln>
          </p:spPr>
        </p:pic>
      </p:grpSp>
      <p:grpSp>
        <p:nvGrpSpPr>
          <p:cNvPr id="935" name="Google Shape;935;p65"/>
          <p:cNvGrpSpPr/>
          <p:nvPr/>
        </p:nvGrpSpPr>
        <p:grpSpPr>
          <a:xfrm>
            <a:off x="3003365" y="2417687"/>
            <a:ext cx="1070700" cy="948900"/>
            <a:chOff x="3502451" y="2265287"/>
            <a:chExt cx="1070700" cy="948900"/>
          </a:xfrm>
        </p:grpSpPr>
        <p:sp>
          <p:nvSpPr>
            <p:cNvPr id="936" name="Google Shape;936;p65"/>
            <p:cNvSpPr/>
            <p:nvPr/>
          </p:nvSpPr>
          <p:spPr>
            <a:xfrm>
              <a:off x="3502451" y="2265287"/>
              <a:ext cx="1070700" cy="948900"/>
            </a:xfrm>
            <a:prstGeom prst="roundRect">
              <a:avLst>
                <a:gd fmla="val 5208" name="adj"/>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37" name="Google Shape;937;p65"/>
            <p:cNvPicPr preferRelativeResize="0"/>
            <p:nvPr/>
          </p:nvPicPr>
          <p:blipFill>
            <a:blip r:embed="rId5">
              <a:alphaModFix/>
            </a:blip>
            <a:stretch>
              <a:fillRect/>
            </a:stretch>
          </p:blipFill>
          <p:spPr>
            <a:xfrm>
              <a:off x="3729132" y="2431069"/>
              <a:ext cx="617338" cy="617338"/>
            </a:xfrm>
            <a:prstGeom prst="rect">
              <a:avLst/>
            </a:prstGeom>
            <a:noFill/>
            <a:ln>
              <a:noFill/>
            </a:ln>
          </p:spPr>
        </p:pic>
      </p:grpSp>
      <p:grpSp>
        <p:nvGrpSpPr>
          <p:cNvPr id="938" name="Google Shape;938;p65"/>
          <p:cNvGrpSpPr/>
          <p:nvPr/>
        </p:nvGrpSpPr>
        <p:grpSpPr>
          <a:xfrm>
            <a:off x="4201656" y="2417687"/>
            <a:ext cx="1070700" cy="948900"/>
            <a:chOff x="4700741" y="2265287"/>
            <a:chExt cx="1070700" cy="948900"/>
          </a:xfrm>
        </p:grpSpPr>
        <p:sp>
          <p:nvSpPr>
            <p:cNvPr id="939" name="Google Shape;939;p65"/>
            <p:cNvSpPr/>
            <p:nvPr/>
          </p:nvSpPr>
          <p:spPr>
            <a:xfrm>
              <a:off x="4700741" y="2265287"/>
              <a:ext cx="1070700" cy="948900"/>
            </a:xfrm>
            <a:prstGeom prst="roundRect">
              <a:avLst>
                <a:gd fmla="val 5208" name="adj"/>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40" name="Google Shape;940;p65"/>
            <p:cNvPicPr preferRelativeResize="0"/>
            <p:nvPr/>
          </p:nvPicPr>
          <p:blipFill>
            <a:blip r:embed="rId6">
              <a:alphaModFix/>
            </a:blip>
            <a:stretch>
              <a:fillRect/>
            </a:stretch>
          </p:blipFill>
          <p:spPr>
            <a:xfrm>
              <a:off x="4906516" y="2410150"/>
              <a:ext cx="659150" cy="659174"/>
            </a:xfrm>
            <a:prstGeom prst="rect">
              <a:avLst/>
            </a:prstGeom>
            <a:noFill/>
            <a:ln>
              <a:noFill/>
            </a:ln>
          </p:spPr>
        </p:pic>
      </p:grpSp>
      <p:grpSp>
        <p:nvGrpSpPr>
          <p:cNvPr id="941" name="Google Shape;941;p65"/>
          <p:cNvGrpSpPr/>
          <p:nvPr/>
        </p:nvGrpSpPr>
        <p:grpSpPr>
          <a:xfrm>
            <a:off x="5399946" y="2417687"/>
            <a:ext cx="1070700" cy="948900"/>
            <a:chOff x="5899031" y="2265287"/>
            <a:chExt cx="1070700" cy="948900"/>
          </a:xfrm>
        </p:grpSpPr>
        <p:sp>
          <p:nvSpPr>
            <p:cNvPr id="942" name="Google Shape;942;p65"/>
            <p:cNvSpPr/>
            <p:nvPr/>
          </p:nvSpPr>
          <p:spPr>
            <a:xfrm>
              <a:off x="5899031" y="2265287"/>
              <a:ext cx="1070700" cy="948900"/>
            </a:xfrm>
            <a:prstGeom prst="roundRect">
              <a:avLst>
                <a:gd fmla="val 5208" name="adj"/>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43" name="Google Shape;943;p65"/>
            <p:cNvPicPr preferRelativeResize="0"/>
            <p:nvPr/>
          </p:nvPicPr>
          <p:blipFill>
            <a:blip r:embed="rId7">
              <a:alphaModFix/>
            </a:blip>
            <a:stretch>
              <a:fillRect/>
            </a:stretch>
          </p:blipFill>
          <p:spPr>
            <a:xfrm>
              <a:off x="6125706" y="2431062"/>
              <a:ext cx="617350" cy="617350"/>
            </a:xfrm>
            <a:prstGeom prst="rect">
              <a:avLst/>
            </a:prstGeom>
            <a:noFill/>
            <a:ln>
              <a:noFill/>
            </a:ln>
          </p:spPr>
        </p:pic>
      </p:grpSp>
      <p:grpSp>
        <p:nvGrpSpPr>
          <p:cNvPr id="944" name="Google Shape;944;p65"/>
          <p:cNvGrpSpPr/>
          <p:nvPr/>
        </p:nvGrpSpPr>
        <p:grpSpPr>
          <a:xfrm>
            <a:off x="1805075" y="2417687"/>
            <a:ext cx="1070700" cy="948900"/>
            <a:chOff x="2304161" y="2265287"/>
            <a:chExt cx="1070700" cy="948900"/>
          </a:xfrm>
        </p:grpSpPr>
        <p:sp>
          <p:nvSpPr>
            <p:cNvPr id="945" name="Google Shape;945;p65"/>
            <p:cNvSpPr/>
            <p:nvPr/>
          </p:nvSpPr>
          <p:spPr>
            <a:xfrm>
              <a:off x="2304161" y="2265287"/>
              <a:ext cx="1070700" cy="948900"/>
            </a:xfrm>
            <a:prstGeom prst="roundRect">
              <a:avLst>
                <a:gd fmla="val 5208" name="adj"/>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946" name="Google Shape;946;p65"/>
            <p:cNvGrpSpPr/>
            <p:nvPr/>
          </p:nvGrpSpPr>
          <p:grpSpPr>
            <a:xfrm>
              <a:off x="2492831" y="2393198"/>
              <a:ext cx="693358" cy="693079"/>
              <a:chOff x="8650075" y="2053161"/>
              <a:chExt cx="2790175" cy="2790175"/>
            </a:xfrm>
          </p:grpSpPr>
          <p:sp>
            <p:nvSpPr>
              <p:cNvPr id="947" name="Google Shape;947;p65"/>
              <p:cNvSpPr/>
              <p:nvPr/>
            </p:nvSpPr>
            <p:spPr>
              <a:xfrm>
                <a:off x="9410225" y="2430600"/>
                <a:ext cx="1231500" cy="208200"/>
              </a:xfrm>
              <a:prstGeom prst="roundRect">
                <a:avLst>
                  <a:gd fmla="val 16667" name="adj"/>
                </a:avLst>
              </a:prstGeom>
              <a:solidFill>
                <a:srgbClr val="FFDC5F"/>
              </a:solidFill>
              <a:ln cap="flat" cmpd="sng" w="9525">
                <a:solidFill>
                  <a:srgbClr val="FFDC5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8" name="Google Shape;948;p65"/>
              <p:cNvSpPr/>
              <p:nvPr/>
            </p:nvSpPr>
            <p:spPr>
              <a:xfrm rot="-2887973">
                <a:off x="9882361" y="3054905"/>
                <a:ext cx="287232" cy="287232"/>
              </a:xfrm>
              <a:prstGeom prst="teardrop">
                <a:avLst>
                  <a:gd fmla="val 141366" name="adj"/>
                </a:avLst>
              </a:prstGeom>
              <a:solidFill>
                <a:srgbClr val="FFDC5F"/>
              </a:solidFill>
              <a:ln cap="flat" cmpd="sng" w="9525">
                <a:solidFill>
                  <a:srgbClr val="FFDC5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49" name="Google Shape;949;p65"/>
              <p:cNvPicPr preferRelativeResize="0"/>
              <p:nvPr/>
            </p:nvPicPr>
            <p:blipFill>
              <a:blip r:embed="rId8">
                <a:alphaModFix/>
              </a:blip>
              <a:stretch>
                <a:fillRect/>
              </a:stretch>
            </p:blipFill>
            <p:spPr>
              <a:xfrm>
                <a:off x="8650075" y="2053161"/>
                <a:ext cx="2790175" cy="2790175"/>
              </a:xfrm>
              <a:prstGeom prst="rect">
                <a:avLst/>
              </a:prstGeom>
              <a:noFill/>
              <a:ln>
                <a:noFill/>
              </a:ln>
            </p:spPr>
          </p:pic>
        </p:grpSp>
      </p:grpSp>
      <p:sp>
        <p:nvSpPr>
          <p:cNvPr id="950" name="Google Shape;950;p65"/>
          <p:cNvSpPr txBox="1"/>
          <p:nvPr/>
        </p:nvSpPr>
        <p:spPr>
          <a:xfrm>
            <a:off x="386711" y="1762825"/>
            <a:ext cx="6308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200">
                <a:solidFill>
                  <a:srgbClr val="009056"/>
                </a:solidFill>
                <a:latin typeface="Roboto Condensed Black"/>
                <a:ea typeface="Roboto Condensed Black"/>
                <a:cs typeface="Roboto Condensed Black"/>
                <a:sym typeface="Roboto Condensed Black"/>
              </a:rPr>
              <a:t>Sistemas evaluados</a:t>
            </a:r>
            <a:endParaRPr sz="1200">
              <a:solidFill>
                <a:srgbClr val="009056"/>
              </a:solidFill>
              <a:latin typeface="Roboto Condensed Black"/>
              <a:ea typeface="Roboto Condensed Black"/>
              <a:cs typeface="Roboto Condensed Black"/>
              <a:sym typeface="Roboto Condensed Black"/>
            </a:endParaRPr>
          </a:p>
          <a:p>
            <a:pPr indent="0" lvl="0" marL="0" rtl="0" algn="ctr">
              <a:spcBef>
                <a:spcPts val="0"/>
              </a:spcBef>
              <a:spcAft>
                <a:spcPts val="0"/>
              </a:spcAft>
              <a:buNone/>
            </a:pPr>
            <a:r>
              <a:rPr lang="es" sz="1200">
                <a:latin typeface="Roboto Condensed"/>
                <a:ea typeface="Roboto Condensed"/>
                <a:cs typeface="Roboto Condensed"/>
                <a:sym typeface="Roboto Condensed"/>
              </a:rPr>
              <a:t>Analizamos la información generada por sistemas de seguridad como:</a:t>
            </a:r>
            <a:endParaRPr sz="1200">
              <a:latin typeface="Roboto Condensed Black"/>
              <a:ea typeface="Roboto Condensed Black"/>
              <a:cs typeface="Roboto Condensed Black"/>
              <a:sym typeface="Roboto Condensed Black"/>
            </a:endParaRPr>
          </a:p>
        </p:txBody>
      </p:sp>
      <p:sp>
        <p:nvSpPr>
          <p:cNvPr id="951" name="Google Shape;951;p65"/>
          <p:cNvSpPr/>
          <p:nvPr/>
        </p:nvSpPr>
        <p:spPr>
          <a:xfrm>
            <a:off x="6674450" y="1964625"/>
            <a:ext cx="2182200" cy="2464500"/>
          </a:xfrm>
          <a:prstGeom prst="roundRect">
            <a:avLst>
              <a:gd fmla="val 1724"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2" name="Google Shape;952;p65"/>
          <p:cNvSpPr txBox="1"/>
          <p:nvPr/>
        </p:nvSpPr>
        <p:spPr>
          <a:xfrm>
            <a:off x="6704800" y="1994725"/>
            <a:ext cx="2182200" cy="8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200">
                <a:solidFill>
                  <a:srgbClr val="009056"/>
                </a:solidFill>
                <a:latin typeface="Roboto Condensed Black"/>
                <a:ea typeface="Roboto Condensed Black"/>
                <a:cs typeface="Roboto Condensed Black"/>
                <a:sym typeface="Roboto Condensed Black"/>
              </a:rPr>
              <a:t>Beneficio para clientes</a:t>
            </a:r>
            <a:endParaRPr sz="1200">
              <a:solidFill>
                <a:srgbClr val="009056"/>
              </a:solidFill>
              <a:latin typeface="Roboto Condensed Black"/>
              <a:ea typeface="Roboto Condensed Black"/>
              <a:cs typeface="Roboto Condensed Black"/>
              <a:sym typeface="Roboto Condensed Black"/>
            </a:endParaRPr>
          </a:p>
          <a:p>
            <a:pPr indent="0" lvl="0" marL="0" rtl="0" algn="ctr">
              <a:spcBef>
                <a:spcPts val="0"/>
              </a:spcBef>
              <a:spcAft>
                <a:spcPts val="0"/>
              </a:spcAft>
              <a:buNone/>
            </a:pPr>
            <a:r>
              <a:rPr lang="es" sz="1200">
                <a:solidFill>
                  <a:srgbClr val="009056"/>
                </a:solidFill>
                <a:latin typeface="Roboto Condensed Black"/>
                <a:ea typeface="Roboto Condensed Black"/>
                <a:cs typeface="Roboto Condensed Black"/>
                <a:sym typeface="Roboto Condensed Black"/>
              </a:rPr>
              <a:t>All Risk </a:t>
            </a:r>
            <a:endParaRPr sz="1200">
              <a:solidFill>
                <a:srgbClr val="009056"/>
              </a:solidFill>
              <a:latin typeface="Roboto Condensed Black"/>
              <a:ea typeface="Roboto Condensed Black"/>
              <a:cs typeface="Roboto Condensed Black"/>
              <a:sym typeface="Roboto Condensed Black"/>
            </a:endParaRPr>
          </a:p>
          <a:p>
            <a:pPr indent="0" lvl="0" marL="0" rtl="0" algn="ctr">
              <a:spcBef>
                <a:spcPts val="0"/>
              </a:spcBef>
              <a:spcAft>
                <a:spcPts val="0"/>
              </a:spcAft>
              <a:buNone/>
            </a:pPr>
            <a:r>
              <a:rPr lang="es" sz="1200">
                <a:latin typeface="Roboto Condensed"/>
                <a:ea typeface="Roboto Condensed"/>
                <a:cs typeface="Roboto Condensed"/>
                <a:sym typeface="Roboto Condensed"/>
              </a:rPr>
              <a:t>daños materiales </a:t>
            </a:r>
            <a:endParaRPr sz="1200">
              <a:solidFill>
                <a:srgbClr val="009056"/>
              </a:solidFill>
              <a:latin typeface="Roboto Condensed Black"/>
              <a:ea typeface="Roboto Condensed Black"/>
              <a:cs typeface="Roboto Condensed Black"/>
              <a:sym typeface="Roboto Condensed Black"/>
            </a:endParaRPr>
          </a:p>
        </p:txBody>
      </p:sp>
      <p:pic>
        <p:nvPicPr>
          <p:cNvPr id="953" name="Google Shape;953;p65"/>
          <p:cNvPicPr preferRelativeResize="0"/>
          <p:nvPr/>
        </p:nvPicPr>
        <p:blipFill rotWithShape="1">
          <a:blip r:embed="rId9">
            <a:alphaModFix/>
          </a:blip>
          <a:srcRect b="3735" l="0" r="3735" t="0"/>
          <a:stretch/>
        </p:blipFill>
        <p:spPr>
          <a:xfrm>
            <a:off x="6674450" y="2857033"/>
            <a:ext cx="2182253" cy="1437391"/>
          </a:xfrm>
          <a:prstGeom prst="rect">
            <a:avLst/>
          </a:prstGeom>
          <a:noFill/>
          <a:ln>
            <a:noFill/>
          </a:ln>
        </p:spPr>
      </p:pic>
      <p:sp>
        <p:nvSpPr>
          <p:cNvPr id="954" name="Google Shape;954;p65"/>
          <p:cNvSpPr/>
          <p:nvPr/>
        </p:nvSpPr>
        <p:spPr>
          <a:xfrm>
            <a:off x="6674450" y="2857025"/>
            <a:ext cx="2182200" cy="1437300"/>
          </a:xfrm>
          <a:prstGeom prst="rect">
            <a:avLst/>
          </a:prstGeom>
          <a:solidFill>
            <a:srgbClr val="007C4A">
              <a:alpha val="449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5" name="Google Shape;955;p65"/>
          <p:cNvSpPr txBox="1"/>
          <p:nvPr/>
        </p:nvSpPr>
        <p:spPr>
          <a:xfrm>
            <a:off x="464850" y="3930750"/>
            <a:ext cx="6113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200">
                <a:latin typeface="Roboto Condensed"/>
                <a:ea typeface="Roboto Condensed"/>
                <a:cs typeface="Roboto Condensed"/>
                <a:sym typeface="Roboto Condensed"/>
              </a:rPr>
              <a:t>*El cliente asume la instalación inicial de los equipos y nuestra Compañía </a:t>
            </a:r>
            <a:r>
              <a:rPr lang="es" sz="1200">
                <a:solidFill>
                  <a:schemeClr val="dk1"/>
                </a:solidFill>
                <a:latin typeface="Roboto Condensed"/>
                <a:ea typeface="Roboto Condensed"/>
                <a:cs typeface="Roboto Condensed"/>
                <a:sym typeface="Roboto Condensed"/>
              </a:rPr>
              <a:t>la </a:t>
            </a:r>
            <a:r>
              <a:rPr lang="es" sz="1200">
                <a:solidFill>
                  <a:schemeClr val="dk1"/>
                </a:solidFill>
                <a:latin typeface="Roboto Condensed"/>
                <a:ea typeface="Roboto Condensed"/>
                <a:cs typeface="Roboto Condensed"/>
                <a:sym typeface="Roboto Condensed"/>
              </a:rPr>
              <a:t>mensualidad de este servicio y su mantenimiento.</a:t>
            </a:r>
            <a:endParaRPr sz="18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30"/>
          <p:cNvSpPr txBox="1"/>
          <p:nvPr/>
        </p:nvSpPr>
        <p:spPr>
          <a:xfrm>
            <a:off x="2965600" y="395400"/>
            <a:ext cx="6570900" cy="5250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600">
                <a:solidFill>
                  <a:srgbClr val="009056"/>
                </a:solidFill>
                <a:latin typeface="Roboto Black"/>
                <a:ea typeface="Roboto Black"/>
                <a:cs typeface="Roboto Black"/>
                <a:sym typeface="Roboto Black"/>
              </a:rPr>
              <a:t>por ventas anuales</a:t>
            </a:r>
            <a:endParaRPr sz="2600">
              <a:solidFill>
                <a:srgbClr val="009056"/>
              </a:solidFill>
              <a:latin typeface="Roboto Black"/>
              <a:ea typeface="Roboto Black"/>
              <a:cs typeface="Roboto Black"/>
              <a:sym typeface="Roboto Black"/>
            </a:endParaRPr>
          </a:p>
        </p:txBody>
      </p:sp>
      <p:sp>
        <p:nvSpPr>
          <p:cNvPr id="244" name="Google Shape;244;p30"/>
          <p:cNvSpPr txBox="1"/>
          <p:nvPr/>
        </p:nvSpPr>
        <p:spPr>
          <a:xfrm>
            <a:off x="2952718" y="56650"/>
            <a:ext cx="4382400" cy="5511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Segmentación empresas</a:t>
            </a:r>
            <a:endParaRPr sz="2800">
              <a:solidFill>
                <a:srgbClr val="009056"/>
              </a:solidFill>
              <a:latin typeface="Roboto Black"/>
              <a:ea typeface="Roboto Black"/>
              <a:cs typeface="Roboto Black"/>
              <a:sym typeface="Roboto Black"/>
            </a:endParaRPr>
          </a:p>
        </p:txBody>
      </p:sp>
      <p:sp>
        <p:nvSpPr>
          <p:cNvPr id="245" name="Google Shape;245;p30"/>
          <p:cNvSpPr/>
          <p:nvPr/>
        </p:nvSpPr>
        <p:spPr>
          <a:xfrm>
            <a:off x="3215175" y="1883000"/>
            <a:ext cx="3687600" cy="587700"/>
          </a:xfrm>
          <a:prstGeom prst="parallelogram">
            <a:avLst>
              <a:gd fmla="val 25000" name="adj"/>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1600">
                <a:solidFill>
                  <a:schemeClr val="lt1"/>
                </a:solidFill>
                <a:latin typeface="Roboto Medium"/>
                <a:ea typeface="Roboto Medium"/>
                <a:cs typeface="Roboto Medium"/>
                <a:sym typeface="Roboto Medium"/>
              </a:rPr>
              <a:t>Corporativos</a:t>
            </a:r>
            <a:endParaRPr sz="1600">
              <a:solidFill>
                <a:schemeClr val="lt1"/>
              </a:solidFill>
              <a:latin typeface="Roboto Medium"/>
              <a:ea typeface="Roboto Medium"/>
              <a:cs typeface="Roboto Medium"/>
              <a:sym typeface="Roboto Medium"/>
            </a:endParaRPr>
          </a:p>
          <a:p>
            <a:pPr indent="0" lvl="0" marL="0" rtl="0" algn="ctr">
              <a:spcBef>
                <a:spcPts val="0"/>
              </a:spcBef>
              <a:spcAft>
                <a:spcPts val="0"/>
              </a:spcAft>
              <a:buNone/>
            </a:pPr>
            <a:r>
              <a:rPr lang="es">
                <a:solidFill>
                  <a:schemeClr val="lt1"/>
                </a:solidFill>
                <a:latin typeface="Roboto Condensed"/>
                <a:ea typeface="Roboto Condensed"/>
                <a:cs typeface="Roboto Condensed"/>
                <a:sym typeface="Roboto Condensed"/>
              </a:rPr>
              <a:t>$45.000 M</a:t>
            </a:r>
            <a:endParaRPr>
              <a:solidFill>
                <a:schemeClr val="lt1"/>
              </a:solidFill>
              <a:latin typeface="Roboto Condensed"/>
              <a:ea typeface="Roboto Condensed"/>
              <a:cs typeface="Roboto Condensed"/>
              <a:sym typeface="Roboto Condensed"/>
            </a:endParaRPr>
          </a:p>
        </p:txBody>
      </p:sp>
      <p:sp>
        <p:nvSpPr>
          <p:cNvPr id="246" name="Google Shape;246;p30"/>
          <p:cNvSpPr/>
          <p:nvPr/>
        </p:nvSpPr>
        <p:spPr>
          <a:xfrm>
            <a:off x="3631133" y="2470689"/>
            <a:ext cx="3147300" cy="587700"/>
          </a:xfrm>
          <a:prstGeom prst="parallelogram">
            <a:avLst>
              <a:gd fmla="val 25000" name="adj"/>
            </a:avLst>
          </a:prstGeom>
          <a:solidFill>
            <a:srgbClr val="00C87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1600">
                <a:solidFill>
                  <a:schemeClr val="lt1"/>
                </a:solidFill>
                <a:latin typeface="Roboto Medium"/>
                <a:ea typeface="Roboto Medium"/>
                <a:cs typeface="Roboto Medium"/>
                <a:sym typeface="Roboto Medium"/>
              </a:rPr>
              <a:t>Empresariales</a:t>
            </a:r>
            <a:endParaRPr sz="1600">
              <a:solidFill>
                <a:schemeClr val="lt1"/>
              </a:solidFill>
              <a:latin typeface="Roboto Medium"/>
              <a:ea typeface="Roboto Medium"/>
              <a:cs typeface="Roboto Medium"/>
              <a:sym typeface="Roboto Medium"/>
            </a:endParaRPr>
          </a:p>
          <a:p>
            <a:pPr indent="0" lvl="0" marL="0" rtl="0" algn="ctr">
              <a:spcBef>
                <a:spcPts val="0"/>
              </a:spcBef>
              <a:spcAft>
                <a:spcPts val="0"/>
              </a:spcAft>
              <a:buClr>
                <a:schemeClr val="dk1"/>
              </a:buClr>
              <a:buSzPts val="1100"/>
              <a:buFont typeface="Arial"/>
              <a:buNone/>
            </a:pPr>
            <a:r>
              <a:rPr lang="es">
                <a:solidFill>
                  <a:schemeClr val="lt1"/>
                </a:solidFill>
                <a:latin typeface="Roboto Condensed"/>
                <a:ea typeface="Roboto Condensed"/>
                <a:cs typeface="Roboto Condensed"/>
                <a:sym typeface="Roboto Condensed"/>
              </a:rPr>
              <a:t>&gt; $10.000 M  &lt; $45.000 M</a:t>
            </a:r>
            <a:endParaRPr>
              <a:solidFill>
                <a:schemeClr val="lt1"/>
              </a:solidFill>
              <a:latin typeface="Roboto Condensed"/>
              <a:ea typeface="Roboto Condensed"/>
              <a:cs typeface="Roboto Condensed"/>
              <a:sym typeface="Roboto Condensed"/>
            </a:endParaRPr>
          </a:p>
        </p:txBody>
      </p:sp>
      <p:sp>
        <p:nvSpPr>
          <p:cNvPr id="247" name="Google Shape;247;p30"/>
          <p:cNvSpPr/>
          <p:nvPr/>
        </p:nvSpPr>
        <p:spPr>
          <a:xfrm>
            <a:off x="4042948" y="3058378"/>
            <a:ext cx="2607000" cy="587700"/>
          </a:xfrm>
          <a:prstGeom prst="parallelogram">
            <a:avLst>
              <a:gd fmla="val 25000" name="adj"/>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1600">
                <a:solidFill>
                  <a:srgbClr val="009056"/>
                </a:solidFill>
                <a:latin typeface="Roboto Medium"/>
                <a:ea typeface="Roboto Medium"/>
                <a:cs typeface="Roboto Medium"/>
                <a:sym typeface="Roboto Medium"/>
              </a:rPr>
              <a:t>Pymes</a:t>
            </a:r>
            <a:endParaRPr sz="1600">
              <a:solidFill>
                <a:srgbClr val="009056"/>
              </a:solidFill>
              <a:latin typeface="Roboto Medium"/>
              <a:ea typeface="Roboto Medium"/>
              <a:cs typeface="Roboto Medium"/>
              <a:sym typeface="Roboto Medium"/>
            </a:endParaRPr>
          </a:p>
          <a:p>
            <a:pPr indent="0" lvl="0" marL="0" rtl="0" algn="ctr">
              <a:spcBef>
                <a:spcPts val="0"/>
              </a:spcBef>
              <a:spcAft>
                <a:spcPts val="0"/>
              </a:spcAft>
              <a:buClr>
                <a:schemeClr val="dk1"/>
              </a:buClr>
              <a:buSzPts val="1100"/>
              <a:buFont typeface="Arial"/>
              <a:buNone/>
            </a:pPr>
            <a:r>
              <a:rPr lang="es">
                <a:solidFill>
                  <a:srgbClr val="009056"/>
                </a:solidFill>
                <a:latin typeface="Roboto Condensed"/>
                <a:ea typeface="Roboto Condensed"/>
                <a:cs typeface="Roboto Condensed"/>
                <a:sym typeface="Roboto Condensed"/>
              </a:rPr>
              <a:t>&lt; $10.000 M</a:t>
            </a:r>
            <a:endParaRPr>
              <a:solidFill>
                <a:srgbClr val="009056"/>
              </a:solidFill>
              <a:latin typeface="Roboto Condensed"/>
              <a:ea typeface="Roboto Condensed"/>
              <a:cs typeface="Roboto Condensed"/>
              <a:sym typeface="Roboto Condensed"/>
            </a:endParaRPr>
          </a:p>
        </p:txBody>
      </p:sp>
      <p:sp>
        <p:nvSpPr>
          <p:cNvPr id="248" name="Google Shape;248;p30"/>
          <p:cNvSpPr/>
          <p:nvPr/>
        </p:nvSpPr>
        <p:spPr>
          <a:xfrm>
            <a:off x="6410750" y="1625875"/>
            <a:ext cx="2440500" cy="2273700"/>
          </a:xfrm>
          <a:prstGeom prst="roundRect">
            <a:avLst>
              <a:gd fmla="val 2035"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 sz="1300">
                <a:solidFill>
                  <a:srgbClr val="434343"/>
                </a:solidFill>
                <a:latin typeface="Roboto Condensed"/>
                <a:ea typeface="Roboto Condensed"/>
                <a:cs typeface="Roboto Condensed"/>
                <a:sym typeface="Roboto Condensed"/>
              </a:rPr>
              <a:t>Primas + $35 M</a:t>
            </a:r>
            <a:endParaRPr sz="1300">
              <a:solidFill>
                <a:srgbClr val="434343"/>
              </a:solidFill>
              <a:latin typeface="Roboto Condensed"/>
              <a:ea typeface="Roboto Condensed"/>
              <a:cs typeface="Roboto Condensed"/>
              <a:sym typeface="Roboto Condensed"/>
            </a:endParaRPr>
          </a:p>
          <a:p>
            <a:pPr indent="0" lvl="0" marL="0" rtl="0" algn="ctr">
              <a:spcBef>
                <a:spcPts val="0"/>
              </a:spcBef>
              <a:spcAft>
                <a:spcPts val="0"/>
              </a:spcAft>
              <a:buNone/>
            </a:pPr>
            <a:r>
              <a:rPr lang="es" sz="1300">
                <a:solidFill>
                  <a:srgbClr val="434343"/>
                </a:solidFill>
                <a:latin typeface="Roboto Condensed"/>
                <a:ea typeface="Roboto Condensed"/>
                <a:cs typeface="Roboto Condensed"/>
                <a:sym typeface="Roboto Condensed"/>
              </a:rPr>
              <a:t>Transportes o</a:t>
            </a:r>
            <a:endParaRPr sz="1300">
              <a:solidFill>
                <a:srgbClr val="434343"/>
              </a:solidFill>
              <a:latin typeface="Roboto Condensed"/>
              <a:ea typeface="Roboto Condensed"/>
              <a:cs typeface="Roboto Condensed"/>
              <a:sym typeface="Roboto Condensed"/>
            </a:endParaRPr>
          </a:p>
          <a:p>
            <a:pPr indent="0" lvl="0" marL="0" rtl="0" algn="ctr">
              <a:spcBef>
                <a:spcPts val="0"/>
              </a:spcBef>
              <a:spcAft>
                <a:spcPts val="0"/>
              </a:spcAft>
              <a:buClr>
                <a:schemeClr val="dk1"/>
              </a:buClr>
              <a:buFont typeface="Arial"/>
              <a:buNone/>
            </a:pPr>
            <a:r>
              <a:t/>
            </a:r>
            <a:endParaRPr sz="1300">
              <a:solidFill>
                <a:srgbClr val="434343"/>
              </a:solidFill>
              <a:latin typeface="Roboto Condensed"/>
              <a:ea typeface="Roboto Condensed"/>
              <a:cs typeface="Roboto Condensed"/>
              <a:sym typeface="Roboto Condensed"/>
            </a:endParaRPr>
          </a:p>
          <a:p>
            <a:pPr indent="0" lvl="0" marL="0" rtl="0" algn="ctr">
              <a:spcBef>
                <a:spcPts val="0"/>
              </a:spcBef>
              <a:spcAft>
                <a:spcPts val="0"/>
              </a:spcAft>
              <a:buNone/>
            </a:pPr>
            <a:r>
              <a:rPr lang="es" sz="1300">
                <a:solidFill>
                  <a:srgbClr val="434343"/>
                </a:solidFill>
                <a:latin typeface="Roboto Condensed"/>
                <a:ea typeface="Roboto Condensed"/>
                <a:cs typeface="Roboto Condensed"/>
                <a:sym typeface="Roboto Condensed"/>
              </a:rPr>
              <a:t>+$120 M en otros ramos</a:t>
            </a:r>
            <a:endParaRPr sz="1300">
              <a:solidFill>
                <a:srgbClr val="434343"/>
              </a:solidFill>
              <a:latin typeface="Roboto Condensed"/>
              <a:ea typeface="Roboto Condensed"/>
              <a:cs typeface="Roboto Condensed"/>
              <a:sym typeface="Roboto Condensed"/>
            </a:endParaRPr>
          </a:p>
          <a:p>
            <a:pPr indent="0" lvl="0" marL="0" rtl="0" algn="ctr">
              <a:spcBef>
                <a:spcPts val="0"/>
              </a:spcBef>
              <a:spcAft>
                <a:spcPts val="0"/>
              </a:spcAft>
              <a:buClr>
                <a:schemeClr val="dk1"/>
              </a:buClr>
              <a:buFont typeface="Arial"/>
              <a:buNone/>
            </a:pPr>
            <a:r>
              <a:rPr lang="es" sz="1300">
                <a:solidFill>
                  <a:srgbClr val="434343"/>
                </a:solidFill>
                <a:latin typeface="Roboto Condensed"/>
                <a:ea typeface="Roboto Condensed"/>
                <a:cs typeface="Roboto Condensed"/>
                <a:sym typeface="Roboto Condensed"/>
              </a:rPr>
              <a:t>(RC, Daños, Sustracción, Manejo)</a:t>
            </a:r>
            <a:endParaRPr sz="1300">
              <a:solidFill>
                <a:srgbClr val="434343"/>
              </a:solidFill>
              <a:latin typeface="Roboto Condensed"/>
              <a:ea typeface="Roboto Condensed"/>
              <a:cs typeface="Roboto Condensed"/>
              <a:sym typeface="Roboto Condensed"/>
            </a:endParaRPr>
          </a:p>
          <a:p>
            <a:pPr indent="0" lvl="0" marL="0" rtl="0" algn="ctr">
              <a:spcBef>
                <a:spcPts val="0"/>
              </a:spcBef>
              <a:spcAft>
                <a:spcPts val="0"/>
              </a:spcAft>
              <a:buClr>
                <a:schemeClr val="dk1"/>
              </a:buClr>
              <a:buFont typeface="Arial"/>
              <a:buNone/>
            </a:pPr>
            <a:r>
              <a:rPr lang="es" sz="1300">
                <a:solidFill>
                  <a:srgbClr val="009956"/>
                </a:solidFill>
                <a:latin typeface="Roboto Condensed SemiBold"/>
                <a:ea typeface="Roboto Condensed SemiBold"/>
                <a:cs typeface="Roboto Condensed SemiBold"/>
                <a:sym typeface="Roboto Condensed SemiBold"/>
              </a:rPr>
              <a:t>No Autos o Cumplimiento</a:t>
            </a:r>
            <a:endParaRPr sz="1300">
              <a:solidFill>
                <a:srgbClr val="009956"/>
              </a:solidFill>
              <a:latin typeface="Roboto Condensed SemiBold"/>
              <a:ea typeface="Roboto Condensed SemiBold"/>
              <a:cs typeface="Roboto Condensed SemiBold"/>
              <a:sym typeface="Roboto Condensed SemiBold"/>
            </a:endParaRPr>
          </a:p>
          <a:p>
            <a:pPr indent="0" lvl="0" marL="0" rtl="0" algn="l">
              <a:spcBef>
                <a:spcPts val="0"/>
              </a:spcBef>
              <a:spcAft>
                <a:spcPts val="0"/>
              </a:spcAft>
              <a:buNone/>
            </a:pPr>
            <a:r>
              <a:t/>
            </a:r>
            <a:endParaRPr/>
          </a:p>
        </p:txBody>
      </p:sp>
      <p:sp>
        <p:nvSpPr>
          <p:cNvPr id="249" name="Google Shape;249;p30"/>
          <p:cNvSpPr/>
          <p:nvPr/>
        </p:nvSpPr>
        <p:spPr>
          <a:xfrm rot="5400000">
            <a:off x="7519100" y="3205350"/>
            <a:ext cx="223800" cy="397500"/>
          </a:xfrm>
          <a:prstGeom prst="chevron">
            <a:avLst>
              <a:gd fmla="val 50000" name="adj"/>
            </a:avLst>
          </a:prstGeom>
          <a:solidFill>
            <a:srgbClr val="00B889"/>
          </a:solidFill>
          <a:ln cap="flat" cmpd="sng" w="9525">
            <a:solidFill>
              <a:srgbClr val="00B88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9" name="Shape 959"/>
        <p:cNvGrpSpPr/>
        <p:nvPr/>
      </p:nvGrpSpPr>
      <p:grpSpPr>
        <a:xfrm>
          <a:off x="0" y="0"/>
          <a:ext cx="0" cy="0"/>
          <a:chOff x="0" y="0"/>
          <a:chExt cx="0" cy="0"/>
        </a:xfrm>
      </p:grpSpPr>
      <p:sp>
        <p:nvSpPr>
          <p:cNvPr id="960" name="Google Shape;960;p66"/>
          <p:cNvSpPr txBox="1"/>
          <p:nvPr/>
        </p:nvSpPr>
        <p:spPr>
          <a:xfrm>
            <a:off x="1517726" y="221850"/>
            <a:ext cx="54297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Gestión de riesgos</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en la cadena de valor</a:t>
            </a:r>
            <a:endParaRPr sz="2800">
              <a:solidFill>
                <a:srgbClr val="009056"/>
              </a:solidFill>
              <a:latin typeface="Roboto Black"/>
              <a:ea typeface="Roboto Black"/>
              <a:cs typeface="Roboto Black"/>
              <a:sym typeface="Roboto Black"/>
            </a:endParaRPr>
          </a:p>
        </p:txBody>
      </p:sp>
      <p:sp>
        <p:nvSpPr>
          <p:cNvPr id="961" name="Google Shape;961;p66"/>
          <p:cNvSpPr/>
          <p:nvPr/>
        </p:nvSpPr>
        <p:spPr>
          <a:xfrm>
            <a:off x="170514" y="224256"/>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cxnSp>
        <p:nvCxnSpPr>
          <p:cNvPr id="962" name="Google Shape;962;p66"/>
          <p:cNvCxnSpPr/>
          <p:nvPr/>
        </p:nvCxnSpPr>
        <p:spPr>
          <a:xfrm>
            <a:off x="1073315" y="688440"/>
            <a:ext cx="460500" cy="0"/>
          </a:xfrm>
          <a:prstGeom prst="straightConnector1">
            <a:avLst/>
          </a:prstGeom>
          <a:noFill/>
          <a:ln cap="flat" cmpd="sng" w="9525">
            <a:solidFill>
              <a:srgbClr val="009056"/>
            </a:solidFill>
            <a:prstDash val="dash"/>
            <a:round/>
            <a:headEnd len="med" w="med" type="none"/>
            <a:tailEnd len="med" w="med" type="none"/>
          </a:ln>
        </p:spPr>
      </p:cxnSp>
      <p:pic>
        <p:nvPicPr>
          <p:cNvPr id="963" name="Google Shape;963;p66"/>
          <p:cNvPicPr preferRelativeResize="0"/>
          <p:nvPr/>
        </p:nvPicPr>
        <p:blipFill rotWithShape="1">
          <a:blip r:embed="rId4">
            <a:alphaModFix/>
          </a:blip>
          <a:srcRect b="0" l="0" r="0" t="0"/>
          <a:stretch/>
        </p:blipFill>
        <p:spPr>
          <a:xfrm>
            <a:off x="333571" y="405004"/>
            <a:ext cx="551101" cy="551101"/>
          </a:xfrm>
          <a:prstGeom prst="rect">
            <a:avLst/>
          </a:prstGeom>
          <a:noFill/>
          <a:ln>
            <a:noFill/>
          </a:ln>
        </p:spPr>
      </p:pic>
      <p:sp>
        <p:nvSpPr>
          <p:cNvPr id="964" name="Google Shape;964;p66"/>
          <p:cNvSpPr/>
          <p:nvPr/>
        </p:nvSpPr>
        <p:spPr>
          <a:xfrm>
            <a:off x="2541000" y="1387050"/>
            <a:ext cx="3262200" cy="373200"/>
          </a:xfrm>
          <a:prstGeom prst="parallelogram">
            <a:avLst>
              <a:gd fmla="val 25000"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5" name="Google Shape;965;p66"/>
          <p:cNvSpPr txBox="1"/>
          <p:nvPr/>
        </p:nvSpPr>
        <p:spPr>
          <a:xfrm>
            <a:off x="2520349" y="1387200"/>
            <a:ext cx="3365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rgbClr val="009056"/>
                </a:solidFill>
                <a:latin typeface="Roboto Condensed Light"/>
                <a:ea typeface="Roboto Condensed Light"/>
                <a:cs typeface="Roboto Condensed Light"/>
                <a:sym typeface="Roboto Condensed Light"/>
              </a:rPr>
              <a:t>Nuestro acompañamiento</a:t>
            </a:r>
            <a:endParaRPr sz="1500">
              <a:solidFill>
                <a:srgbClr val="009056"/>
              </a:solidFill>
              <a:latin typeface="Roboto Black"/>
              <a:ea typeface="Roboto Black"/>
              <a:cs typeface="Roboto Black"/>
              <a:sym typeface="Roboto Black"/>
            </a:endParaRPr>
          </a:p>
        </p:txBody>
      </p:sp>
      <p:sp>
        <p:nvSpPr>
          <p:cNvPr id="966" name="Google Shape;966;p66"/>
          <p:cNvSpPr/>
          <p:nvPr/>
        </p:nvSpPr>
        <p:spPr>
          <a:xfrm>
            <a:off x="3130998" y="1804600"/>
            <a:ext cx="2030400" cy="373200"/>
          </a:xfrm>
          <a:prstGeom prst="parallelogram">
            <a:avLst>
              <a:gd fmla="val 25000" name="adj"/>
            </a:avLst>
          </a:prstGeom>
          <a:solidFill>
            <a:srgbClr val="00905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967" name="Google Shape;967;p66"/>
          <p:cNvSpPr txBox="1"/>
          <p:nvPr/>
        </p:nvSpPr>
        <p:spPr>
          <a:xfrm>
            <a:off x="3129412" y="1804600"/>
            <a:ext cx="2030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2000">
                <a:solidFill>
                  <a:schemeClr val="lt1"/>
                </a:solidFill>
                <a:latin typeface="Roboto Black"/>
                <a:ea typeface="Roboto Black"/>
                <a:cs typeface="Roboto Black"/>
                <a:sym typeface="Roboto Black"/>
              </a:rPr>
              <a:t>se enfoca en:</a:t>
            </a:r>
            <a:endParaRPr i="1" sz="2000">
              <a:solidFill>
                <a:schemeClr val="lt1"/>
              </a:solidFill>
              <a:latin typeface="Roboto Black"/>
              <a:ea typeface="Roboto Black"/>
              <a:cs typeface="Roboto Black"/>
              <a:sym typeface="Roboto Black"/>
            </a:endParaRPr>
          </a:p>
        </p:txBody>
      </p:sp>
      <p:sp>
        <p:nvSpPr>
          <p:cNvPr id="968" name="Google Shape;968;p66"/>
          <p:cNvSpPr/>
          <p:nvPr/>
        </p:nvSpPr>
        <p:spPr>
          <a:xfrm>
            <a:off x="1819025" y="3203998"/>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Afectaciones a su carga</a:t>
            </a:r>
            <a:endParaRPr b="1" sz="1000">
              <a:solidFill>
                <a:srgbClr val="333333"/>
              </a:solidFill>
              <a:latin typeface="Roboto Condensed"/>
              <a:ea typeface="Roboto Condensed"/>
              <a:cs typeface="Roboto Condensed"/>
              <a:sym typeface="Roboto Condensed"/>
            </a:endParaRPr>
          </a:p>
        </p:txBody>
      </p:sp>
      <p:sp>
        <p:nvSpPr>
          <p:cNvPr id="969" name="Google Shape;969;p66"/>
          <p:cNvSpPr txBox="1"/>
          <p:nvPr/>
        </p:nvSpPr>
        <p:spPr>
          <a:xfrm>
            <a:off x="1819025" y="2690750"/>
            <a:ext cx="55176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s" sz="1700">
                <a:latin typeface="Roboto"/>
                <a:ea typeface="Roboto"/>
                <a:cs typeface="Roboto"/>
                <a:sym typeface="Roboto"/>
              </a:rPr>
              <a:t>Protección y prevención de riesgos</a:t>
            </a:r>
            <a:r>
              <a:rPr lang="es" sz="1700">
                <a:latin typeface="Roboto"/>
                <a:ea typeface="Roboto"/>
                <a:cs typeface="Roboto"/>
                <a:sym typeface="Roboto"/>
              </a:rPr>
              <a:t> que mitigue:</a:t>
            </a:r>
            <a:endParaRPr sz="1700">
              <a:latin typeface="Roboto"/>
              <a:ea typeface="Roboto"/>
              <a:cs typeface="Roboto"/>
              <a:sym typeface="Roboto"/>
            </a:endParaRPr>
          </a:p>
        </p:txBody>
      </p:sp>
      <p:sp>
        <p:nvSpPr>
          <p:cNvPr id="970" name="Google Shape;970;p66"/>
          <p:cNvSpPr/>
          <p:nvPr/>
        </p:nvSpPr>
        <p:spPr>
          <a:xfrm>
            <a:off x="45689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es" sz="1000">
                <a:solidFill>
                  <a:srgbClr val="333333"/>
                </a:solidFill>
                <a:latin typeface="Roboto Condensed"/>
                <a:ea typeface="Roboto Condensed"/>
                <a:cs typeface="Roboto Condensed"/>
                <a:sym typeface="Roboto Condensed"/>
              </a:rPr>
              <a:t>Infidelidad de Empleados</a:t>
            </a:r>
            <a:endParaRPr b="1" sz="1000">
              <a:solidFill>
                <a:srgbClr val="333333"/>
              </a:solidFill>
              <a:latin typeface="Roboto Condensed"/>
              <a:ea typeface="Roboto Condensed"/>
              <a:cs typeface="Roboto Condensed"/>
              <a:sym typeface="Roboto Condensed"/>
            </a:endParaRPr>
          </a:p>
        </p:txBody>
      </p:sp>
      <p:sp>
        <p:nvSpPr>
          <p:cNvPr id="971" name="Google Shape;971;p66"/>
          <p:cNvSpPr/>
          <p:nvPr/>
        </p:nvSpPr>
        <p:spPr>
          <a:xfrm>
            <a:off x="59405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Afectación a Terceros</a:t>
            </a:r>
            <a:endParaRPr b="1" sz="1000">
              <a:solidFill>
                <a:srgbClr val="333333"/>
              </a:solidFill>
              <a:latin typeface="Roboto Condensed"/>
              <a:ea typeface="Roboto Condensed"/>
              <a:cs typeface="Roboto Condensed"/>
              <a:sym typeface="Roboto Condensed"/>
            </a:endParaRPr>
          </a:p>
        </p:txBody>
      </p:sp>
      <p:pic>
        <p:nvPicPr>
          <p:cNvPr id="972" name="Google Shape;972;p66"/>
          <p:cNvPicPr preferRelativeResize="0"/>
          <p:nvPr/>
        </p:nvPicPr>
        <p:blipFill rotWithShape="1">
          <a:blip r:embed="rId5">
            <a:alphaModFix/>
          </a:blip>
          <a:srcRect b="0" l="0" r="0" t="0"/>
          <a:stretch/>
        </p:blipFill>
        <p:spPr>
          <a:xfrm>
            <a:off x="6109101" y="3426731"/>
            <a:ext cx="752952" cy="752952"/>
          </a:xfrm>
          <a:prstGeom prst="rect">
            <a:avLst/>
          </a:prstGeom>
          <a:noFill/>
          <a:ln>
            <a:noFill/>
          </a:ln>
        </p:spPr>
      </p:pic>
      <p:pic>
        <p:nvPicPr>
          <p:cNvPr id="973" name="Google Shape;973;p66"/>
          <p:cNvPicPr preferRelativeResize="0"/>
          <p:nvPr/>
        </p:nvPicPr>
        <p:blipFill rotWithShape="1">
          <a:blip r:embed="rId6">
            <a:alphaModFix/>
          </a:blip>
          <a:srcRect b="0" l="0" r="0" t="0"/>
          <a:stretch/>
        </p:blipFill>
        <p:spPr>
          <a:xfrm>
            <a:off x="4752026" y="3410450"/>
            <a:ext cx="752952" cy="752952"/>
          </a:xfrm>
          <a:prstGeom prst="rect">
            <a:avLst/>
          </a:prstGeom>
          <a:noFill/>
          <a:ln>
            <a:noFill/>
          </a:ln>
        </p:spPr>
      </p:pic>
      <p:pic>
        <p:nvPicPr>
          <p:cNvPr id="974" name="Google Shape;974;p66"/>
          <p:cNvPicPr preferRelativeResize="0"/>
          <p:nvPr/>
        </p:nvPicPr>
        <p:blipFill>
          <a:blip r:embed="rId7">
            <a:alphaModFix/>
          </a:blip>
          <a:stretch>
            <a:fillRect/>
          </a:stretch>
        </p:blipFill>
        <p:spPr>
          <a:xfrm>
            <a:off x="2035613" y="3410450"/>
            <a:ext cx="627601" cy="627599"/>
          </a:xfrm>
          <a:prstGeom prst="rect">
            <a:avLst/>
          </a:prstGeom>
          <a:noFill/>
          <a:ln>
            <a:noFill/>
          </a:ln>
        </p:spPr>
      </p:pic>
      <p:sp>
        <p:nvSpPr>
          <p:cNvPr id="975" name="Google Shape;975;p66"/>
          <p:cNvSpPr/>
          <p:nvPr/>
        </p:nvSpPr>
        <p:spPr>
          <a:xfrm>
            <a:off x="3146888" y="3203998"/>
            <a:ext cx="11814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Daños o pérdidas materiales</a:t>
            </a:r>
            <a:endParaRPr b="1" sz="1000">
              <a:solidFill>
                <a:srgbClr val="333333"/>
              </a:solidFill>
              <a:latin typeface="Roboto Condensed"/>
              <a:ea typeface="Roboto Condensed"/>
              <a:cs typeface="Roboto Condensed"/>
              <a:sym typeface="Roboto Condensed"/>
            </a:endParaRPr>
          </a:p>
        </p:txBody>
      </p:sp>
      <p:pic>
        <p:nvPicPr>
          <p:cNvPr id="976" name="Google Shape;976;p66"/>
          <p:cNvPicPr preferRelativeResize="0"/>
          <p:nvPr/>
        </p:nvPicPr>
        <p:blipFill>
          <a:blip r:embed="rId8">
            <a:alphaModFix/>
          </a:blip>
          <a:stretch>
            <a:fillRect/>
          </a:stretch>
        </p:blipFill>
        <p:spPr>
          <a:xfrm>
            <a:off x="3423790" y="3410450"/>
            <a:ext cx="627610" cy="627599"/>
          </a:xfrm>
          <a:prstGeom prst="rect">
            <a:avLst/>
          </a:prstGeom>
          <a:noFill/>
          <a:ln>
            <a:noFill/>
          </a:ln>
        </p:spPr>
      </p:pic>
      <p:sp>
        <p:nvSpPr>
          <p:cNvPr id="977" name="Google Shape;977;p66"/>
          <p:cNvSpPr/>
          <p:nvPr/>
        </p:nvSpPr>
        <p:spPr>
          <a:xfrm>
            <a:off x="1457175" y="3106200"/>
            <a:ext cx="1559400" cy="1571700"/>
          </a:xfrm>
          <a:prstGeom prst="rect">
            <a:avLst/>
          </a:prstGeom>
          <a:solidFill>
            <a:srgbClr val="FFD954">
              <a:alpha val="670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978" name="Google Shape;978;p66"/>
          <p:cNvSpPr/>
          <p:nvPr/>
        </p:nvSpPr>
        <p:spPr>
          <a:xfrm>
            <a:off x="3068200" y="3106200"/>
            <a:ext cx="1416900" cy="1571700"/>
          </a:xfrm>
          <a:prstGeom prst="rect">
            <a:avLst/>
          </a:prstGeom>
          <a:solidFill>
            <a:srgbClr val="FFD954">
              <a:alpha val="670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979" name="Google Shape;979;p66"/>
          <p:cNvSpPr/>
          <p:nvPr/>
        </p:nvSpPr>
        <p:spPr>
          <a:xfrm>
            <a:off x="5790650" y="3106200"/>
            <a:ext cx="1416900" cy="1571700"/>
          </a:xfrm>
          <a:prstGeom prst="rect">
            <a:avLst/>
          </a:prstGeom>
          <a:solidFill>
            <a:srgbClr val="FFD954">
              <a:alpha val="670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3" name="Shape 983"/>
        <p:cNvGrpSpPr/>
        <p:nvPr/>
      </p:nvGrpSpPr>
      <p:grpSpPr>
        <a:xfrm>
          <a:off x="0" y="0"/>
          <a:ext cx="0" cy="0"/>
          <a:chOff x="0" y="0"/>
          <a:chExt cx="0" cy="0"/>
        </a:xfrm>
      </p:grpSpPr>
      <p:sp>
        <p:nvSpPr>
          <p:cNvPr id="984" name="Google Shape;984;p67"/>
          <p:cNvSpPr/>
          <p:nvPr/>
        </p:nvSpPr>
        <p:spPr>
          <a:xfrm>
            <a:off x="559075" y="1316925"/>
            <a:ext cx="3105900" cy="3690000"/>
          </a:xfrm>
          <a:prstGeom prst="roundRect">
            <a:avLst>
              <a:gd fmla="val 400" name="adj"/>
            </a:avLst>
          </a:prstGeom>
          <a:solidFill>
            <a:schemeClr val="lt1"/>
          </a:solidFill>
          <a:ln>
            <a:noFill/>
          </a:ln>
          <a:effectLst>
            <a:outerShdw blurRad="11430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5" name="Google Shape;985;p67"/>
          <p:cNvSpPr txBox="1"/>
          <p:nvPr/>
        </p:nvSpPr>
        <p:spPr>
          <a:xfrm>
            <a:off x="464825" y="1825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400">
                <a:solidFill>
                  <a:srgbClr val="009056"/>
                </a:solidFill>
                <a:latin typeface="Roboto Light"/>
                <a:ea typeface="Roboto Light"/>
                <a:cs typeface="Roboto Light"/>
                <a:sym typeface="Roboto Light"/>
              </a:rPr>
              <a:t>Protección ante </a:t>
            </a:r>
            <a:r>
              <a:rPr lang="es" sz="2400">
                <a:solidFill>
                  <a:srgbClr val="FFDC5F"/>
                </a:solidFill>
                <a:latin typeface="Roboto Black"/>
                <a:ea typeface="Roboto Black"/>
                <a:cs typeface="Roboto Black"/>
                <a:sym typeface="Roboto Black"/>
              </a:rPr>
              <a:t>infidelidad </a:t>
            </a:r>
            <a:r>
              <a:rPr lang="es" sz="2400">
                <a:solidFill>
                  <a:srgbClr val="009056"/>
                </a:solidFill>
                <a:latin typeface="Roboto Black"/>
                <a:ea typeface="Roboto Black"/>
                <a:cs typeface="Roboto Black"/>
                <a:sym typeface="Roboto Black"/>
              </a:rPr>
              <a:t>de </a:t>
            </a:r>
            <a:r>
              <a:rPr lang="es" sz="2400">
                <a:solidFill>
                  <a:srgbClr val="009056"/>
                </a:solidFill>
                <a:latin typeface="Roboto Black"/>
                <a:ea typeface="Roboto Black"/>
                <a:cs typeface="Roboto Black"/>
                <a:sym typeface="Roboto Black"/>
              </a:rPr>
              <a:t>empleados</a:t>
            </a:r>
            <a:endParaRPr sz="2400">
              <a:solidFill>
                <a:srgbClr val="009056"/>
              </a:solidFill>
              <a:latin typeface="Roboto Black"/>
              <a:ea typeface="Roboto Black"/>
              <a:cs typeface="Roboto Black"/>
              <a:sym typeface="Roboto Black"/>
            </a:endParaRPr>
          </a:p>
        </p:txBody>
      </p:sp>
      <p:sp>
        <p:nvSpPr>
          <p:cNvPr id="986" name="Google Shape;986;p67"/>
          <p:cNvSpPr txBox="1"/>
          <p:nvPr/>
        </p:nvSpPr>
        <p:spPr>
          <a:xfrm>
            <a:off x="758725" y="1316925"/>
            <a:ext cx="2706600" cy="3690000"/>
          </a:xfrm>
          <a:prstGeom prst="rect">
            <a:avLst/>
          </a:prstGeom>
          <a:noFill/>
          <a:ln>
            <a:noFill/>
          </a:ln>
        </p:spPr>
        <p:txBody>
          <a:bodyPr anchorCtr="0" anchor="ctr" bIns="91425" lIns="91425" spcFirstLastPara="1" rIns="91425" wrap="square" tIns="91425">
            <a:noAutofit/>
          </a:bodyPr>
          <a:lstStyle/>
          <a:p>
            <a:pPr indent="0" lvl="0" marL="12700" rtl="0" algn="l">
              <a:lnSpc>
                <a:spcPct val="115000"/>
              </a:lnSpc>
              <a:spcBef>
                <a:spcPts val="1500"/>
              </a:spcBef>
              <a:spcAft>
                <a:spcPts val="0"/>
              </a:spcAft>
              <a:buClr>
                <a:schemeClr val="dk1"/>
              </a:buClr>
              <a:buFont typeface="Arial"/>
              <a:buNone/>
            </a:pPr>
            <a:r>
              <a:rPr lang="es" sz="1300">
                <a:latin typeface="Roboto Condensed"/>
                <a:ea typeface="Roboto Condensed"/>
                <a:cs typeface="Roboto Condensed"/>
                <a:sym typeface="Roboto Condensed"/>
              </a:rPr>
              <a:t>A través de nuestro</a:t>
            </a:r>
            <a:r>
              <a:rPr lang="es" sz="1300">
                <a:latin typeface="Roboto Condensed Black"/>
                <a:ea typeface="Roboto Condensed Black"/>
                <a:cs typeface="Roboto Condensed Black"/>
                <a:sym typeface="Roboto Condensed Black"/>
              </a:rPr>
              <a:t> </a:t>
            </a:r>
            <a:r>
              <a:rPr lang="es" sz="1300">
                <a:solidFill>
                  <a:srgbClr val="009056"/>
                </a:solidFill>
                <a:latin typeface="Roboto Condensed Black"/>
                <a:ea typeface="Roboto Condensed Black"/>
                <a:cs typeface="Roboto Condensed Black"/>
                <a:sym typeface="Roboto Condensed Black"/>
              </a:rPr>
              <a:t>seguro de Manejo Global Comercial, </a:t>
            </a:r>
            <a:r>
              <a:rPr lang="es" sz="1300">
                <a:latin typeface="Roboto Condensed"/>
                <a:ea typeface="Roboto Condensed"/>
                <a:cs typeface="Roboto Condensed"/>
                <a:sym typeface="Roboto Condensed"/>
              </a:rPr>
              <a:t>protegemos el patrimonio de su empresa, derivado de actos indebidos, como hurto de dinero, activos, mercancía, entre otros, por parte de uno o varios de sus empleados.</a:t>
            </a:r>
            <a:endParaRPr sz="1300">
              <a:latin typeface="Roboto Condensed"/>
              <a:ea typeface="Roboto Condensed"/>
              <a:cs typeface="Roboto Condensed"/>
              <a:sym typeface="Roboto Condensed"/>
            </a:endParaRPr>
          </a:p>
          <a:p>
            <a:pPr indent="0" lvl="0" marL="12700" rtl="0" algn="l">
              <a:lnSpc>
                <a:spcPct val="115000"/>
              </a:lnSpc>
              <a:spcBef>
                <a:spcPts val="1500"/>
              </a:spcBef>
              <a:spcAft>
                <a:spcPts val="0"/>
              </a:spcAft>
              <a:buClr>
                <a:schemeClr val="dk1"/>
              </a:buClr>
              <a:buFont typeface="Arial"/>
              <a:buNone/>
            </a:pPr>
            <a:r>
              <a:rPr lang="es" sz="1300">
                <a:latin typeface="Roboto Condensed"/>
                <a:ea typeface="Roboto Condensed"/>
                <a:cs typeface="Roboto Condensed"/>
                <a:sym typeface="Roboto Condensed"/>
              </a:rPr>
              <a:t>También trabajamos de manera conjunta, con el fin de mitigar y prevenir los </a:t>
            </a:r>
            <a:r>
              <a:rPr lang="es" sz="1300">
                <a:solidFill>
                  <a:srgbClr val="009056"/>
                </a:solidFill>
                <a:latin typeface="Roboto Condensed Black"/>
                <a:ea typeface="Roboto Condensed Black"/>
                <a:cs typeface="Roboto Condensed Black"/>
                <a:sym typeface="Roboto Condensed Black"/>
              </a:rPr>
              <a:t>riesgos asociados a actuaciones indebidas de sus colaboradores.</a:t>
            </a:r>
            <a:endParaRPr sz="1300">
              <a:highlight>
                <a:schemeClr val="lt1"/>
              </a:highlight>
              <a:latin typeface="Roboto Condensed Light"/>
              <a:ea typeface="Roboto Condensed Light"/>
              <a:cs typeface="Roboto Condensed Light"/>
              <a:sym typeface="Roboto Condensed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0" name="Shape 990"/>
        <p:cNvGrpSpPr/>
        <p:nvPr/>
      </p:nvGrpSpPr>
      <p:grpSpPr>
        <a:xfrm>
          <a:off x="0" y="0"/>
          <a:ext cx="0" cy="0"/>
          <a:chOff x="0" y="0"/>
          <a:chExt cx="0" cy="0"/>
        </a:xfrm>
      </p:grpSpPr>
      <p:sp>
        <p:nvSpPr>
          <p:cNvPr id="991" name="Google Shape;991;p68"/>
          <p:cNvSpPr/>
          <p:nvPr/>
        </p:nvSpPr>
        <p:spPr>
          <a:xfrm>
            <a:off x="552825" y="3332875"/>
            <a:ext cx="4292400" cy="12780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992" name="Google Shape;992;p68"/>
          <p:cNvSpPr/>
          <p:nvPr/>
        </p:nvSpPr>
        <p:spPr>
          <a:xfrm>
            <a:off x="552825" y="2255413"/>
            <a:ext cx="4292400" cy="10041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993" name="Google Shape;993;p68"/>
          <p:cNvSpPr/>
          <p:nvPr/>
        </p:nvSpPr>
        <p:spPr>
          <a:xfrm>
            <a:off x="565250" y="1190375"/>
            <a:ext cx="4313400" cy="10041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994" name="Google Shape;994;p68"/>
          <p:cNvSpPr txBox="1"/>
          <p:nvPr/>
        </p:nvSpPr>
        <p:spPr>
          <a:xfrm>
            <a:off x="464825" y="301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Servicios</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Manejo</a:t>
            </a:r>
            <a:endParaRPr sz="2800">
              <a:solidFill>
                <a:srgbClr val="009056"/>
              </a:solidFill>
              <a:latin typeface="Roboto Black"/>
              <a:ea typeface="Roboto Black"/>
              <a:cs typeface="Roboto Black"/>
              <a:sym typeface="Roboto Black"/>
            </a:endParaRPr>
          </a:p>
        </p:txBody>
      </p:sp>
      <p:sp>
        <p:nvSpPr>
          <p:cNvPr id="995" name="Google Shape;995;p68"/>
          <p:cNvSpPr txBox="1"/>
          <p:nvPr/>
        </p:nvSpPr>
        <p:spPr>
          <a:xfrm>
            <a:off x="1981299" y="1419324"/>
            <a:ext cx="27078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 sz="1200">
                <a:latin typeface="Roboto Condensed"/>
                <a:ea typeface="Roboto Condensed"/>
                <a:cs typeface="Roboto Condensed"/>
                <a:sym typeface="Roboto Condensed"/>
              </a:rPr>
              <a:t>Diagnóstico e identificación de riesgos</a:t>
            </a:r>
            <a:endParaRPr sz="1200">
              <a:latin typeface="Roboto Condensed"/>
              <a:ea typeface="Roboto Condensed"/>
              <a:cs typeface="Roboto Condensed"/>
              <a:sym typeface="Roboto Condensed"/>
            </a:endParaRPr>
          </a:p>
          <a:p>
            <a:pPr indent="0" lvl="0" marL="0" rtl="0" algn="l">
              <a:spcBef>
                <a:spcPts val="0"/>
              </a:spcBef>
              <a:spcAft>
                <a:spcPts val="0"/>
              </a:spcAft>
              <a:buNone/>
            </a:pPr>
            <a:r>
              <a:rPr lang="es" sz="1200">
                <a:latin typeface="Roboto Condensed"/>
                <a:ea typeface="Roboto Condensed"/>
                <a:cs typeface="Roboto Condensed"/>
                <a:sym typeface="Roboto Condensed"/>
              </a:rPr>
              <a:t>de manejo.</a:t>
            </a:r>
            <a:endParaRPr i="0" sz="1000" u="none" cap="none" strike="noStrike">
              <a:latin typeface="Roboto Condensed"/>
              <a:ea typeface="Roboto Condensed"/>
              <a:cs typeface="Roboto Condensed"/>
              <a:sym typeface="Roboto Condensed"/>
            </a:endParaRPr>
          </a:p>
        </p:txBody>
      </p:sp>
      <p:sp>
        <p:nvSpPr>
          <p:cNvPr id="996" name="Google Shape;996;p68"/>
          <p:cNvSpPr txBox="1"/>
          <p:nvPr/>
        </p:nvSpPr>
        <p:spPr>
          <a:xfrm>
            <a:off x="643169" y="903690"/>
            <a:ext cx="3575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500"/>
              <a:buFont typeface="Arial"/>
              <a:buNone/>
            </a:pPr>
            <a:r>
              <a:rPr lang="es" sz="1200">
                <a:latin typeface="Roboto Condensed"/>
                <a:ea typeface="Roboto Condensed"/>
                <a:cs typeface="Roboto Condensed"/>
                <a:sym typeface="Roboto Condensed"/>
              </a:rPr>
              <a:t>Acompañamiento y asesoría en temas especializados:</a:t>
            </a:r>
            <a:endParaRPr sz="1800">
              <a:latin typeface="Roboto Condensed"/>
              <a:ea typeface="Roboto Condensed"/>
              <a:cs typeface="Roboto Condensed"/>
              <a:sym typeface="Roboto Condensed"/>
            </a:endParaRPr>
          </a:p>
        </p:txBody>
      </p:sp>
      <p:sp>
        <p:nvSpPr>
          <p:cNvPr id="997" name="Google Shape;997;p68"/>
          <p:cNvSpPr/>
          <p:nvPr/>
        </p:nvSpPr>
        <p:spPr>
          <a:xfrm>
            <a:off x="702375" y="1286675"/>
            <a:ext cx="915600" cy="811500"/>
          </a:xfrm>
          <a:prstGeom prst="roundRect">
            <a:avLst>
              <a:gd fmla="val 5208" name="adj"/>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8" name="Google Shape;998;p68"/>
          <p:cNvSpPr/>
          <p:nvPr/>
        </p:nvSpPr>
        <p:spPr>
          <a:xfrm>
            <a:off x="702375" y="2351713"/>
            <a:ext cx="915600" cy="811500"/>
          </a:xfrm>
          <a:prstGeom prst="roundRect">
            <a:avLst>
              <a:gd fmla="val 5208" name="adj"/>
            </a:avLst>
          </a:prstGeom>
          <a:solidFill>
            <a:srgbClr val="F3F3F3"/>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999" name="Google Shape;999;p68"/>
          <p:cNvSpPr/>
          <p:nvPr/>
        </p:nvSpPr>
        <p:spPr>
          <a:xfrm>
            <a:off x="702375" y="3566125"/>
            <a:ext cx="915600" cy="811500"/>
          </a:xfrm>
          <a:prstGeom prst="roundRect">
            <a:avLst>
              <a:gd fmla="val 5208" name="adj"/>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0" name="Google Shape;1000;p68"/>
          <p:cNvSpPr txBox="1"/>
          <p:nvPr/>
        </p:nvSpPr>
        <p:spPr>
          <a:xfrm>
            <a:off x="1998907" y="2514375"/>
            <a:ext cx="2249700" cy="461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s" sz="1200">
                <a:latin typeface="Roboto Condensed"/>
                <a:ea typeface="Roboto Condensed"/>
                <a:cs typeface="Roboto Condensed"/>
                <a:sym typeface="Roboto Condensed"/>
              </a:rPr>
              <a:t>Asesoría en matriz y selección de cargos críticos.</a:t>
            </a:r>
            <a:endParaRPr i="0" sz="1000" u="none" cap="none" strike="noStrike">
              <a:latin typeface="Roboto Condensed"/>
              <a:ea typeface="Roboto Condensed"/>
              <a:cs typeface="Roboto Condensed"/>
              <a:sym typeface="Roboto Condensed"/>
            </a:endParaRPr>
          </a:p>
        </p:txBody>
      </p:sp>
      <p:sp>
        <p:nvSpPr>
          <p:cNvPr id="1001" name="Google Shape;1001;p68"/>
          <p:cNvSpPr txBox="1"/>
          <p:nvPr/>
        </p:nvSpPr>
        <p:spPr>
          <a:xfrm>
            <a:off x="1945475" y="3429200"/>
            <a:ext cx="2707800" cy="1123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s" sz="1200">
                <a:latin typeface="Roboto Condensed"/>
                <a:ea typeface="Roboto Condensed"/>
                <a:cs typeface="Roboto Condensed"/>
                <a:sym typeface="Roboto Condensed"/>
              </a:rPr>
              <a:t>Capacitación en temas relacionados con: </a:t>
            </a:r>
            <a:endParaRPr sz="1200">
              <a:latin typeface="Roboto Condensed"/>
              <a:ea typeface="Roboto Condensed"/>
              <a:cs typeface="Roboto Condensed"/>
              <a:sym typeface="Roboto Condensed"/>
            </a:endParaRPr>
          </a:p>
          <a:p>
            <a:pPr indent="0" lvl="0" marL="269999" rtl="0" algn="l">
              <a:spcBef>
                <a:spcPts val="0"/>
              </a:spcBef>
              <a:spcAft>
                <a:spcPts val="0"/>
              </a:spcAft>
              <a:buNone/>
            </a:pPr>
            <a:r>
              <a:t/>
            </a:r>
            <a:endParaRPr sz="1100">
              <a:latin typeface="Roboto Condensed"/>
              <a:ea typeface="Roboto Condensed"/>
              <a:cs typeface="Roboto Condensed"/>
              <a:sym typeface="Roboto Condensed"/>
            </a:endParaRPr>
          </a:p>
          <a:p>
            <a:pPr indent="0" lvl="0" marL="269999" rtl="0" algn="l">
              <a:spcBef>
                <a:spcPts val="0"/>
              </a:spcBef>
              <a:spcAft>
                <a:spcPts val="0"/>
              </a:spcAft>
              <a:buNone/>
            </a:pPr>
            <a:r>
              <a:rPr lang="es" sz="1100">
                <a:latin typeface="Roboto Condensed"/>
                <a:ea typeface="Roboto Condensed"/>
                <a:cs typeface="Roboto Condensed"/>
                <a:sym typeface="Roboto Condensed"/>
              </a:rPr>
              <a:t>Compras</a:t>
            </a:r>
            <a:endParaRPr sz="1100">
              <a:latin typeface="Roboto Condensed"/>
              <a:ea typeface="Roboto Condensed"/>
              <a:cs typeface="Roboto Condensed"/>
              <a:sym typeface="Roboto Condensed"/>
            </a:endParaRPr>
          </a:p>
          <a:p>
            <a:pPr indent="0" lvl="0" marL="269999" rtl="0" algn="l">
              <a:spcBef>
                <a:spcPts val="0"/>
              </a:spcBef>
              <a:spcAft>
                <a:spcPts val="0"/>
              </a:spcAft>
              <a:buNone/>
            </a:pPr>
            <a:r>
              <a:rPr lang="es" sz="1100">
                <a:latin typeface="Roboto Condensed"/>
                <a:ea typeface="Roboto Condensed"/>
                <a:cs typeface="Roboto Condensed"/>
                <a:sym typeface="Roboto Condensed"/>
              </a:rPr>
              <a:t>Talento humano</a:t>
            </a:r>
            <a:endParaRPr sz="1100">
              <a:latin typeface="Roboto Condensed"/>
              <a:ea typeface="Roboto Condensed"/>
              <a:cs typeface="Roboto Condensed"/>
              <a:sym typeface="Roboto Condensed"/>
            </a:endParaRPr>
          </a:p>
          <a:p>
            <a:pPr indent="0" lvl="0" marL="269999" rtl="0" algn="l">
              <a:spcBef>
                <a:spcPts val="0"/>
              </a:spcBef>
              <a:spcAft>
                <a:spcPts val="0"/>
              </a:spcAft>
              <a:buNone/>
            </a:pPr>
            <a:r>
              <a:rPr lang="es" sz="1100">
                <a:latin typeface="Roboto Condensed"/>
                <a:ea typeface="Roboto Condensed"/>
                <a:cs typeface="Roboto Condensed"/>
                <a:sym typeface="Roboto Condensed"/>
              </a:rPr>
              <a:t>Logística y almacenamiento</a:t>
            </a:r>
            <a:endParaRPr sz="1100">
              <a:latin typeface="Roboto Condensed"/>
              <a:ea typeface="Roboto Condensed"/>
              <a:cs typeface="Roboto Condensed"/>
              <a:sym typeface="Roboto Condensed"/>
            </a:endParaRPr>
          </a:p>
          <a:p>
            <a:pPr indent="0" lvl="0" marL="269999" rtl="0" algn="l">
              <a:spcBef>
                <a:spcPts val="0"/>
              </a:spcBef>
              <a:spcAft>
                <a:spcPts val="0"/>
              </a:spcAft>
              <a:buNone/>
            </a:pPr>
            <a:r>
              <a:rPr lang="es" sz="1100">
                <a:latin typeface="Roboto Condensed"/>
                <a:ea typeface="Roboto Condensed"/>
                <a:cs typeface="Roboto Condensed"/>
                <a:sym typeface="Roboto Condensed"/>
              </a:rPr>
              <a:t>Control interno</a:t>
            </a:r>
            <a:endParaRPr sz="1100">
              <a:latin typeface="Roboto Condensed"/>
              <a:ea typeface="Roboto Condensed"/>
              <a:cs typeface="Roboto Condensed"/>
              <a:sym typeface="Roboto Condensed"/>
            </a:endParaRPr>
          </a:p>
        </p:txBody>
      </p:sp>
      <p:sp>
        <p:nvSpPr>
          <p:cNvPr id="1002" name="Google Shape;1002;p68"/>
          <p:cNvSpPr/>
          <p:nvPr/>
        </p:nvSpPr>
        <p:spPr>
          <a:xfrm>
            <a:off x="1821258" y="1486647"/>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3" name="Google Shape;1003;p68"/>
          <p:cNvSpPr/>
          <p:nvPr/>
        </p:nvSpPr>
        <p:spPr>
          <a:xfrm>
            <a:off x="1808834" y="2581711"/>
            <a:ext cx="174900" cy="174900"/>
          </a:xfrm>
          <a:prstGeom prst="rect">
            <a:avLst/>
          </a:prstGeom>
          <a:solidFill>
            <a:srgbClr val="FFDC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4" name="Google Shape;1004;p68"/>
          <p:cNvSpPr/>
          <p:nvPr/>
        </p:nvSpPr>
        <p:spPr>
          <a:xfrm>
            <a:off x="1808834" y="3482167"/>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05" name="Google Shape;1005;p68"/>
          <p:cNvPicPr preferRelativeResize="0"/>
          <p:nvPr/>
        </p:nvPicPr>
        <p:blipFill>
          <a:blip r:embed="rId4">
            <a:alphaModFix/>
          </a:blip>
          <a:stretch>
            <a:fillRect/>
          </a:stretch>
        </p:blipFill>
        <p:spPr>
          <a:xfrm>
            <a:off x="906187" y="2494240"/>
            <a:ext cx="526446" cy="526446"/>
          </a:xfrm>
          <a:prstGeom prst="rect">
            <a:avLst/>
          </a:prstGeom>
          <a:noFill/>
          <a:ln>
            <a:noFill/>
          </a:ln>
        </p:spPr>
      </p:pic>
      <p:pic>
        <p:nvPicPr>
          <p:cNvPr id="1006" name="Google Shape;1006;p68"/>
          <p:cNvPicPr preferRelativeResize="0"/>
          <p:nvPr/>
        </p:nvPicPr>
        <p:blipFill>
          <a:blip r:embed="rId5">
            <a:alphaModFix/>
          </a:blip>
          <a:stretch>
            <a:fillRect/>
          </a:stretch>
        </p:blipFill>
        <p:spPr>
          <a:xfrm>
            <a:off x="899497" y="3684890"/>
            <a:ext cx="573971" cy="573971"/>
          </a:xfrm>
          <a:prstGeom prst="rect">
            <a:avLst/>
          </a:prstGeom>
          <a:noFill/>
          <a:ln>
            <a:noFill/>
          </a:ln>
        </p:spPr>
      </p:pic>
      <p:pic>
        <p:nvPicPr>
          <p:cNvPr id="1007" name="Google Shape;1007;p68"/>
          <p:cNvPicPr preferRelativeResize="0"/>
          <p:nvPr/>
        </p:nvPicPr>
        <p:blipFill>
          <a:blip r:embed="rId6">
            <a:alphaModFix/>
          </a:blip>
          <a:stretch>
            <a:fillRect/>
          </a:stretch>
        </p:blipFill>
        <p:spPr>
          <a:xfrm>
            <a:off x="922693" y="1454921"/>
            <a:ext cx="475014" cy="475007"/>
          </a:xfrm>
          <a:prstGeom prst="rect">
            <a:avLst/>
          </a:prstGeom>
          <a:noFill/>
          <a:ln>
            <a:noFill/>
          </a:ln>
        </p:spPr>
      </p:pic>
      <p:pic>
        <p:nvPicPr>
          <p:cNvPr id="1008" name="Google Shape;1008;p68"/>
          <p:cNvPicPr preferRelativeResize="0"/>
          <p:nvPr/>
        </p:nvPicPr>
        <p:blipFill rotWithShape="1">
          <a:blip r:embed="rId7">
            <a:alphaModFix/>
          </a:blip>
          <a:srcRect b="0" l="0" r="0" t="0"/>
          <a:stretch/>
        </p:blipFill>
        <p:spPr>
          <a:xfrm>
            <a:off x="2065857" y="3855866"/>
            <a:ext cx="108251" cy="112884"/>
          </a:xfrm>
          <a:prstGeom prst="rect">
            <a:avLst/>
          </a:prstGeom>
          <a:noFill/>
          <a:ln>
            <a:noFill/>
          </a:ln>
        </p:spPr>
      </p:pic>
      <p:pic>
        <p:nvPicPr>
          <p:cNvPr id="1009" name="Google Shape;1009;p68"/>
          <p:cNvPicPr preferRelativeResize="0"/>
          <p:nvPr/>
        </p:nvPicPr>
        <p:blipFill rotWithShape="1">
          <a:blip r:embed="rId7">
            <a:alphaModFix/>
          </a:blip>
          <a:srcRect b="0" l="0" r="0" t="0"/>
          <a:stretch/>
        </p:blipFill>
        <p:spPr>
          <a:xfrm>
            <a:off x="2065857" y="4016643"/>
            <a:ext cx="108251" cy="112884"/>
          </a:xfrm>
          <a:prstGeom prst="rect">
            <a:avLst/>
          </a:prstGeom>
          <a:noFill/>
          <a:ln>
            <a:noFill/>
          </a:ln>
        </p:spPr>
      </p:pic>
      <p:pic>
        <p:nvPicPr>
          <p:cNvPr id="1010" name="Google Shape;1010;p68"/>
          <p:cNvPicPr preferRelativeResize="0"/>
          <p:nvPr/>
        </p:nvPicPr>
        <p:blipFill rotWithShape="1">
          <a:blip r:embed="rId7">
            <a:alphaModFix/>
          </a:blip>
          <a:srcRect b="0" l="0" r="0" t="0"/>
          <a:stretch/>
        </p:blipFill>
        <p:spPr>
          <a:xfrm>
            <a:off x="2065857" y="4194175"/>
            <a:ext cx="108251" cy="112884"/>
          </a:xfrm>
          <a:prstGeom prst="rect">
            <a:avLst/>
          </a:prstGeom>
          <a:noFill/>
          <a:ln>
            <a:noFill/>
          </a:ln>
        </p:spPr>
      </p:pic>
      <p:pic>
        <p:nvPicPr>
          <p:cNvPr id="1011" name="Google Shape;1011;p68"/>
          <p:cNvPicPr preferRelativeResize="0"/>
          <p:nvPr/>
        </p:nvPicPr>
        <p:blipFill rotWithShape="1">
          <a:blip r:embed="rId7">
            <a:alphaModFix/>
          </a:blip>
          <a:srcRect b="0" l="0" r="0" t="0"/>
          <a:stretch/>
        </p:blipFill>
        <p:spPr>
          <a:xfrm>
            <a:off x="2065857" y="4354952"/>
            <a:ext cx="108251" cy="11288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5" name="Shape 1015"/>
        <p:cNvGrpSpPr/>
        <p:nvPr/>
      </p:nvGrpSpPr>
      <p:grpSpPr>
        <a:xfrm>
          <a:off x="0" y="0"/>
          <a:ext cx="0" cy="0"/>
          <a:chOff x="0" y="0"/>
          <a:chExt cx="0" cy="0"/>
        </a:xfrm>
      </p:grpSpPr>
      <p:sp>
        <p:nvSpPr>
          <p:cNvPr id="1016" name="Google Shape;1016;p69"/>
          <p:cNvSpPr txBox="1"/>
          <p:nvPr/>
        </p:nvSpPr>
        <p:spPr>
          <a:xfrm>
            <a:off x="1517726" y="221850"/>
            <a:ext cx="54297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Gestión de riesgos</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en la cadena de valor</a:t>
            </a:r>
            <a:endParaRPr sz="2800">
              <a:solidFill>
                <a:srgbClr val="009056"/>
              </a:solidFill>
              <a:latin typeface="Roboto Black"/>
              <a:ea typeface="Roboto Black"/>
              <a:cs typeface="Roboto Black"/>
              <a:sym typeface="Roboto Black"/>
            </a:endParaRPr>
          </a:p>
        </p:txBody>
      </p:sp>
      <p:sp>
        <p:nvSpPr>
          <p:cNvPr id="1017" name="Google Shape;1017;p69"/>
          <p:cNvSpPr/>
          <p:nvPr/>
        </p:nvSpPr>
        <p:spPr>
          <a:xfrm>
            <a:off x="170514" y="224256"/>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cxnSp>
        <p:nvCxnSpPr>
          <p:cNvPr id="1018" name="Google Shape;1018;p69"/>
          <p:cNvCxnSpPr/>
          <p:nvPr/>
        </p:nvCxnSpPr>
        <p:spPr>
          <a:xfrm>
            <a:off x="1073315" y="688440"/>
            <a:ext cx="460500" cy="0"/>
          </a:xfrm>
          <a:prstGeom prst="straightConnector1">
            <a:avLst/>
          </a:prstGeom>
          <a:noFill/>
          <a:ln cap="flat" cmpd="sng" w="9525">
            <a:solidFill>
              <a:srgbClr val="009056"/>
            </a:solidFill>
            <a:prstDash val="dash"/>
            <a:round/>
            <a:headEnd len="med" w="med" type="none"/>
            <a:tailEnd len="med" w="med" type="none"/>
          </a:ln>
        </p:spPr>
      </p:cxnSp>
      <p:pic>
        <p:nvPicPr>
          <p:cNvPr id="1019" name="Google Shape;1019;p69"/>
          <p:cNvPicPr preferRelativeResize="0"/>
          <p:nvPr/>
        </p:nvPicPr>
        <p:blipFill rotWithShape="1">
          <a:blip r:embed="rId4">
            <a:alphaModFix/>
          </a:blip>
          <a:srcRect b="0" l="0" r="0" t="0"/>
          <a:stretch/>
        </p:blipFill>
        <p:spPr>
          <a:xfrm>
            <a:off x="333571" y="405004"/>
            <a:ext cx="551101" cy="551101"/>
          </a:xfrm>
          <a:prstGeom prst="rect">
            <a:avLst/>
          </a:prstGeom>
          <a:noFill/>
          <a:ln>
            <a:noFill/>
          </a:ln>
        </p:spPr>
      </p:pic>
      <p:sp>
        <p:nvSpPr>
          <p:cNvPr id="1020" name="Google Shape;1020;p69"/>
          <p:cNvSpPr/>
          <p:nvPr/>
        </p:nvSpPr>
        <p:spPr>
          <a:xfrm>
            <a:off x="2541000" y="1387050"/>
            <a:ext cx="3262200" cy="373200"/>
          </a:xfrm>
          <a:prstGeom prst="parallelogram">
            <a:avLst>
              <a:gd fmla="val 25000"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1" name="Google Shape;1021;p69"/>
          <p:cNvSpPr txBox="1"/>
          <p:nvPr/>
        </p:nvSpPr>
        <p:spPr>
          <a:xfrm>
            <a:off x="2520349" y="1387200"/>
            <a:ext cx="3365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rgbClr val="009056"/>
                </a:solidFill>
                <a:latin typeface="Roboto Condensed Light"/>
                <a:ea typeface="Roboto Condensed Light"/>
                <a:cs typeface="Roboto Condensed Light"/>
                <a:sym typeface="Roboto Condensed Light"/>
              </a:rPr>
              <a:t>Nuestro acompañamiento</a:t>
            </a:r>
            <a:endParaRPr sz="1500">
              <a:solidFill>
                <a:srgbClr val="009056"/>
              </a:solidFill>
              <a:latin typeface="Roboto Black"/>
              <a:ea typeface="Roboto Black"/>
              <a:cs typeface="Roboto Black"/>
              <a:sym typeface="Roboto Black"/>
            </a:endParaRPr>
          </a:p>
        </p:txBody>
      </p:sp>
      <p:sp>
        <p:nvSpPr>
          <p:cNvPr id="1022" name="Google Shape;1022;p69"/>
          <p:cNvSpPr/>
          <p:nvPr/>
        </p:nvSpPr>
        <p:spPr>
          <a:xfrm>
            <a:off x="3130998" y="1804600"/>
            <a:ext cx="2030400" cy="373200"/>
          </a:xfrm>
          <a:prstGeom prst="parallelogram">
            <a:avLst>
              <a:gd fmla="val 25000" name="adj"/>
            </a:avLst>
          </a:prstGeom>
          <a:solidFill>
            <a:srgbClr val="00905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1023" name="Google Shape;1023;p69"/>
          <p:cNvSpPr txBox="1"/>
          <p:nvPr/>
        </p:nvSpPr>
        <p:spPr>
          <a:xfrm>
            <a:off x="3129412" y="1804600"/>
            <a:ext cx="2030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2000">
                <a:solidFill>
                  <a:schemeClr val="lt1"/>
                </a:solidFill>
                <a:latin typeface="Roboto Black"/>
                <a:ea typeface="Roboto Black"/>
                <a:cs typeface="Roboto Black"/>
                <a:sym typeface="Roboto Black"/>
              </a:rPr>
              <a:t>se enfoca en:</a:t>
            </a:r>
            <a:endParaRPr i="1" sz="2000">
              <a:solidFill>
                <a:schemeClr val="lt1"/>
              </a:solidFill>
              <a:latin typeface="Roboto Black"/>
              <a:ea typeface="Roboto Black"/>
              <a:cs typeface="Roboto Black"/>
              <a:sym typeface="Roboto Black"/>
            </a:endParaRPr>
          </a:p>
        </p:txBody>
      </p:sp>
      <p:sp>
        <p:nvSpPr>
          <p:cNvPr id="1024" name="Google Shape;1024;p69"/>
          <p:cNvSpPr/>
          <p:nvPr/>
        </p:nvSpPr>
        <p:spPr>
          <a:xfrm>
            <a:off x="1819025" y="3203998"/>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Afectaciones a su carga</a:t>
            </a:r>
            <a:endParaRPr b="1" sz="1000">
              <a:solidFill>
                <a:srgbClr val="333333"/>
              </a:solidFill>
              <a:latin typeface="Roboto Condensed"/>
              <a:ea typeface="Roboto Condensed"/>
              <a:cs typeface="Roboto Condensed"/>
              <a:sym typeface="Roboto Condensed"/>
            </a:endParaRPr>
          </a:p>
        </p:txBody>
      </p:sp>
      <p:sp>
        <p:nvSpPr>
          <p:cNvPr id="1025" name="Google Shape;1025;p69"/>
          <p:cNvSpPr txBox="1"/>
          <p:nvPr/>
        </p:nvSpPr>
        <p:spPr>
          <a:xfrm>
            <a:off x="1819025" y="2690750"/>
            <a:ext cx="55176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s" sz="1700">
                <a:latin typeface="Roboto"/>
                <a:ea typeface="Roboto"/>
                <a:cs typeface="Roboto"/>
                <a:sym typeface="Roboto"/>
              </a:rPr>
              <a:t>Protección y prevención de riesgos</a:t>
            </a:r>
            <a:r>
              <a:rPr lang="es" sz="1700">
                <a:latin typeface="Roboto"/>
                <a:ea typeface="Roboto"/>
                <a:cs typeface="Roboto"/>
                <a:sym typeface="Roboto"/>
              </a:rPr>
              <a:t> que mitigue:</a:t>
            </a:r>
            <a:endParaRPr sz="1700">
              <a:latin typeface="Roboto"/>
              <a:ea typeface="Roboto"/>
              <a:cs typeface="Roboto"/>
              <a:sym typeface="Roboto"/>
            </a:endParaRPr>
          </a:p>
        </p:txBody>
      </p:sp>
      <p:sp>
        <p:nvSpPr>
          <p:cNvPr id="1026" name="Google Shape;1026;p69"/>
          <p:cNvSpPr/>
          <p:nvPr/>
        </p:nvSpPr>
        <p:spPr>
          <a:xfrm>
            <a:off x="45689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es" sz="1000">
                <a:solidFill>
                  <a:srgbClr val="333333"/>
                </a:solidFill>
                <a:latin typeface="Roboto Condensed"/>
                <a:ea typeface="Roboto Condensed"/>
                <a:cs typeface="Roboto Condensed"/>
                <a:sym typeface="Roboto Condensed"/>
              </a:rPr>
              <a:t>Infidelidad de Empleados</a:t>
            </a:r>
            <a:endParaRPr b="1" sz="1000">
              <a:solidFill>
                <a:srgbClr val="333333"/>
              </a:solidFill>
              <a:latin typeface="Roboto Condensed"/>
              <a:ea typeface="Roboto Condensed"/>
              <a:cs typeface="Roboto Condensed"/>
              <a:sym typeface="Roboto Condensed"/>
            </a:endParaRPr>
          </a:p>
        </p:txBody>
      </p:sp>
      <p:sp>
        <p:nvSpPr>
          <p:cNvPr id="1027" name="Google Shape;1027;p69"/>
          <p:cNvSpPr/>
          <p:nvPr/>
        </p:nvSpPr>
        <p:spPr>
          <a:xfrm>
            <a:off x="59405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Afectación a Terceros</a:t>
            </a:r>
            <a:endParaRPr b="1" sz="1000">
              <a:solidFill>
                <a:srgbClr val="333333"/>
              </a:solidFill>
              <a:latin typeface="Roboto Condensed"/>
              <a:ea typeface="Roboto Condensed"/>
              <a:cs typeface="Roboto Condensed"/>
              <a:sym typeface="Roboto Condensed"/>
            </a:endParaRPr>
          </a:p>
        </p:txBody>
      </p:sp>
      <p:pic>
        <p:nvPicPr>
          <p:cNvPr id="1028" name="Google Shape;1028;p69"/>
          <p:cNvPicPr preferRelativeResize="0"/>
          <p:nvPr/>
        </p:nvPicPr>
        <p:blipFill rotWithShape="1">
          <a:blip r:embed="rId5">
            <a:alphaModFix/>
          </a:blip>
          <a:srcRect b="0" l="0" r="0" t="0"/>
          <a:stretch/>
        </p:blipFill>
        <p:spPr>
          <a:xfrm>
            <a:off x="6109101" y="3426731"/>
            <a:ext cx="752952" cy="752952"/>
          </a:xfrm>
          <a:prstGeom prst="rect">
            <a:avLst/>
          </a:prstGeom>
          <a:noFill/>
          <a:ln>
            <a:noFill/>
          </a:ln>
        </p:spPr>
      </p:pic>
      <p:pic>
        <p:nvPicPr>
          <p:cNvPr id="1029" name="Google Shape;1029;p69"/>
          <p:cNvPicPr preferRelativeResize="0"/>
          <p:nvPr/>
        </p:nvPicPr>
        <p:blipFill rotWithShape="1">
          <a:blip r:embed="rId6">
            <a:alphaModFix/>
          </a:blip>
          <a:srcRect b="0" l="0" r="0" t="0"/>
          <a:stretch/>
        </p:blipFill>
        <p:spPr>
          <a:xfrm>
            <a:off x="4752026" y="3410450"/>
            <a:ext cx="752952" cy="752952"/>
          </a:xfrm>
          <a:prstGeom prst="rect">
            <a:avLst/>
          </a:prstGeom>
          <a:noFill/>
          <a:ln>
            <a:noFill/>
          </a:ln>
        </p:spPr>
      </p:pic>
      <p:pic>
        <p:nvPicPr>
          <p:cNvPr id="1030" name="Google Shape;1030;p69"/>
          <p:cNvPicPr preferRelativeResize="0"/>
          <p:nvPr/>
        </p:nvPicPr>
        <p:blipFill>
          <a:blip r:embed="rId7">
            <a:alphaModFix/>
          </a:blip>
          <a:stretch>
            <a:fillRect/>
          </a:stretch>
        </p:blipFill>
        <p:spPr>
          <a:xfrm>
            <a:off x="2035613" y="3410450"/>
            <a:ext cx="627601" cy="627599"/>
          </a:xfrm>
          <a:prstGeom prst="rect">
            <a:avLst/>
          </a:prstGeom>
          <a:noFill/>
          <a:ln>
            <a:noFill/>
          </a:ln>
        </p:spPr>
      </p:pic>
      <p:sp>
        <p:nvSpPr>
          <p:cNvPr id="1031" name="Google Shape;1031;p69"/>
          <p:cNvSpPr/>
          <p:nvPr/>
        </p:nvSpPr>
        <p:spPr>
          <a:xfrm>
            <a:off x="3146888" y="3203998"/>
            <a:ext cx="11814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Daños o pérdidas materiales</a:t>
            </a:r>
            <a:endParaRPr b="1" sz="1000">
              <a:solidFill>
                <a:srgbClr val="333333"/>
              </a:solidFill>
              <a:latin typeface="Roboto Condensed"/>
              <a:ea typeface="Roboto Condensed"/>
              <a:cs typeface="Roboto Condensed"/>
              <a:sym typeface="Roboto Condensed"/>
            </a:endParaRPr>
          </a:p>
        </p:txBody>
      </p:sp>
      <p:pic>
        <p:nvPicPr>
          <p:cNvPr id="1032" name="Google Shape;1032;p69"/>
          <p:cNvPicPr preferRelativeResize="0"/>
          <p:nvPr/>
        </p:nvPicPr>
        <p:blipFill>
          <a:blip r:embed="rId8">
            <a:alphaModFix/>
          </a:blip>
          <a:stretch>
            <a:fillRect/>
          </a:stretch>
        </p:blipFill>
        <p:spPr>
          <a:xfrm>
            <a:off x="3423790" y="3410450"/>
            <a:ext cx="627610" cy="627599"/>
          </a:xfrm>
          <a:prstGeom prst="rect">
            <a:avLst/>
          </a:prstGeom>
          <a:noFill/>
          <a:ln>
            <a:noFill/>
          </a:ln>
        </p:spPr>
      </p:pic>
      <p:sp>
        <p:nvSpPr>
          <p:cNvPr id="1033" name="Google Shape;1033;p69"/>
          <p:cNvSpPr/>
          <p:nvPr/>
        </p:nvSpPr>
        <p:spPr>
          <a:xfrm>
            <a:off x="1457175" y="3106200"/>
            <a:ext cx="1559400" cy="1571700"/>
          </a:xfrm>
          <a:prstGeom prst="rect">
            <a:avLst/>
          </a:prstGeom>
          <a:solidFill>
            <a:srgbClr val="FFD954">
              <a:alpha val="670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1034" name="Google Shape;1034;p69"/>
          <p:cNvSpPr/>
          <p:nvPr/>
        </p:nvSpPr>
        <p:spPr>
          <a:xfrm>
            <a:off x="3068200" y="3106200"/>
            <a:ext cx="2735100" cy="1571700"/>
          </a:xfrm>
          <a:prstGeom prst="rect">
            <a:avLst/>
          </a:prstGeom>
          <a:solidFill>
            <a:srgbClr val="FFD954">
              <a:alpha val="6709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8" name="Shape 1038"/>
        <p:cNvGrpSpPr/>
        <p:nvPr/>
      </p:nvGrpSpPr>
      <p:grpSpPr>
        <a:xfrm>
          <a:off x="0" y="0"/>
          <a:ext cx="0" cy="0"/>
          <a:chOff x="0" y="0"/>
          <a:chExt cx="0" cy="0"/>
        </a:xfrm>
      </p:grpSpPr>
      <p:sp>
        <p:nvSpPr>
          <p:cNvPr id="1039" name="Google Shape;1039;p70"/>
          <p:cNvSpPr txBox="1"/>
          <p:nvPr/>
        </p:nvSpPr>
        <p:spPr>
          <a:xfrm>
            <a:off x="541025" y="1063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Protección </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por afectación</a:t>
            </a:r>
            <a:r>
              <a:rPr lang="es" sz="2800">
                <a:solidFill>
                  <a:srgbClr val="FFDC5F"/>
                </a:solidFill>
                <a:latin typeface="Roboto Black"/>
                <a:ea typeface="Roboto Black"/>
                <a:cs typeface="Roboto Black"/>
                <a:sym typeface="Roboto Black"/>
              </a:rPr>
              <a:t> a</a:t>
            </a:r>
            <a:r>
              <a:rPr lang="es" sz="2800">
                <a:solidFill>
                  <a:srgbClr val="FF0000"/>
                </a:solidFill>
                <a:latin typeface="Roboto Black"/>
                <a:ea typeface="Roboto Black"/>
                <a:cs typeface="Roboto Black"/>
                <a:sym typeface="Roboto Black"/>
              </a:rPr>
              <a:t> </a:t>
            </a:r>
            <a:r>
              <a:rPr lang="es" sz="2800">
                <a:solidFill>
                  <a:srgbClr val="FFDC5F"/>
                </a:solidFill>
                <a:latin typeface="Roboto Black"/>
                <a:ea typeface="Roboto Black"/>
                <a:cs typeface="Roboto Black"/>
                <a:sym typeface="Roboto Black"/>
              </a:rPr>
              <a:t>terceros</a:t>
            </a:r>
            <a:endParaRPr sz="2800">
              <a:solidFill>
                <a:srgbClr val="FFDC5F"/>
              </a:solidFill>
              <a:latin typeface="Roboto Black"/>
              <a:ea typeface="Roboto Black"/>
              <a:cs typeface="Roboto Black"/>
              <a:sym typeface="Roboto Black"/>
            </a:endParaRPr>
          </a:p>
        </p:txBody>
      </p:sp>
      <p:sp>
        <p:nvSpPr>
          <p:cNvPr id="1040" name="Google Shape;1040;p70"/>
          <p:cNvSpPr/>
          <p:nvPr/>
        </p:nvSpPr>
        <p:spPr>
          <a:xfrm>
            <a:off x="4472625" y="1366650"/>
            <a:ext cx="3565800" cy="3391800"/>
          </a:xfrm>
          <a:prstGeom prst="roundRect">
            <a:avLst>
              <a:gd fmla="val 1465" name="adj"/>
            </a:avLst>
          </a:prstGeom>
          <a:solidFill>
            <a:schemeClr val="lt1"/>
          </a:solidFill>
          <a:ln>
            <a:noFill/>
          </a:ln>
          <a:effectLst>
            <a:outerShdw blurRad="11430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1" name="Google Shape;1041;p70"/>
          <p:cNvSpPr txBox="1"/>
          <p:nvPr/>
        </p:nvSpPr>
        <p:spPr>
          <a:xfrm>
            <a:off x="4634125" y="1599250"/>
            <a:ext cx="3242700" cy="2923200"/>
          </a:xfrm>
          <a:prstGeom prst="rect">
            <a:avLst/>
          </a:prstGeom>
          <a:noFill/>
          <a:ln>
            <a:noFill/>
          </a:ln>
        </p:spPr>
        <p:txBody>
          <a:bodyPr anchorCtr="0" anchor="ctr" bIns="91425" lIns="91425" spcFirstLastPara="1" rIns="91425" wrap="square" tIns="91425">
            <a:noAutofit/>
          </a:bodyPr>
          <a:lstStyle/>
          <a:p>
            <a:pPr indent="0" lvl="0" marL="12700" rtl="0" algn="l">
              <a:lnSpc>
                <a:spcPct val="115000"/>
              </a:lnSpc>
              <a:spcBef>
                <a:spcPts val="1500"/>
              </a:spcBef>
              <a:spcAft>
                <a:spcPts val="0"/>
              </a:spcAft>
              <a:buClr>
                <a:schemeClr val="dk1"/>
              </a:buClr>
              <a:buFont typeface="Arial"/>
              <a:buNone/>
            </a:pPr>
            <a:r>
              <a:rPr lang="es">
                <a:latin typeface="Roboto Condensed"/>
                <a:ea typeface="Roboto Condensed"/>
                <a:cs typeface="Roboto Condensed"/>
                <a:sym typeface="Roboto Condensed"/>
              </a:rPr>
              <a:t>A través de nuestro </a:t>
            </a:r>
            <a:r>
              <a:rPr lang="es">
                <a:solidFill>
                  <a:srgbClr val="009056"/>
                </a:solidFill>
                <a:latin typeface="Roboto Condensed Black"/>
                <a:ea typeface="Roboto Condensed Black"/>
                <a:cs typeface="Roboto Condensed Black"/>
                <a:sym typeface="Roboto Condensed Black"/>
              </a:rPr>
              <a:t>seguro de Responsabilidad Civil Extracontractual, </a:t>
            </a:r>
            <a:r>
              <a:rPr lang="es">
                <a:solidFill>
                  <a:schemeClr val="dk1"/>
                </a:solidFill>
                <a:latin typeface="Roboto Condensed"/>
                <a:ea typeface="Roboto Condensed"/>
                <a:cs typeface="Roboto Condensed"/>
                <a:sym typeface="Roboto Condensed"/>
              </a:rPr>
              <a:t>protegemos el patrimonio de su empresa, frente a los perjuicios que ocasione a un tercero de acuerdo con la Ley.</a:t>
            </a:r>
            <a:endParaRPr>
              <a:solidFill>
                <a:schemeClr val="dk1"/>
              </a:solidFill>
              <a:latin typeface="Roboto Condensed"/>
              <a:ea typeface="Roboto Condensed"/>
              <a:cs typeface="Roboto Condensed"/>
              <a:sym typeface="Roboto Condensed"/>
            </a:endParaRPr>
          </a:p>
          <a:p>
            <a:pPr indent="0" lvl="0" marL="12700" rtl="0" algn="l">
              <a:lnSpc>
                <a:spcPct val="115000"/>
              </a:lnSpc>
              <a:spcBef>
                <a:spcPts val="1500"/>
              </a:spcBef>
              <a:spcAft>
                <a:spcPts val="0"/>
              </a:spcAft>
              <a:buClr>
                <a:schemeClr val="dk1"/>
              </a:buClr>
              <a:buFont typeface="Arial"/>
              <a:buNone/>
            </a:pPr>
            <a:r>
              <a:rPr lang="es">
                <a:solidFill>
                  <a:schemeClr val="dk1"/>
                </a:solidFill>
                <a:latin typeface="Roboto Condensed"/>
                <a:ea typeface="Roboto Condensed"/>
                <a:cs typeface="Roboto Condensed"/>
                <a:sym typeface="Roboto Condensed"/>
              </a:rPr>
              <a:t>También trabajamos de manera conjunta, con el fin de mitigar y prevenir los </a:t>
            </a:r>
            <a:r>
              <a:rPr lang="es">
                <a:solidFill>
                  <a:srgbClr val="009056"/>
                </a:solidFill>
                <a:latin typeface="Roboto Condensed Black"/>
                <a:ea typeface="Roboto Condensed Black"/>
                <a:cs typeface="Roboto Condensed Black"/>
                <a:sym typeface="Roboto Condensed Black"/>
              </a:rPr>
              <a:t>riesgos asociados a este producto.</a:t>
            </a:r>
            <a:endParaRPr sz="1700">
              <a:latin typeface="Roboto Condensed"/>
              <a:ea typeface="Roboto Condensed"/>
              <a:cs typeface="Roboto Condensed"/>
              <a:sym typeface="Roboto Condense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5" name="Shape 1045"/>
        <p:cNvGrpSpPr/>
        <p:nvPr/>
      </p:nvGrpSpPr>
      <p:grpSpPr>
        <a:xfrm>
          <a:off x="0" y="0"/>
          <a:ext cx="0" cy="0"/>
          <a:chOff x="0" y="0"/>
          <a:chExt cx="0" cy="0"/>
        </a:xfrm>
      </p:grpSpPr>
      <p:sp>
        <p:nvSpPr>
          <p:cNvPr id="1046" name="Google Shape;1046;p71"/>
          <p:cNvSpPr txBox="1"/>
          <p:nvPr/>
        </p:nvSpPr>
        <p:spPr>
          <a:xfrm>
            <a:off x="541025" y="106300"/>
            <a:ext cx="6191400" cy="7212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100">
                <a:solidFill>
                  <a:srgbClr val="009056"/>
                </a:solidFill>
                <a:latin typeface="Roboto Light"/>
                <a:ea typeface="Roboto Light"/>
                <a:cs typeface="Roboto Light"/>
                <a:sym typeface="Roboto Light"/>
              </a:rPr>
              <a:t>Servicios</a:t>
            </a:r>
            <a:endParaRPr sz="21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100">
                <a:solidFill>
                  <a:srgbClr val="009056"/>
                </a:solidFill>
                <a:latin typeface="Roboto Black"/>
                <a:ea typeface="Roboto Black"/>
                <a:cs typeface="Roboto Black"/>
                <a:sym typeface="Roboto Black"/>
              </a:rPr>
              <a:t>Responsabilidad Civil Extracontractual</a:t>
            </a:r>
            <a:endParaRPr sz="2500">
              <a:solidFill>
                <a:srgbClr val="FFDC5F"/>
              </a:solidFill>
              <a:latin typeface="Roboto Black"/>
              <a:ea typeface="Roboto Black"/>
              <a:cs typeface="Roboto Black"/>
              <a:sym typeface="Roboto Black"/>
            </a:endParaRPr>
          </a:p>
        </p:txBody>
      </p:sp>
      <p:sp>
        <p:nvSpPr>
          <p:cNvPr id="1047" name="Google Shape;1047;p71"/>
          <p:cNvSpPr txBox="1"/>
          <p:nvPr/>
        </p:nvSpPr>
        <p:spPr>
          <a:xfrm>
            <a:off x="659675" y="1084325"/>
            <a:ext cx="6007800" cy="450300"/>
          </a:xfrm>
          <a:prstGeom prst="rect">
            <a:avLst/>
          </a:prstGeom>
          <a:noFill/>
          <a:ln>
            <a:noFill/>
          </a:ln>
        </p:spPr>
        <p:txBody>
          <a:bodyPr anchorCtr="0" anchor="t" bIns="91425" lIns="91425" spcFirstLastPara="1" rIns="91425" wrap="square" tIns="91425">
            <a:noAutofit/>
          </a:bodyPr>
          <a:lstStyle/>
          <a:p>
            <a:pPr indent="0" lvl="0" marL="12700" rtl="0" algn="l">
              <a:lnSpc>
                <a:spcPct val="115000"/>
              </a:lnSpc>
              <a:spcBef>
                <a:spcPts val="1500"/>
              </a:spcBef>
              <a:spcAft>
                <a:spcPts val="0"/>
              </a:spcAft>
              <a:buClr>
                <a:schemeClr val="dk1"/>
              </a:buClr>
              <a:buFont typeface="Arial"/>
              <a:buNone/>
            </a:pPr>
            <a:r>
              <a:rPr lang="es" sz="1250">
                <a:solidFill>
                  <a:schemeClr val="dk1"/>
                </a:solidFill>
                <a:latin typeface="Roboto Condensed"/>
                <a:ea typeface="Roboto Condensed"/>
                <a:cs typeface="Roboto Condensed"/>
                <a:sym typeface="Roboto Condensed"/>
              </a:rPr>
              <a:t>Generación de protocolos y buenas prácticas para la prevención y atención  de eventos relacionados con afectación a terceros:</a:t>
            </a:r>
            <a:endParaRPr sz="1700">
              <a:solidFill>
                <a:srgbClr val="434343"/>
              </a:solidFill>
              <a:latin typeface="Roboto Condensed"/>
              <a:ea typeface="Roboto Condensed"/>
              <a:cs typeface="Roboto Condensed"/>
              <a:sym typeface="Roboto Condensed"/>
            </a:endParaRPr>
          </a:p>
        </p:txBody>
      </p:sp>
      <p:sp>
        <p:nvSpPr>
          <p:cNvPr id="1048" name="Google Shape;1048;p71"/>
          <p:cNvSpPr/>
          <p:nvPr/>
        </p:nvSpPr>
        <p:spPr>
          <a:xfrm>
            <a:off x="657050" y="1712325"/>
            <a:ext cx="2450100" cy="450300"/>
          </a:xfrm>
          <a:prstGeom prst="roundRect">
            <a:avLst>
              <a:gd fmla="val 2222" name="adj"/>
            </a:avLst>
          </a:prstGeom>
          <a:solidFill>
            <a:schemeClr val="lt1"/>
          </a:solidFill>
          <a:ln cap="flat" cmpd="sng" w="9525">
            <a:solidFill>
              <a:srgbClr val="F3F3F3"/>
            </a:solidFill>
            <a:prstDash val="solid"/>
            <a:round/>
            <a:headEnd len="sm" w="sm" type="none"/>
            <a:tailEnd len="sm" w="sm" type="none"/>
          </a:ln>
          <a:effectLst>
            <a:outerShdw blurRad="185738" rotWithShape="0" algn="bl" dir="5400000" dist="19050">
              <a:srgbClr val="999999">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 sz="1500">
                <a:solidFill>
                  <a:srgbClr val="009056"/>
                </a:solidFill>
                <a:latin typeface="Roboto Condensed Black"/>
                <a:ea typeface="Roboto Condensed Black"/>
                <a:cs typeface="Roboto Condensed Black"/>
                <a:sym typeface="Roboto Condensed Black"/>
              </a:rPr>
              <a:t>Daños a las personas</a:t>
            </a:r>
            <a:endParaRPr sz="1250">
              <a:latin typeface="Roboto Condensed Light"/>
              <a:ea typeface="Roboto Condensed Light"/>
              <a:cs typeface="Roboto Condensed Light"/>
              <a:sym typeface="Roboto Condensed Light"/>
            </a:endParaRPr>
          </a:p>
        </p:txBody>
      </p:sp>
      <p:sp>
        <p:nvSpPr>
          <p:cNvPr id="1049" name="Google Shape;1049;p71"/>
          <p:cNvSpPr/>
          <p:nvPr/>
        </p:nvSpPr>
        <p:spPr>
          <a:xfrm>
            <a:off x="3460340" y="1712313"/>
            <a:ext cx="2450100" cy="450300"/>
          </a:xfrm>
          <a:prstGeom prst="roundRect">
            <a:avLst>
              <a:gd fmla="val 2222" name="adj"/>
            </a:avLst>
          </a:prstGeom>
          <a:solidFill>
            <a:schemeClr val="lt1"/>
          </a:solidFill>
          <a:ln cap="flat" cmpd="sng" w="9525">
            <a:solidFill>
              <a:srgbClr val="F3F3F3"/>
            </a:solidFill>
            <a:prstDash val="solid"/>
            <a:round/>
            <a:headEnd len="sm" w="sm" type="none"/>
            <a:tailEnd len="sm" w="sm" type="none"/>
          </a:ln>
          <a:effectLst>
            <a:outerShdw blurRad="185738" rotWithShape="0" algn="bl" dir="5400000" dist="19050">
              <a:srgbClr val="999999">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 sz="1500">
                <a:solidFill>
                  <a:srgbClr val="009056"/>
                </a:solidFill>
                <a:latin typeface="Roboto Condensed Black"/>
                <a:ea typeface="Roboto Condensed Black"/>
                <a:cs typeface="Roboto Condensed Black"/>
                <a:sym typeface="Roboto Condensed Black"/>
              </a:rPr>
              <a:t>Daños a los bienes</a:t>
            </a:r>
            <a:endParaRPr sz="1250">
              <a:solidFill>
                <a:schemeClr val="dk1"/>
              </a:solidFill>
              <a:latin typeface="Roboto Condensed Light"/>
              <a:ea typeface="Roboto Condensed Light"/>
              <a:cs typeface="Roboto Condensed Light"/>
              <a:sym typeface="Roboto Condensed Light"/>
            </a:endParaRPr>
          </a:p>
        </p:txBody>
      </p:sp>
      <p:sp>
        <p:nvSpPr>
          <p:cNvPr id="1050" name="Google Shape;1050;p71"/>
          <p:cNvSpPr/>
          <p:nvPr/>
        </p:nvSpPr>
        <p:spPr>
          <a:xfrm>
            <a:off x="6248875" y="1712325"/>
            <a:ext cx="2450100" cy="450300"/>
          </a:xfrm>
          <a:prstGeom prst="roundRect">
            <a:avLst>
              <a:gd fmla="val 2222" name="adj"/>
            </a:avLst>
          </a:prstGeom>
          <a:solidFill>
            <a:schemeClr val="lt1"/>
          </a:solidFill>
          <a:ln cap="flat" cmpd="sng" w="9525">
            <a:solidFill>
              <a:srgbClr val="F3F3F3"/>
            </a:solidFill>
            <a:prstDash val="solid"/>
            <a:round/>
            <a:headEnd len="sm" w="sm" type="none"/>
            <a:tailEnd len="sm" w="sm" type="none"/>
          </a:ln>
          <a:effectLst>
            <a:outerShdw blurRad="185738" rotWithShape="0" algn="bl" dir="5400000" dist="19050">
              <a:srgbClr val="999999">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 sz="1500">
                <a:solidFill>
                  <a:srgbClr val="009056"/>
                </a:solidFill>
                <a:latin typeface="Roboto Condensed Black"/>
                <a:ea typeface="Roboto Condensed Black"/>
                <a:cs typeface="Roboto Condensed Black"/>
                <a:sym typeface="Roboto Condensed Black"/>
              </a:rPr>
              <a:t>Daño al entorno</a:t>
            </a:r>
            <a:endParaRPr sz="1100">
              <a:solidFill>
                <a:schemeClr val="dk1"/>
              </a:solidFill>
              <a:latin typeface="Roboto Condensed Light"/>
              <a:ea typeface="Roboto Condensed Light"/>
              <a:cs typeface="Roboto Condensed Light"/>
              <a:sym typeface="Roboto Condensed Light"/>
            </a:endParaRPr>
          </a:p>
        </p:txBody>
      </p:sp>
      <p:sp>
        <p:nvSpPr>
          <p:cNvPr id="1051" name="Google Shape;1051;p71"/>
          <p:cNvSpPr txBox="1"/>
          <p:nvPr/>
        </p:nvSpPr>
        <p:spPr>
          <a:xfrm>
            <a:off x="834575" y="2206175"/>
            <a:ext cx="2278500" cy="276900"/>
          </a:xfrm>
          <a:prstGeom prst="rect">
            <a:avLst/>
          </a:prstGeom>
          <a:solidFill>
            <a:schemeClr val="lt1"/>
          </a:solidFill>
          <a:ln cap="flat" cmpd="sng" w="9525">
            <a:solidFill>
              <a:srgbClr val="F3F3F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33"/>
              </a:buClr>
              <a:buSzPts val="1200"/>
              <a:buFont typeface="Arial"/>
              <a:buNone/>
            </a:pPr>
            <a:r>
              <a:rPr i="0" lang="es" sz="1200" u="none" cap="none" strike="noStrike">
                <a:latin typeface="Roboto Condensed"/>
                <a:ea typeface="Roboto Condensed"/>
                <a:cs typeface="Roboto Condensed"/>
                <a:sym typeface="Roboto Condensed"/>
              </a:rPr>
              <a:t>Empleados</a:t>
            </a:r>
            <a:endParaRPr i="0" sz="1400" u="none" cap="none" strike="noStrike">
              <a:latin typeface="Roboto Condensed"/>
              <a:ea typeface="Roboto Condensed"/>
              <a:cs typeface="Roboto Condensed"/>
              <a:sym typeface="Roboto Condensed"/>
            </a:endParaRPr>
          </a:p>
        </p:txBody>
      </p:sp>
      <p:sp>
        <p:nvSpPr>
          <p:cNvPr id="1052" name="Google Shape;1052;p71"/>
          <p:cNvSpPr txBox="1"/>
          <p:nvPr/>
        </p:nvSpPr>
        <p:spPr>
          <a:xfrm>
            <a:off x="834575" y="2523939"/>
            <a:ext cx="2278500" cy="276900"/>
          </a:xfrm>
          <a:prstGeom prst="rect">
            <a:avLst/>
          </a:prstGeom>
          <a:solidFill>
            <a:schemeClr val="lt1"/>
          </a:solidFill>
          <a:ln cap="flat" cmpd="sng" w="9525">
            <a:solidFill>
              <a:srgbClr val="F3F3F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33"/>
              </a:buClr>
              <a:buSzPts val="1200"/>
              <a:buFont typeface="Arial"/>
              <a:buNone/>
            </a:pPr>
            <a:r>
              <a:rPr i="0" lang="es" sz="1200" u="none" cap="none" strike="noStrike">
                <a:latin typeface="Roboto Condensed"/>
                <a:ea typeface="Roboto Condensed"/>
                <a:cs typeface="Roboto Condensed"/>
                <a:sym typeface="Roboto Condensed"/>
              </a:rPr>
              <a:t>Clientes y terceros</a:t>
            </a:r>
            <a:endParaRPr i="0" sz="1400" u="none" cap="none" strike="noStrike">
              <a:latin typeface="Roboto Condensed"/>
              <a:ea typeface="Roboto Condensed"/>
              <a:cs typeface="Roboto Condensed"/>
              <a:sym typeface="Roboto Condensed"/>
            </a:endParaRPr>
          </a:p>
        </p:txBody>
      </p:sp>
      <p:sp>
        <p:nvSpPr>
          <p:cNvPr id="1053" name="Google Shape;1053;p71"/>
          <p:cNvSpPr txBox="1"/>
          <p:nvPr/>
        </p:nvSpPr>
        <p:spPr>
          <a:xfrm>
            <a:off x="834575" y="2844153"/>
            <a:ext cx="2278500" cy="276900"/>
          </a:xfrm>
          <a:prstGeom prst="rect">
            <a:avLst/>
          </a:prstGeom>
          <a:solidFill>
            <a:schemeClr val="lt1"/>
          </a:solidFill>
          <a:ln cap="flat" cmpd="sng" w="9525">
            <a:solidFill>
              <a:srgbClr val="F3F3F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33"/>
              </a:buClr>
              <a:buSzPts val="1200"/>
              <a:buFont typeface="Arial"/>
              <a:buNone/>
            </a:pPr>
            <a:r>
              <a:rPr i="0" lang="es" sz="1200" u="none" cap="none" strike="noStrike">
                <a:latin typeface="Roboto Condensed"/>
                <a:ea typeface="Roboto Condensed"/>
                <a:cs typeface="Roboto Condensed"/>
                <a:sym typeface="Roboto Condensed"/>
              </a:rPr>
              <a:t>Contratistas y subcontratistas</a:t>
            </a:r>
            <a:endParaRPr i="0" sz="1400" u="none" cap="none" strike="noStrike">
              <a:latin typeface="Roboto Condensed"/>
              <a:ea typeface="Roboto Condensed"/>
              <a:cs typeface="Roboto Condensed"/>
              <a:sym typeface="Roboto Condensed"/>
            </a:endParaRPr>
          </a:p>
        </p:txBody>
      </p:sp>
      <p:sp>
        <p:nvSpPr>
          <p:cNvPr id="1054" name="Google Shape;1054;p71"/>
          <p:cNvSpPr txBox="1"/>
          <p:nvPr/>
        </p:nvSpPr>
        <p:spPr>
          <a:xfrm>
            <a:off x="3644310" y="2206163"/>
            <a:ext cx="2278500" cy="276900"/>
          </a:xfrm>
          <a:prstGeom prst="rect">
            <a:avLst/>
          </a:prstGeom>
          <a:solidFill>
            <a:schemeClr val="lt1"/>
          </a:solidFill>
          <a:ln cap="flat" cmpd="sng" w="9525">
            <a:solidFill>
              <a:srgbClr val="F3F3F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33"/>
              </a:buClr>
              <a:buSzPts val="1200"/>
              <a:buFont typeface="Arial"/>
              <a:buNone/>
            </a:pPr>
            <a:r>
              <a:rPr i="0" lang="es" sz="1200" u="none" cap="none" strike="noStrike">
                <a:latin typeface="Roboto Condensed"/>
                <a:ea typeface="Roboto Condensed"/>
                <a:cs typeface="Roboto Condensed"/>
                <a:sym typeface="Roboto Condensed"/>
              </a:rPr>
              <a:t>Locaciones propias y vecinas</a:t>
            </a:r>
            <a:endParaRPr i="0" sz="1400" u="none" cap="none" strike="noStrike">
              <a:latin typeface="Roboto Condensed"/>
              <a:ea typeface="Roboto Condensed"/>
              <a:cs typeface="Roboto Condensed"/>
              <a:sym typeface="Roboto Condensed"/>
            </a:endParaRPr>
          </a:p>
        </p:txBody>
      </p:sp>
      <p:sp>
        <p:nvSpPr>
          <p:cNvPr id="1055" name="Google Shape;1055;p71"/>
          <p:cNvSpPr txBox="1"/>
          <p:nvPr/>
        </p:nvSpPr>
        <p:spPr>
          <a:xfrm>
            <a:off x="3644310" y="2523931"/>
            <a:ext cx="2278500" cy="276900"/>
          </a:xfrm>
          <a:prstGeom prst="rect">
            <a:avLst/>
          </a:prstGeom>
          <a:solidFill>
            <a:schemeClr val="lt1"/>
          </a:solidFill>
          <a:ln cap="flat" cmpd="sng" w="9525">
            <a:solidFill>
              <a:srgbClr val="F3F3F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33"/>
              </a:buClr>
              <a:buSzPts val="1200"/>
              <a:buFont typeface="Arial"/>
              <a:buNone/>
            </a:pPr>
            <a:r>
              <a:rPr i="0" lang="es" sz="1200" u="none" cap="none" strike="noStrike">
                <a:latin typeface="Roboto Condensed"/>
                <a:ea typeface="Roboto Condensed"/>
                <a:cs typeface="Roboto Condensed"/>
                <a:sym typeface="Roboto Condensed"/>
              </a:rPr>
              <a:t>Reputación y productos</a:t>
            </a:r>
            <a:endParaRPr i="0" sz="1400" u="none" cap="none" strike="noStrike">
              <a:latin typeface="Roboto Condensed"/>
              <a:ea typeface="Roboto Condensed"/>
              <a:cs typeface="Roboto Condensed"/>
              <a:sym typeface="Roboto Condensed"/>
            </a:endParaRPr>
          </a:p>
        </p:txBody>
      </p:sp>
      <p:sp>
        <p:nvSpPr>
          <p:cNvPr id="1056" name="Google Shape;1056;p71"/>
          <p:cNvSpPr txBox="1"/>
          <p:nvPr/>
        </p:nvSpPr>
        <p:spPr>
          <a:xfrm>
            <a:off x="3619410" y="2844148"/>
            <a:ext cx="2303400" cy="276900"/>
          </a:xfrm>
          <a:prstGeom prst="rect">
            <a:avLst/>
          </a:prstGeom>
          <a:solidFill>
            <a:schemeClr val="lt1"/>
          </a:solidFill>
          <a:ln cap="flat" cmpd="sng" w="9525">
            <a:solidFill>
              <a:srgbClr val="F3F3F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33"/>
              </a:buClr>
              <a:buSzPts val="1200"/>
              <a:buFont typeface="Arial"/>
              <a:buNone/>
            </a:pPr>
            <a:r>
              <a:rPr lang="es" sz="1200">
                <a:latin typeface="Roboto Condensed"/>
                <a:ea typeface="Roboto Condensed"/>
                <a:cs typeface="Roboto Condensed"/>
                <a:sym typeface="Roboto Condensed"/>
              </a:rPr>
              <a:t>Bienes de terceros o en custodia</a:t>
            </a:r>
            <a:endParaRPr sz="1200">
              <a:latin typeface="Roboto Condensed"/>
              <a:ea typeface="Roboto Condensed"/>
              <a:cs typeface="Roboto Condensed"/>
              <a:sym typeface="Roboto Condensed"/>
            </a:endParaRPr>
          </a:p>
        </p:txBody>
      </p:sp>
      <p:sp>
        <p:nvSpPr>
          <p:cNvPr id="1057" name="Google Shape;1057;p71"/>
          <p:cNvSpPr/>
          <p:nvPr/>
        </p:nvSpPr>
        <p:spPr>
          <a:xfrm>
            <a:off x="659678" y="2257175"/>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8" name="Google Shape;1058;p71"/>
          <p:cNvSpPr/>
          <p:nvPr/>
        </p:nvSpPr>
        <p:spPr>
          <a:xfrm>
            <a:off x="659678" y="2574942"/>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9" name="Google Shape;1059;p71"/>
          <p:cNvSpPr/>
          <p:nvPr/>
        </p:nvSpPr>
        <p:spPr>
          <a:xfrm>
            <a:off x="659678" y="2895160"/>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0" name="Google Shape;1060;p71"/>
          <p:cNvSpPr/>
          <p:nvPr/>
        </p:nvSpPr>
        <p:spPr>
          <a:xfrm>
            <a:off x="3447828" y="2257163"/>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1" name="Google Shape;1061;p71"/>
          <p:cNvSpPr/>
          <p:nvPr/>
        </p:nvSpPr>
        <p:spPr>
          <a:xfrm>
            <a:off x="3447828" y="2574931"/>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2" name="Google Shape;1062;p71"/>
          <p:cNvSpPr/>
          <p:nvPr/>
        </p:nvSpPr>
        <p:spPr>
          <a:xfrm>
            <a:off x="3447828" y="2895148"/>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3" name="Google Shape;1063;p71"/>
          <p:cNvSpPr txBox="1"/>
          <p:nvPr/>
        </p:nvSpPr>
        <p:spPr>
          <a:xfrm>
            <a:off x="6492187" y="2206175"/>
            <a:ext cx="2206800" cy="276900"/>
          </a:xfrm>
          <a:prstGeom prst="rect">
            <a:avLst/>
          </a:prstGeom>
          <a:solidFill>
            <a:schemeClr val="lt1"/>
          </a:solidFill>
          <a:ln cap="flat" cmpd="sng" w="9525">
            <a:solidFill>
              <a:srgbClr val="F3F3F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33"/>
              </a:buClr>
              <a:buSzPts val="1200"/>
              <a:buFont typeface="Arial"/>
              <a:buNone/>
            </a:pPr>
            <a:r>
              <a:rPr lang="es" sz="1200">
                <a:latin typeface="Roboto Condensed"/>
                <a:ea typeface="Roboto Condensed"/>
                <a:cs typeface="Roboto Condensed"/>
                <a:sym typeface="Roboto Condensed"/>
              </a:rPr>
              <a:t>Seguridad industrial</a:t>
            </a:r>
            <a:endParaRPr i="0" sz="1400" u="none" cap="none" strike="noStrike">
              <a:latin typeface="Roboto Condensed"/>
              <a:ea typeface="Roboto Condensed"/>
              <a:cs typeface="Roboto Condensed"/>
              <a:sym typeface="Roboto Condensed"/>
            </a:endParaRPr>
          </a:p>
        </p:txBody>
      </p:sp>
      <p:sp>
        <p:nvSpPr>
          <p:cNvPr id="1064" name="Google Shape;1064;p71"/>
          <p:cNvSpPr txBox="1"/>
          <p:nvPr/>
        </p:nvSpPr>
        <p:spPr>
          <a:xfrm>
            <a:off x="6492187" y="2523942"/>
            <a:ext cx="2206800" cy="276900"/>
          </a:xfrm>
          <a:prstGeom prst="rect">
            <a:avLst/>
          </a:prstGeom>
          <a:solidFill>
            <a:schemeClr val="lt1"/>
          </a:solidFill>
          <a:ln cap="flat" cmpd="sng" w="9525">
            <a:solidFill>
              <a:srgbClr val="F3F3F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33"/>
              </a:buClr>
              <a:buSzPts val="1200"/>
              <a:buFont typeface="Arial"/>
              <a:buNone/>
            </a:pPr>
            <a:r>
              <a:rPr lang="es" sz="1200">
                <a:latin typeface="Roboto Condensed"/>
                <a:ea typeface="Roboto Condensed"/>
                <a:cs typeface="Roboto Condensed"/>
                <a:sym typeface="Roboto Condensed"/>
              </a:rPr>
              <a:t>Recursos naturales</a:t>
            </a:r>
            <a:endParaRPr i="0" sz="1400" u="none" cap="none" strike="noStrike">
              <a:latin typeface="Roboto Condensed"/>
              <a:ea typeface="Roboto Condensed"/>
              <a:cs typeface="Roboto Condensed"/>
              <a:sym typeface="Roboto Condensed"/>
            </a:endParaRPr>
          </a:p>
        </p:txBody>
      </p:sp>
      <p:sp>
        <p:nvSpPr>
          <p:cNvPr id="1065" name="Google Shape;1065;p71"/>
          <p:cNvSpPr/>
          <p:nvPr/>
        </p:nvSpPr>
        <p:spPr>
          <a:xfrm>
            <a:off x="6317783" y="2257175"/>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6" name="Google Shape;1066;p71"/>
          <p:cNvSpPr/>
          <p:nvPr/>
        </p:nvSpPr>
        <p:spPr>
          <a:xfrm>
            <a:off x="6317783" y="2574942"/>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67" name="Google Shape;1067;p71"/>
          <p:cNvPicPr preferRelativeResize="0"/>
          <p:nvPr/>
        </p:nvPicPr>
        <p:blipFill rotWithShape="1">
          <a:blip r:embed="rId4">
            <a:alphaModFix/>
          </a:blip>
          <a:srcRect b="0" l="0" r="0" t="0"/>
          <a:stretch/>
        </p:blipFill>
        <p:spPr>
          <a:xfrm>
            <a:off x="6370868" y="1766314"/>
            <a:ext cx="357612" cy="357606"/>
          </a:xfrm>
          <a:prstGeom prst="rect">
            <a:avLst/>
          </a:prstGeom>
          <a:noFill/>
          <a:ln>
            <a:noFill/>
          </a:ln>
        </p:spPr>
      </p:pic>
      <p:pic>
        <p:nvPicPr>
          <p:cNvPr id="1068" name="Google Shape;1068;p71"/>
          <p:cNvPicPr preferRelativeResize="0"/>
          <p:nvPr/>
        </p:nvPicPr>
        <p:blipFill rotWithShape="1">
          <a:blip r:embed="rId5">
            <a:alphaModFix/>
          </a:blip>
          <a:srcRect b="0" l="0" r="0" t="0"/>
          <a:stretch/>
        </p:blipFill>
        <p:spPr>
          <a:xfrm>
            <a:off x="3490256" y="1749548"/>
            <a:ext cx="357612" cy="357606"/>
          </a:xfrm>
          <a:prstGeom prst="rect">
            <a:avLst/>
          </a:prstGeom>
          <a:noFill/>
          <a:ln>
            <a:noFill/>
          </a:ln>
        </p:spPr>
      </p:pic>
      <p:pic>
        <p:nvPicPr>
          <p:cNvPr id="1069" name="Google Shape;1069;p71"/>
          <p:cNvPicPr preferRelativeResize="0"/>
          <p:nvPr/>
        </p:nvPicPr>
        <p:blipFill rotWithShape="1">
          <a:blip r:embed="rId6">
            <a:alphaModFix/>
          </a:blip>
          <a:srcRect b="0" l="0" r="0" t="0"/>
          <a:stretch/>
        </p:blipFill>
        <p:spPr>
          <a:xfrm>
            <a:off x="682077" y="1791427"/>
            <a:ext cx="303852" cy="303877"/>
          </a:xfrm>
          <a:prstGeom prst="rect">
            <a:avLst/>
          </a:prstGeom>
          <a:noFill/>
          <a:ln>
            <a:noFill/>
          </a:ln>
        </p:spPr>
      </p:pic>
      <p:sp>
        <p:nvSpPr>
          <p:cNvPr id="1070" name="Google Shape;1070;p71"/>
          <p:cNvSpPr/>
          <p:nvPr/>
        </p:nvSpPr>
        <p:spPr>
          <a:xfrm>
            <a:off x="-111325" y="4805725"/>
            <a:ext cx="9280200" cy="3576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a:solidFill>
                  <a:schemeClr val="lt1"/>
                </a:solidFill>
                <a:latin typeface="Roboto Condensed ExtraBold"/>
                <a:ea typeface="Roboto Condensed ExtraBold"/>
                <a:cs typeface="Roboto Condensed ExtraBold"/>
                <a:sym typeface="Roboto Condensed ExtraBold"/>
              </a:rPr>
              <a:t>*Este servicio se brinda de acuerdo con el perfilamiento del riesgo de cada negocio.</a:t>
            </a:r>
            <a:endParaRPr i="1">
              <a:solidFill>
                <a:schemeClr val="lt1"/>
              </a:solidFill>
              <a:latin typeface="Roboto Condensed ExtraBold"/>
              <a:ea typeface="Roboto Condensed ExtraBold"/>
              <a:cs typeface="Roboto Condensed ExtraBold"/>
              <a:sym typeface="Roboto Condensed ExtraBold"/>
            </a:endParaRPr>
          </a:p>
        </p:txBody>
      </p:sp>
      <p:pic>
        <p:nvPicPr>
          <p:cNvPr id="1071" name="Google Shape;1071;p71"/>
          <p:cNvPicPr preferRelativeResize="0"/>
          <p:nvPr/>
        </p:nvPicPr>
        <p:blipFill>
          <a:blip r:embed="rId7">
            <a:alphaModFix/>
          </a:blip>
          <a:stretch>
            <a:fillRect/>
          </a:stretch>
        </p:blipFill>
        <p:spPr>
          <a:xfrm>
            <a:off x="3730725" y="3236028"/>
            <a:ext cx="1866451" cy="1417297"/>
          </a:xfrm>
          <a:prstGeom prst="rect">
            <a:avLst/>
          </a:prstGeom>
          <a:noFill/>
          <a:ln>
            <a:noFill/>
          </a:ln>
          <a:effectLst>
            <a:outerShdw blurRad="157163" rotWithShape="0" algn="bl" dir="5400000" dist="19050">
              <a:srgbClr val="000000">
                <a:alpha val="50000"/>
              </a:srgbClr>
            </a:outerShdw>
          </a:effectLst>
        </p:spPr>
      </p:pic>
      <p:pic>
        <p:nvPicPr>
          <p:cNvPr id="1072" name="Google Shape;1072;p71"/>
          <p:cNvPicPr preferRelativeResize="0"/>
          <p:nvPr/>
        </p:nvPicPr>
        <p:blipFill>
          <a:blip r:embed="rId8">
            <a:alphaModFix/>
          </a:blip>
          <a:stretch>
            <a:fillRect/>
          </a:stretch>
        </p:blipFill>
        <p:spPr>
          <a:xfrm>
            <a:off x="948875" y="3164359"/>
            <a:ext cx="1866450" cy="1439789"/>
          </a:xfrm>
          <a:prstGeom prst="rect">
            <a:avLst/>
          </a:prstGeom>
          <a:noFill/>
          <a:ln>
            <a:noFill/>
          </a:ln>
          <a:effectLst>
            <a:outerShdw blurRad="128588" rotWithShape="0" algn="bl" dir="5400000" dist="19050">
              <a:srgbClr val="000000">
                <a:alpha val="50000"/>
              </a:srgbClr>
            </a:outerShdw>
          </a:effectLst>
        </p:spPr>
      </p:pic>
      <p:pic>
        <p:nvPicPr>
          <p:cNvPr id="1073" name="Google Shape;1073;p71"/>
          <p:cNvPicPr preferRelativeResize="0"/>
          <p:nvPr/>
        </p:nvPicPr>
        <p:blipFill>
          <a:blip r:embed="rId9">
            <a:alphaModFix/>
          </a:blip>
          <a:stretch>
            <a:fillRect/>
          </a:stretch>
        </p:blipFill>
        <p:spPr>
          <a:xfrm>
            <a:off x="6523275" y="3162175"/>
            <a:ext cx="1970953" cy="1439800"/>
          </a:xfrm>
          <a:prstGeom prst="rect">
            <a:avLst/>
          </a:prstGeom>
          <a:noFill/>
          <a:ln>
            <a:noFill/>
          </a:ln>
          <a:effectLst>
            <a:outerShdw blurRad="157163" rotWithShape="0" algn="bl" dir="5400000" dist="1905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7" name="Shape 1077"/>
        <p:cNvGrpSpPr/>
        <p:nvPr/>
      </p:nvGrpSpPr>
      <p:grpSpPr>
        <a:xfrm>
          <a:off x="0" y="0"/>
          <a:ext cx="0" cy="0"/>
          <a:chOff x="0" y="0"/>
          <a:chExt cx="0" cy="0"/>
        </a:xfrm>
      </p:grpSpPr>
      <p:sp>
        <p:nvSpPr>
          <p:cNvPr id="1078" name="Google Shape;1078;p72"/>
          <p:cNvSpPr/>
          <p:nvPr/>
        </p:nvSpPr>
        <p:spPr>
          <a:xfrm>
            <a:off x="4353275" y="1086225"/>
            <a:ext cx="3417900" cy="2178300"/>
          </a:xfrm>
          <a:prstGeom prst="roundRect">
            <a:avLst>
              <a:gd fmla="val 667" name="adj"/>
            </a:avLst>
          </a:prstGeom>
          <a:solidFill>
            <a:schemeClr val="lt1"/>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9" name="Google Shape;1079;p72"/>
          <p:cNvSpPr txBox="1"/>
          <p:nvPr/>
        </p:nvSpPr>
        <p:spPr>
          <a:xfrm>
            <a:off x="464825" y="182500"/>
            <a:ext cx="6191400" cy="721200"/>
          </a:xfrm>
          <a:prstGeom prst="rect">
            <a:avLst/>
          </a:prstGeom>
          <a:noFill/>
          <a:ln>
            <a:noFill/>
          </a:ln>
        </p:spPr>
        <p:txBody>
          <a:bodyPr anchorCtr="0" anchor="ctr"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Comités de</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Prevención</a:t>
            </a:r>
            <a:endParaRPr sz="2800">
              <a:solidFill>
                <a:srgbClr val="009056"/>
              </a:solidFill>
              <a:latin typeface="Roboto Black"/>
              <a:ea typeface="Roboto Black"/>
              <a:cs typeface="Roboto Black"/>
              <a:sym typeface="Roboto Black"/>
            </a:endParaRPr>
          </a:p>
        </p:txBody>
      </p:sp>
      <p:sp>
        <p:nvSpPr>
          <p:cNvPr id="1080" name="Google Shape;1080;p72"/>
          <p:cNvSpPr txBox="1"/>
          <p:nvPr/>
        </p:nvSpPr>
        <p:spPr>
          <a:xfrm>
            <a:off x="4547675" y="1267275"/>
            <a:ext cx="30291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s">
                <a:latin typeface="Roboto Condensed"/>
                <a:ea typeface="Roboto Condensed"/>
                <a:cs typeface="Roboto Condensed"/>
                <a:sym typeface="Roboto Condensed"/>
              </a:rPr>
              <a:t>En los</a:t>
            </a:r>
            <a:r>
              <a:rPr lang="es">
                <a:latin typeface="Roboto Condensed Light"/>
                <a:ea typeface="Roboto Condensed Light"/>
                <a:cs typeface="Roboto Condensed Light"/>
                <a:sym typeface="Roboto Condensed Light"/>
              </a:rPr>
              <a:t> </a:t>
            </a:r>
            <a:r>
              <a:rPr lang="es">
                <a:solidFill>
                  <a:srgbClr val="009056"/>
                </a:solidFill>
                <a:latin typeface="Roboto Condensed SemiBold"/>
                <a:ea typeface="Roboto Condensed SemiBold"/>
                <a:cs typeface="Roboto Condensed SemiBold"/>
                <a:sym typeface="Roboto Condensed SemiBold"/>
              </a:rPr>
              <a:t>comités de prevención y en los informes anuales de Gestión Gerencial</a:t>
            </a:r>
            <a:r>
              <a:rPr lang="es">
                <a:solidFill>
                  <a:srgbClr val="009056"/>
                </a:solidFill>
                <a:latin typeface="Roboto Condensed Light"/>
                <a:ea typeface="Roboto Condensed Light"/>
                <a:cs typeface="Roboto Condensed Light"/>
                <a:sym typeface="Roboto Condensed Light"/>
              </a:rPr>
              <a:t>,</a:t>
            </a:r>
            <a:r>
              <a:rPr lang="es">
                <a:latin typeface="Roboto Condensed Light"/>
                <a:ea typeface="Roboto Condensed Light"/>
                <a:cs typeface="Roboto Condensed Light"/>
                <a:sym typeface="Roboto Condensed Light"/>
              </a:rPr>
              <a:t> </a:t>
            </a:r>
            <a:r>
              <a:rPr lang="es">
                <a:latin typeface="Roboto Condensed"/>
                <a:ea typeface="Roboto Condensed"/>
                <a:cs typeface="Roboto Condensed"/>
                <a:sym typeface="Roboto Condensed"/>
              </a:rPr>
              <a:t>usted </a:t>
            </a:r>
            <a:r>
              <a:rPr lang="es">
                <a:latin typeface="Roboto Condensed"/>
                <a:ea typeface="Roboto Condensed"/>
                <a:cs typeface="Roboto Condensed"/>
                <a:sym typeface="Roboto Condensed"/>
              </a:rPr>
              <a:t>podrá observar periódicamente los avances y resultados de los planes de prevención propuestos para cada proceso de su empresa. </a:t>
            </a:r>
            <a:endParaRPr>
              <a:latin typeface="Roboto Condensed"/>
              <a:ea typeface="Roboto Condensed"/>
              <a:cs typeface="Roboto Condensed"/>
              <a:sym typeface="Roboto Condensed"/>
            </a:endParaRPr>
          </a:p>
        </p:txBody>
      </p:sp>
      <p:sp>
        <p:nvSpPr>
          <p:cNvPr id="1081" name="Google Shape;1081;p72"/>
          <p:cNvSpPr txBox="1"/>
          <p:nvPr/>
        </p:nvSpPr>
        <p:spPr>
          <a:xfrm>
            <a:off x="5273349" y="3483727"/>
            <a:ext cx="2487000" cy="43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s" sz="1500" u="none" cap="none" strike="noStrike">
                <a:solidFill>
                  <a:srgbClr val="FFD954"/>
                </a:solidFill>
                <a:latin typeface="Roboto Condensed Black"/>
                <a:ea typeface="Roboto Condensed Black"/>
                <a:cs typeface="Roboto Condensed Black"/>
                <a:sym typeface="Roboto Condensed Black"/>
              </a:rPr>
              <a:t>*</a:t>
            </a:r>
            <a:r>
              <a:rPr lang="es" sz="1500" u="none" cap="none" strike="noStrike">
                <a:solidFill>
                  <a:srgbClr val="009056"/>
                </a:solidFill>
                <a:latin typeface="Roboto Condensed Black"/>
                <a:ea typeface="Roboto Condensed Black"/>
                <a:cs typeface="Roboto Condensed Black"/>
                <a:sym typeface="Roboto Condensed Black"/>
              </a:rPr>
              <a:t>Dos seguimientos anuales</a:t>
            </a:r>
            <a:endParaRPr sz="1500" u="none" cap="none" strike="noStrike">
              <a:solidFill>
                <a:srgbClr val="009056"/>
              </a:solidFill>
              <a:latin typeface="Roboto Condensed Black"/>
              <a:ea typeface="Roboto Condensed Black"/>
              <a:cs typeface="Roboto Condensed Black"/>
              <a:sym typeface="Roboto Condensed Black"/>
            </a:endParaRPr>
          </a:p>
        </p:txBody>
      </p:sp>
      <p:pic>
        <p:nvPicPr>
          <p:cNvPr id="1082" name="Google Shape;1082;p72"/>
          <p:cNvPicPr preferRelativeResize="0"/>
          <p:nvPr/>
        </p:nvPicPr>
        <p:blipFill>
          <a:blip r:embed="rId4">
            <a:alphaModFix/>
          </a:blip>
          <a:stretch>
            <a:fillRect/>
          </a:stretch>
        </p:blipFill>
        <p:spPr>
          <a:xfrm>
            <a:off x="4649275" y="3369425"/>
            <a:ext cx="647150" cy="6471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73"/>
          <p:cNvSpPr/>
          <p:nvPr/>
        </p:nvSpPr>
        <p:spPr>
          <a:xfrm>
            <a:off x="-64604" y="-63362"/>
            <a:ext cx="9273300" cy="5270100"/>
          </a:xfrm>
          <a:prstGeom prst="rect">
            <a:avLst/>
          </a:prstGeom>
          <a:solidFill>
            <a:srgbClr val="00905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88" name="Google Shape;1088;p73"/>
          <p:cNvSpPr/>
          <p:nvPr/>
        </p:nvSpPr>
        <p:spPr>
          <a:xfrm>
            <a:off x="-1316935" y="-2150476"/>
            <a:ext cx="11778000" cy="53382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089" name="Google Shape;1089;p73"/>
          <p:cNvPicPr preferRelativeResize="0"/>
          <p:nvPr/>
        </p:nvPicPr>
        <p:blipFill rotWithShape="1">
          <a:blip r:embed="rId3">
            <a:alphaModFix/>
          </a:blip>
          <a:srcRect b="0" l="0" r="0" t="0"/>
          <a:stretch/>
        </p:blipFill>
        <p:spPr>
          <a:xfrm>
            <a:off x="2339930" y="725385"/>
            <a:ext cx="4303569" cy="2270856"/>
          </a:xfrm>
          <a:prstGeom prst="rect">
            <a:avLst/>
          </a:prstGeom>
          <a:noFill/>
          <a:ln>
            <a:noFill/>
          </a:ln>
        </p:spPr>
      </p:pic>
      <p:sp>
        <p:nvSpPr>
          <p:cNvPr id="1090" name="Google Shape;1090;p73"/>
          <p:cNvSpPr txBox="1"/>
          <p:nvPr/>
        </p:nvSpPr>
        <p:spPr>
          <a:xfrm>
            <a:off x="2756906" y="205970"/>
            <a:ext cx="34698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s" sz="2700" u="none" cap="none" strike="noStrike">
                <a:solidFill>
                  <a:srgbClr val="009956"/>
                </a:solidFill>
                <a:latin typeface="Roboto"/>
                <a:ea typeface="Roboto"/>
                <a:cs typeface="Roboto"/>
                <a:sym typeface="Roboto"/>
              </a:rPr>
              <a:t>Formación</a:t>
            </a:r>
            <a:r>
              <a:rPr b="1" i="0" lang="es" sz="1100" u="none" cap="none" strike="noStrike">
                <a:solidFill>
                  <a:srgbClr val="009956"/>
                </a:solidFill>
                <a:latin typeface="Calibri"/>
                <a:ea typeface="Calibri"/>
                <a:cs typeface="Calibri"/>
                <a:sym typeface="Calibri"/>
              </a:rPr>
              <a:t> </a:t>
            </a:r>
            <a:r>
              <a:rPr b="0" i="0" lang="es" sz="2700" u="none" cap="none" strike="noStrike">
                <a:solidFill>
                  <a:srgbClr val="009956"/>
                </a:solidFill>
                <a:latin typeface="Roboto"/>
                <a:ea typeface="Roboto"/>
                <a:cs typeface="Roboto"/>
                <a:sym typeface="Roboto"/>
              </a:rPr>
              <a:t>Webinars</a:t>
            </a:r>
            <a:endParaRPr b="0" i="0" sz="2700" u="none" cap="none" strike="noStrike">
              <a:solidFill>
                <a:srgbClr val="009956"/>
              </a:solidFill>
              <a:latin typeface="Roboto"/>
              <a:ea typeface="Roboto"/>
              <a:cs typeface="Roboto"/>
              <a:sym typeface="Roboto"/>
            </a:endParaRPr>
          </a:p>
        </p:txBody>
      </p:sp>
      <p:sp>
        <p:nvSpPr>
          <p:cNvPr id="1091" name="Google Shape;1091;p73"/>
          <p:cNvSpPr txBox="1"/>
          <p:nvPr/>
        </p:nvSpPr>
        <p:spPr>
          <a:xfrm>
            <a:off x="2378728" y="4010563"/>
            <a:ext cx="2159100" cy="854100"/>
          </a:xfrm>
          <a:prstGeom prst="rect">
            <a:avLst/>
          </a:prstGeom>
          <a:noFill/>
          <a:ln>
            <a:noFill/>
          </a:ln>
        </p:spPr>
        <p:txBody>
          <a:bodyPr anchorCtr="0" anchor="t" bIns="34275" lIns="68575" spcFirstLastPara="1" rIns="68575" wrap="square" tIns="34275">
            <a:spAutoFit/>
          </a:bodyPr>
          <a:lstStyle/>
          <a:p>
            <a:pPr indent="-133350" lvl="0" marL="304800" marR="0" rtl="0" algn="l">
              <a:lnSpc>
                <a:spcPct val="100000"/>
              </a:lnSpc>
              <a:spcBef>
                <a:spcPts val="0"/>
              </a:spcBef>
              <a:spcAft>
                <a:spcPts val="0"/>
              </a:spcAft>
              <a:buClr>
                <a:srgbClr val="FFDC5D"/>
              </a:buClr>
              <a:buSzPts val="1300"/>
              <a:buFont typeface="Arial"/>
              <a:buChar char="•"/>
            </a:pPr>
            <a:r>
              <a:rPr b="1" i="1" lang="es" sz="1200" u="none" cap="none" strike="noStrike">
                <a:solidFill>
                  <a:schemeClr val="lt1"/>
                </a:solidFill>
                <a:latin typeface="Roboto"/>
                <a:ea typeface="Roboto"/>
                <a:cs typeface="Roboto"/>
                <a:sym typeface="Roboto"/>
              </a:rPr>
              <a:t>Seguros </a:t>
            </a:r>
            <a:endParaRPr b="1" i="1" sz="1200" u="none" cap="none" strike="noStrike">
              <a:solidFill>
                <a:schemeClr val="lt1"/>
              </a:solidFill>
              <a:latin typeface="Roboto"/>
              <a:ea typeface="Roboto"/>
              <a:cs typeface="Roboto"/>
              <a:sym typeface="Roboto"/>
            </a:endParaRPr>
          </a:p>
          <a:p>
            <a:pPr indent="-133350" lvl="0" marL="304800" marR="0" rtl="0" algn="l">
              <a:lnSpc>
                <a:spcPct val="100000"/>
              </a:lnSpc>
              <a:spcBef>
                <a:spcPts val="0"/>
              </a:spcBef>
              <a:spcAft>
                <a:spcPts val="0"/>
              </a:spcAft>
              <a:buClr>
                <a:srgbClr val="FFDC5D"/>
              </a:buClr>
              <a:buSzPts val="1300"/>
              <a:buFont typeface="Arial"/>
              <a:buChar char="•"/>
            </a:pPr>
            <a:r>
              <a:rPr b="1" i="1" lang="es" sz="1200" u="none" cap="none" strike="noStrike">
                <a:solidFill>
                  <a:schemeClr val="lt1"/>
                </a:solidFill>
                <a:latin typeface="Roboto"/>
                <a:ea typeface="Roboto"/>
                <a:cs typeface="Roboto"/>
                <a:sym typeface="Roboto"/>
              </a:rPr>
              <a:t>Logística</a:t>
            </a:r>
            <a:endParaRPr b="1" i="1" sz="1200" u="none" cap="none" strike="noStrike">
              <a:solidFill>
                <a:schemeClr val="lt1"/>
              </a:solidFill>
              <a:latin typeface="Roboto"/>
              <a:ea typeface="Roboto"/>
              <a:cs typeface="Roboto"/>
              <a:sym typeface="Roboto"/>
            </a:endParaRPr>
          </a:p>
          <a:p>
            <a:pPr indent="-133350" lvl="0" marL="304800" marR="0" rtl="0" algn="l">
              <a:lnSpc>
                <a:spcPct val="100000"/>
              </a:lnSpc>
              <a:spcBef>
                <a:spcPts val="0"/>
              </a:spcBef>
              <a:spcAft>
                <a:spcPts val="0"/>
              </a:spcAft>
              <a:buClr>
                <a:srgbClr val="FFDC5D"/>
              </a:buClr>
              <a:buSzPts val="1300"/>
              <a:buFont typeface="Arial"/>
              <a:buChar char="•"/>
            </a:pPr>
            <a:r>
              <a:rPr b="1" i="1" lang="es" sz="1200" u="none" cap="none" strike="noStrike">
                <a:solidFill>
                  <a:schemeClr val="lt1"/>
                </a:solidFill>
                <a:latin typeface="Roboto"/>
                <a:ea typeface="Roboto"/>
                <a:cs typeface="Roboto"/>
                <a:sym typeface="Roboto"/>
              </a:rPr>
              <a:t>Cumplimiento normativo en cadena de suministro</a:t>
            </a:r>
            <a:endParaRPr b="1" i="1" sz="1200" u="none" cap="none" strike="noStrike">
              <a:solidFill>
                <a:schemeClr val="lt1"/>
              </a:solidFill>
              <a:latin typeface="Roboto"/>
              <a:ea typeface="Roboto"/>
              <a:cs typeface="Roboto"/>
              <a:sym typeface="Roboto"/>
            </a:endParaRPr>
          </a:p>
        </p:txBody>
      </p:sp>
      <p:sp>
        <p:nvSpPr>
          <p:cNvPr id="1092" name="Google Shape;1092;p73"/>
          <p:cNvSpPr txBox="1"/>
          <p:nvPr/>
        </p:nvSpPr>
        <p:spPr>
          <a:xfrm>
            <a:off x="4555124" y="4010563"/>
            <a:ext cx="2127300" cy="838800"/>
          </a:xfrm>
          <a:prstGeom prst="rect">
            <a:avLst/>
          </a:prstGeom>
          <a:noFill/>
          <a:ln>
            <a:noFill/>
          </a:ln>
        </p:spPr>
        <p:txBody>
          <a:bodyPr anchorCtr="0" anchor="t" bIns="34275" lIns="68575" spcFirstLastPara="1" rIns="68575" wrap="square" tIns="34275">
            <a:spAutoFit/>
          </a:bodyPr>
          <a:lstStyle/>
          <a:p>
            <a:pPr indent="-133350" lvl="0" marL="304800" marR="0" rtl="0" algn="l">
              <a:lnSpc>
                <a:spcPct val="100000"/>
              </a:lnSpc>
              <a:spcBef>
                <a:spcPts val="0"/>
              </a:spcBef>
              <a:spcAft>
                <a:spcPts val="0"/>
              </a:spcAft>
              <a:buClr>
                <a:srgbClr val="FFDC5D"/>
              </a:buClr>
              <a:buSzPts val="1300"/>
              <a:buFont typeface="Arial"/>
              <a:buChar char="•"/>
            </a:pPr>
            <a:r>
              <a:rPr b="1" i="1" lang="es" sz="1200" u="none" cap="none" strike="noStrike">
                <a:solidFill>
                  <a:schemeClr val="lt1"/>
                </a:solidFill>
                <a:latin typeface="Roboto"/>
                <a:ea typeface="Roboto"/>
                <a:cs typeface="Roboto"/>
                <a:sym typeface="Roboto"/>
              </a:rPr>
              <a:t>Sostenibilidad</a:t>
            </a:r>
            <a:endParaRPr b="1" i="1" sz="1200" u="none" cap="none" strike="noStrike">
              <a:solidFill>
                <a:schemeClr val="lt1"/>
              </a:solidFill>
              <a:latin typeface="Roboto"/>
              <a:ea typeface="Roboto"/>
              <a:cs typeface="Roboto"/>
              <a:sym typeface="Roboto"/>
            </a:endParaRPr>
          </a:p>
          <a:p>
            <a:pPr indent="-133350" lvl="0" marL="304800" marR="0" rtl="0" algn="l">
              <a:lnSpc>
                <a:spcPct val="100000"/>
              </a:lnSpc>
              <a:spcBef>
                <a:spcPts val="0"/>
              </a:spcBef>
              <a:spcAft>
                <a:spcPts val="0"/>
              </a:spcAft>
              <a:buClr>
                <a:srgbClr val="FFDC5D"/>
              </a:buClr>
              <a:buSzPts val="1300"/>
              <a:buFont typeface="Arial"/>
              <a:buChar char="•"/>
            </a:pPr>
            <a:r>
              <a:rPr b="1" i="1" lang="es" sz="1200" u="none" cap="none" strike="noStrike">
                <a:solidFill>
                  <a:schemeClr val="lt1"/>
                </a:solidFill>
                <a:latin typeface="Roboto"/>
                <a:ea typeface="Roboto"/>
                <a:cs typeface="Roboto"/>
                <a:sym typeface="Roboto"/>
              </a:rPr>
              <a:t>Tecnologías de la industria 4.0 aplicadas a la cadena de suministro</a:t>
            </a:r>
            <a:endParaRPr b="1" i="1" sz="1200" u="none" cap="none" strike="noStrike">
              <a:solidFill>
                <a:schemeClr val="lt1"/>
              </a:solidFill>
              <a:latin typeface="Roboto"/>
              <a:ea typeface="Roboto"/>
              <a:cs typeface="Roboto"/>
              <a:sym typeface="Roboto"/>
            </a:endParaRPr>
          </a:p>
        </p:txBody>
      </p:sp>
      <p:sp>
        <p:nvSpPr>
          <p:cNvPr id="1093" name="Google Shape;1093;p73"/>
          <p:cNvSpPr txBox="1"/>
          <p:nvPr/>
        </p:nvSpPr>
        <p:spPr>
          <a:xfrm>
            <a:off x="2461706" y="3320114"/>
            <a:ext cx="4220700" cy="623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lt1"/>
                </a:solidFill>
                <a:latin typeface="Roboto"/>
                <a:ea typeface="Roboto"/>
                <a:cs typeface="Roboto"/>
                <a:sym typeface="Roboto"/>
              </a:rPr>
              <a:t>A lo largo del año será invitado a diferentes webinars dictados por conferencistas nacionales e internacionales donde abordamos temáticas actualizadas en:</a:t>
            </a:r>
            <a:endParaRPr b="0" i="0" sz="1200" u="none" cap="none" strike="noStrike">
              <a:solidFill>
                <a:schemeClr val="lt1"/>
              </a:solidFill>
              <a:latin typeface="Roboto"/>
              <a:ea typeface="Roboto"/>
              <a:cs typeface="Roboto"/>
              <a:sym typeface="Roboto"/>
            </a:endParaRPr>
          </a:p>
        </p:txBody>
      </p:sp>
      <p:pic>
        <p:nvPicPr>
          <p:cNvPr id="1094" name="Google Shape;1094;p73"/>
          <p:cNvPicPr preferRelativeResize="0"/>
          <p:nvPr/>
        </p:nvPicPr>
        <p:blipFill rotWithShape="1">
          <a:blip r:embed="rId4">
            <a:alphaModFix/>
          </a:blip>
          <a:srcRect b="0" l="0" r="0" t="0"/>
          <a:stretch/>
        </p:blipFill>
        <p:spPr>
          <a:xfrm>
            <a:off x="7323071" y="310643"/>
            <a:ext cx="1293594" cy="395688"/>
          </a:xfrm>
          <a:prstGeom prst="rect">
            <a:avLst/>
          </a:prstGeom>
          <a:noFill/>
          <a:ln>
            <a:noFill/>
          </a:ln>
        </p:spPr>
      </p:pic>
      <p:pic>
        <p:nvPicPr>
          <p:cNvPr id="1095" name="Google Shape;1095;p73"/>
          <p:cNvPicPr preferRelativeResize="0"/>
          <p:nvPr/>
        </p:nvPicPr>
        <p:blipFill rotWithShape="1">
          <a:blip r:embed="rId5">
            <a:alphaModFix/>
          </a:blip>
          <a:srcRect b="0" l="0" r="0" t="0"/>
          <a:stretch/>
        </p:blipFill>
        <p:spPr>
          <a:xfrm>
            <a:off x="8925021" y="93197"/>
            <a:ext cx="85275" cy="1039539"/>
          </a:xfrm>
          <a:prstGeom prst="rect">
            <a:avLst/>
          </a:prstGeom>
          <a:noFill/>
          <a:ln>
            <a:noFill/>
          </a:ln>
        </p:spPr>
      </p:pic>
      <p:pic>
        <p:nvPicPr>
          <p:cNvPr id="1096" name="Google Shape;1096;p73"/>
          <p:cNvPicPr preferRelativeResize="0"/>
          <p:nvPr/>
        </p:nvPicPr>
        <p:blipFill rotWithShape="1">
          <a:blip r:embed="rId6">
            <a:alphaModFix/>
          </a:blip>
          <a:srcRect b="0" l="0" r="0" t="0"/>
          <a:stretch/>
        </p:blipFill>
        <p:spPr>
          <a:xfrm>
            <a:off x="166688" y="3943331"/>
            <a:ext cx="85725" cy="942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pic>
        <p:nvPicPr>
          <p:cNvPr id="1101" name="Google Shape;1101;p74"/>
          <p:cNvPicPr preferRelativeResize="0"/>
          <p:nvPr/>
        </p:nvPicPr>
        <p:blipFill rotWithShape="1">
          <a:blip r:embed="rId3">
            <a:alphaModFix/>
          </a:blip>
          <a:srcRect b="0" l="0" r="0" t="0"/>
          <a:stretch/>
        </p:blipFill>
        <p:spPr>
          <a:xfrm>
            <a:off x="0" y="9229"/>
            <a:ext cx="9144000" cy="5143500"/>
          </a:xfrm>
          <a:prstGeom prst="rect">
            <a:avLst/>
          </a:prstGeom>
          <a:noFill/>
          <a:ln>
            <a:noFill/>
          </a:ln>
        </p:spPr>
      </p:pic>
      <p:pic>
        <p:nvPicPr>
          <p:cNvPr id="1102" name="Google Shape;1102;p74">
            <a:hlinkClick r:id="rId4"/>
          </p:cNvPr>
          <p:cNvPicPr preferRelativeResize="0"/>
          <p:nvPr/>
        </p:nvPicPr>
        <p:blipFill rotWithShape="1">
          <a:blip r:embed="rId5">
            <a:alphaModFix/>
          </a:blip>
          <a:srcRect b="0" l="0" r="0" t="0"/>
          <a:stretch/>
        </p:blipFill>
        <p:spPr>
          <a:xfrm>
            <a:off x="2982999" y="1255592"/>
            <a:ext cx="5829300" cy="3352313"/>
          </a:xfrm>
          <a:prstGeom prst="rect">
            <a:avLst/>
          </a:prstGeom>
          <a:noFill/>
          <a:ln>
            <a:noFill/>
          </a:ln>
        </p:spPr>
      </p:pic>
      <p:pic>
        <p:nvPicPr>
          <p:cNvPr id="1103" name="Google Shape;1103;p74"/>
          <p:cNvPicPr preferRelativeResize="0"/>
          <p:nvPr/>
        </p:nvPicPr>
        <p:blipFill rotWithShape="1">
          <a:blip r:embed="rId6">
            <a:alphaModFix/>
          </a:blip>
          <a:srcRect b="0" l="0" r="0" t="0"/>
          <a:stretch/>
        </p:blipFill>
        <p:spPr>
          <a:xfrm>
            <a:off x="678860" y="1465084"/>
            <a:ext cx="295275" cy="295275"/>
          </a:xfrm>
          <a:prstGeom prst="rect">
            <a:avLst/>
          </a:prstGeom>
          <a:noFill/>
          <a:ln>
            <a:noFill/>
          </a:ln>
        </p:spPr>
      </p:pic>
      <p:pic>
        <p:nvPicPr>
          <p:cNvPr id="1104" name="Google Shape;1104;p74"/>
          <p:cNvPicPr preferRelativeResize="0"/>
          <p:nvPr/>
        </p:nvPicPr>
        <p:blipFill rotWithShape="1">
          <a:blip r:embed="rId7">
            <a:alphaModFix/>
          </a:blip>
          <a:srcRect b="0" l="0" r="0" t="0"/>
          <a:stretch/>
        </p:blipFill>
        <p:spPr>
          <a:xfrm>
            <a:off x="678860" y="1999103"/>
            <a:ext cx="295275" cy="295275"/>
          </a:xfrm>
          <a:prstGeom prst="rect">
            <a:avLst/>
          </a:prstGeom>
          <a:noFill/>
          <a:ln>
            <a:noFill/>
          </a:ln>
        </p:spPr>
      </p:pic>
      <p:pic>
        <p:nvPicPr>
          <p:cNvPr id="1105" name="Google Shape;1105;p74"/>
          <p:cNvPicPr preferRelativeResize="0"/>
          <p:nvPr/>
        </p:nvPicPr>
        <p:blipFill rotWithShape="1">
          <a:blip r:embed="rId8">
            <a:alphaModFix/>
          </a:blip>
          <a:srcRect b="0" l="0" r="0" t="0"/>
          <a:stretch/>
        </p:blipFill>
        <p:spPr>
          <a:xfrm>
            <a:off x="678860" y="2653268"/>
            <a:ext cx="295275" cy="295275"/>
          </a:xfrm>
          <a:prstGeom prst="rect">
            <a:avLst/>
          </a:prstGeom>
          <a:noFill/>
          <a:ln>
            <a:noFill/>
          </a:ln>
        </p:spPr>
      </p:pic>
      <p:sp>
        <p:nvSpPr>
          <p:cNvPr id="1106" name="Google Shape;1106;p74"/>
          <p:cNvSpPr txBox="1"/>
          <p:nvPr/>
        </p:nvSpPr>
        <p:spPr>
          <a:xfrm>
            <a:off x="-75" y="199350"/>
            <a:ext cx="9144000" cy="900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i="0" lang="es" sz="2700" u="none" cap="none" strike="noStrike">
                <a:solidFill>
                  <a:schemeClr val="lt1"/>
                </a:solidFill>
                <a:latin typeface="Roboto Light"/>
                <a:ea typeface="Roboto Light"/>
                <a:cs typeface="Roboto Light"/>
                <a:sym typeface="Roboto Light"/>
              </a:rPr>
              <a:t>Formación</a:t>
            </a:r>
            <a:endParaRPr i="0" sz="1100" u="none" cap="none" strike="noStrike">
              <a:solidFill>
                <a:srgbClr val="000000"/>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2700"/>
              <a:buFont typeface="Arial"/>
              <a:buNone/>
            </a:pPr>
            <a:r>
              <a:rPr i="0" lang="es" sz="2700" u="none" cap="none" strike="noStrike">
                <a:solidFill>
                  <a:schemeClr val="lt1"/>
                </a:solidFill>
                <a:latin typeface="Roboto Black"/>
                <a:ea typeface="Roboto Black"/>
                <a:cs typeface="Roboto Black"/>
                <a:sym typeface="Roboto Black"/>
              </a:rPr>
              <a:t>Portal de Prevención</a:t>
            </a:r>
            <a:endParaRPr i="0" sz="1100" u="none" cap="none" strike="noStrike">
              <a:solidFill>
                <a:srgbClr val="000000"/>
              </a:solidFill>
              <a:latin typeface="Roboto Black"/>
              <a:ea typeface="Roboto Black"/>
              <a:cs typeface="Roboto Black"/>
              <a:sym typeface="Roboto Black"/>
            </a:endParaRPr>
          </a:p>
        </p:txBody>
      </p:sp>
      <p:sp>
        <p:nvSpPr>
          <p:cNvPr id="1107" name="Google Shape;1107;p74"/>
          <p:cNvSpPr txBox="1"/>
          <p:nvPr/>
        </p:nvSpPr>
        <p:spPr>
          <a:xfrm>
            <a:off x="1052513" y="1508847"/>
            <a:ext cx="20289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 sz="900" u="none" cap="none" strike="noStrike">
                <a:solidFill>
                  <a:schemeClr val="lt1"/>
                </a:solidFill>
                <a:latin typeface="Roboto"/>
                <a:ea typeface="Roboto"/>
                <a:cs typeface="Roboto"/>
                <a:sym typeface="Roboto"/>
              </a:rPr>
              <a:t>Repositorio de webinars</a:t>
            </a:r>
            <a:endParaRPr b="0" i="0" sz="900" u="none" cap="none" strike="noStrike">
              <a:solidFill>
                <a:schemeClr val="lt1"/>
              </a:solidFill>
              <a:latin typeface="Roboto"/>
              <a:ea typeface="Roboto"/>
              <a:cs typeface="Roboto"/>
              <a:sym typeface="Roboto"/>
            </a:endParaRPr>
          </a:p>
        </p:txBody>
      </p:sp>
      <p:sp>
        <p:nvSpPr>
          <p:cNvPr id="1108" name="Google Shape;1108;p74"/>
          <p:cNvSpPr txBox="1"/>
          <p:nvPr/>
        </p:nvSpPr>
        <p:spPr>
          <a:xfrm>
            <a:off x="1052513" y="1973615"/>
            <a:ext cx="20289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 sz="900" u="none" cap="none" strike="noStrike">
                <a:solidFill>
                  <a:schemeClr val="lt1"/>
                </a:solidFill>
                <a:latin typeface="Roboto"/>
                <a:ea typeface="Roboto"/>
                <a:cs typeface="Roboto"/>
                <a:sym typeface="Roboto"/>
              </a:rPr>
              <a:t>Guías para prevenir riesgos en su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s" sz="900" u="none" cap="none" strike="noStrike">
                <a:solidFill>
                  <a:schemeClr val="lt1"/>
                </a:solidFill>
                <a:latin typeface="Roboto"/>
                <a:ea typeface="Roboto"/>
                <a:cs typeface="Roboto"/>
                <a:sym typeface="Roboto"/>
              </a:rPr>
              <a:t>operación de transporte </a:t>
            </a:r>
            <a:endParaRPr b="0" i="0" sz="1100" u="none" cap="none" strike="noStrike">
              <a:solidFill>
                <a:srgbClr val="000000"/>
              </a:solidFill>
              <a:latin typeface="Arial"/>
              <a:ea typeface="Arial"/>
              <a:cs typeface="Arial"/>
              <a:sym typeface="Arial"/>
            </a:endParaRPr>
          </a:p>
        </p:txBody>
      </p:sp>
      <p:sp>
        <p:nvSpPr>
          <p:cNvPr id="1109" name="Google Shape;1109;p74"/>
          <p:cNvSpPr txBox="1"/>
          <p:nvPr/>
        </p:nvSpPr>
        <p:spPr>
          <a:xfrm>
            <a:off x="1052513" y="2631830"/>
            <a:ext cx="20289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900"/>
              <a:buFont typeface="Arial"/>
              <a:buNone/>
            </a:pPr>
            <a:r>
              <a:rPr b="0" i="0" lang="es" sz="900" u="none" cap="none" strike="noStrike">
                <a:solidFill>
                  <a:schemeClr val="lt1"/>
                </a:solidFill>
                <a:latin typeface="Roboto"/>
                <a:ea typeface="Roboto"/>
                <a:cs typeface="Roboto"/>
                <a:sym typeface="Roboto"/>
              </a:rPr>
              <a:t>Contiene video Cápsulas con expertos en temas de:</a:t>
            </a:r>
            <a:endParaRPr b="0" i="0" sz="1100" u="none" cap="none" strike="noStrike">
              <a:solidFill>
                <a:srgbClr val="000000"/>
              </a:solidFill>
              <a:latin typeface="Arial"/>
              <a:ea typeface="Arial"/>
              <a:cs typeface="Arial"/>
              <a:sym typeface="Arial"/>
            </a:endParaRPr>
          </a:p>
        </p:txBody>
      </p:sp>
      <p:pic>
        <p:nvPicPr>
          <p:cNvPr id="1110" name="Google Shape;1110;p74"/>
          <p:cNvPicPr preferRelativeResize="0"/>
          <p:nvPr/>
        </p:nvPicPr>
        <p:blipFill rotWithShape="1">
          <a:blip r:embed="rId9">
            <a:alphaModFix/>
          </a:blip>
          <a:srcRect b="0" l="0" r="0" t="0"/>
          <a:stretch/>
        </p:blipFill>
        <p:spPr>
          <a:xfrm>
            <a:off x="166688" y="3943331"/>
            <a:ext cx="85725" cy="942975"/>
          </a:xfrm>
          <a:prstGeom prst="rect">
            <a:avLst/>
          </a:prstGeom>
          <a:noFill/>
          <a:ln>
            <a:noFill/>
          </a:ln>
        </p:spPr>
      </p:pic>
      <p:sp>
        <p:nvSpPr>
          <p:cNvPr id="1111" name="Google Shape;1111;p74"/>
          <p:cNvSpPr txBox="1"/>
          <p:nvPr/>
        </p:nvSpPr>
        <p:spPr>
          <a:xfrm rot="-5400000">
            <a:off x="8396754" y="637742"/>
            <a:ext cx="10896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500"/>
              <a:buFont typeface="Arial"/>
              <a:buNone/>
            </a:pPr>
            <a:r>
              <a:rPr b="0" i="0" lang="es" sz="500" u="none" cap="none" strike="noStrike">
                <a:solidFill>
                  <a:schemeClr val="lt1"/>
                </a:solidFill>
                <a:latin typeface="Roboto"/>
                <a:ea typeface="Roboto"/>
                <a:cs typeface="Roboto"/>
                <a:sym typeface="Roboto"/>
              </a:rPr>
              <a:t>Seguros Comerciales Bolívar S.A.</a:t>
            </a:r>
            <a:endParaRPr b="0" i="0" sz="1100" u="none" cap="none" strike="noStrike">
              <a:solidFill>
                <a:srgbClr val="000000"/>
              </a:solidFill>
              <a:latin typeface="Arial"/>
              <a:ea typeface="Arial"/>
              <a:cs typeface="Arial"/>
              <a:sym typeface="Arial"/>
            </a:endParaRPr>
          </a:p>
        </p:txBody>
      </p:sp>
      <p:grpSp>
        <p:nvGrpSpPr>
          <p:cNvPr id="1112" name="Google Shape;1112;p74"/>
          <p:cNvGrpSpPr/>
          <p:nvPr/>
        </p:nvGrpSpPr>
        <p:grpSpPr>
          <a:xfrm>
            <a:off x="974640" y="3071884"/>
            <a:ext cx="2066562" cy="1370025"/>
            <a:chOff x="1064570" y="4714612"/>
            <a:chExt cx="2755416" cy="1826700"/>
          </a:xfrm>
        </p:grpSpPr>
        <p:pic>
          <p:nvPicPr>
            <p:cNvPr id="1113" name="Google Shape;1113;p74"/>
            <p:cNvPicPr preferRelativeResize="0"/>
            <p:nvPr/>
          </p:nvPicPr>
          <p:blipFill rotWithShape="1">
            <a:blip r:embed="rId10">
              <a:alphaModFix/>
            </a:blip>
            <a:srcRect b="0" l="0" r="0" t="0"/>
            <a:stretch/>
          </p:blipFill>
          <p:spPr>
            <a:xfrm>
              <a:off x="1064570" y="4866205"/>
              <a:ext cx="152400" cy="152400"/>
            </a:xfrm>
            <a:prstGeom prst="rect">
              <a:avLst/>
            </a:prstGeom>
            <a:noFill/>
            <a:ln>
              <a:noFill/>
            </a:ln>
          </p:spPr>
        </p:pic>
        <p:pic>
          <p:nvPicPr>
            <p:cNvPr id="1114" name="Google Shape;1114;p74"/>
            <p:cNvPicPr preferRelativeResize="0"/>
            <p:nvPr/>
          </p:nvPicPr>
          <p:blipFill rotWithShape="1">
            <a:blip r:embed="rId10">
              <a:alphaModFix/>
            </a:blip>
            <a:srcRect b="0" l="0" r="0" t="0"/>
            <a:stretch/>
          </p:blipFill>
          <p:spPr>
            <a:xfrm>
              <a:off x="1064570" y="5093998"/>
              <a:ext cx="152400" cy="152400"/>
            </a:xfrm>
            <a:prstGeom prst="rect">
              <a:avLst/>
            </a:prstGeom>
            <a:noFill/>
            <a:ln>
              <a:noFill/>
            </a:ln>
          </p:spPr>
        </p:pic>
        <p:sp>
          <p:nvSpPr>
            <p:cNvPr id="1115" name="Google Shape;1115;p74"/>
            <p:cNvSpPr txBox="1"/>
            <p:nvPr/>
          </p:nvSpPr>
          <p:spPr>
            <a:xfrm>
              <a:off x="1114886" y="4714612"/>
              <a:ext cx="2705100" cy="1826700"/>
            </a:xfrm>
            <a:prstGeom prst="rect">
              <a:avLst/>
            </a:prstGeom>
            <a:noFill/>
            <a:ln>
              <a:noFill/>
            </a:ln>
          </p:spPr>
          <p:txBody>
            <a:bodyPr anchorCtr="0" anchor="t" bIns="68575" lIns="68575" spcFirstLastPara="1" rIns="68575" wrap="square" tIns="68575">
              <a:spAutoFit/>
            </a:bodyPr>
            <a:lstStyle/>
            <a:p>
              <a:pPr indent="0" lvl="0" marL="127000" marR="0" rtl="0" algn="l">
                <a:lnSpc>
                  <a:spcPct val="150000"/>
                </a:lnSpc>
                <a:spcBef>
                  <a:spcPts val="0"/>
                </a:spcBef>
                <a:spcAft>
                  <a:spcPts val="0"/>
                </a:spcAft>
                <a:buClr>
                  <a:srgbClr val="000000"/>
                </a:buClr>
                <a:buSzPts val="800"/>
                <a:buFont typeface="Arial"/>
                <a:buNone/>
              </a:pPr>
              <a:r>
                <a:rPr b="1" i="0" lang="es" sz="800" u="none" cap="none" strike="noStrike">
                  <a:solidFill>
                    <a:schemeClr val="lt1"/>
                  </a:solidFill>
                  <a:latin typeface="Roboto"/>
                  <a:ea typeface="Roboto"/>
                  <a:cs typeface="Roboto"/>
                  <a:sym typeface="Roboto"/>
                </a:rPr>
                <a:t>Seguros </a:t>
              </a:r>
              <a:endParaRPr b="1" i="0" sz="800" u="none" cap="none" strike="noStrike">
                <a:solidFill>
                  <a:schemeClr val="lt1"/>
                </a:solidFill>
                <a:latin typeface="Roboto"/>
                <a:ea typeface="Roboto"/>
                <a:cs typeface="Roboto"/>
                <a:sym typeface="Roboto"/>
              </a:endParaRPr>
            </a:p>
            <a:p>
              <a:pPr indent="0" lvl="0" marL="127000" marR="0" rtl="0" algn="l">
                <a:lnSpc>
                  <a:spcPct val="150000"/>
                </a:lnSpc>
                <a:spcBef>
                  <a:spcPts val="0"/>
                </a:spcBef>
                <a:spcAft>
                  <a:spcPts val="0"/>
                </a:spcAft>
                <a:buClr>
                  <a:srgbClr val="000000"/>
                </a:buClr>
                <a:buSzPts val="800"/>
                <a:buFont typeface="Arial"/>
                <a:buNone/>
              </a:pPr>
              <a:r>
                <a:rPr b="1" i="0" lang="es" sz="800" u="none" cap="none" strike="noStrike">
                  <a:solidFill>
                    <a:schemeClr val="lt1"/>
                  </a:solidFill>
                  <a:latin typeface="Roboto"/>
                  <a:ea typeface="Roboto"/>
                  <a:cs typeface="Roboto"/>
                  <a:sym typeface="Roboto"/>
                </a:rPr>
                <a:t>Logística</a:t>
              </a:r>
              <a:endParaRPr b="1" i="0" sz="800" u="none" cap="none" strike="noStrike">
                <a:solidFill>
                  <a:schemeClr val="lt1"/>
                </a:solidFill>
                <a:latin typeface="Roboto"/>
                <a:ea typeface="Roboto"/>
                <a:cs typeface="Roboto"/>
                <a:sym typeface="Roboto"/>
              </a:endParaRPr>
            </a:p>
            <a:p>
              <a:pPr indent="0" lvl="0" marL="127000" marR="0" rtl="0" algn="l">
                <a:lnSpc>
                  <a:spcPct val="150000"/>
                </a:lnSpc>
                <a:spcBef>
                  <a:spcPts val="0"/>
                </a:spcBef>
                <a:spcAft>
                  <a:spcPts val="0"/>
                </a:spcAft>
                <a:buClr>
                  <a:srgbClr val="000000"/>
                </a:buClr>
                <a:buSzPts val="800"/>
                <a:buFont typeface="Arial"/>
                <a:buNone/>
              </a:pPr>
              <a:r>
                <a:rPr b="1" i="0" lang="es" sz="800" u="none" cap="none" strike="noStrike">
                  <a:solidFill>
                    <a:schemeClr val="lt1"/>
                  </a:solidFill>
                  <a:latin typeface="Roboto"/>
                  <a:ea typeface="Roboto"/>
                  <a:cs typeface="Roboto"/>
                  <a:sym typeface="Roboto"/>
                </a:rPr>
                <a:t>Cumplimiento normativo en cadena de suministro</a:t>
              </a:r>
              <a:endParaRPr b="1" i="0" sz="800" u="none" cap="none" strike="noStrike">
                <a:solidFill>
                  <a:schemeClr val="lt1"/>
                </a:solidFill>
                <a:latin typeface="Roboto"/>
                <a:ea typeface="Roboto"/>
                <a:cs typeface="Roboto"/>
                <a:sym typeface="Roboto"/>
              </a:endParaRPr>
            </a:p>
            <a:p>
              <a:pPr indent="0" lvl="0" marL="127000" marR="0" rtl="0" algn="l">
                <a:lnSpc>
                  <a:spcPct val="150000"/>
                </a:lnSpc>
                <a:spcBef>
                  <a:spcPts val="0"/>
                </a:spcBef>
                <a:spcAft>
                  <a:spcPts val="0"/>
                </a:spcAft>
                <a:buClr>
                  <a:srgbClr val="000000"/>
                </a:buClr>
                <a:buSzPts val="800"/>
                <a:buFont typeface="Arial"/>
                <a:buNone/>
              </a:pPr>
              <a:r>
                <a:rPr b="1" i="0" lang="es" sz="800" u="none" cap="none" strike="noStrike">
                  <a:solidFill>
                    <a:schemeClr val="lt1"/>
                  </a:solidFill>
                  <a:latin typeface="Roboto"/>
                  <a:ea typeface="Roboto"/>
                  <a:cs typeface="Roboto"/>
                  <a:sym typeface="Roboto"/>
                </a:rPr>
                <a:t>Sostenibilidad</a:t>
              </a:r>
              <a:endParaRPr b="1" i="0" sz="800" u="none" cap="none" strike="noStrike">
                <a:solidFill>
                  <a:schemeClr val="lt1"/>
                </a:solidFill>
                <a:latin typeface="Roboto"/>
                <a:ea typeface="Roboto"/>
                <a:cs typeface="Roboto"/>
                <a:sym typeface="Roboto"/>
              </a:endParaRPr>
            </a:p>
            <a:p>
              <a:pPr indent="0" lvl="0" marL="127000" marR="0" rtl="0" algn="l">
                <a:lnSpc>
                  <a:spcPct val="150000"/>
                </a:lnSpc>
                <a:spcBef>
                  <a:spcPts val="0"/>
                </a:spcBef>
                <a:spcAft>
                  <a:spcPts val="0"/>
                </a:spcAft>
                <a:buClr>
                  <a:srgbClr val="000000"/>
                </a:buClr>
                <a:buSzPts val="800"/>
                <a:buFont typeface="Arial"/>
                <a:buNone/>
              </a:pPr>
              <a:r>
                <a:rPr b="1" i="0" lang="es" sz="800" u="none" cap="none" strike="noStrike">
                  <a:solidFill>
                    <a:schemeClr val="lt1"/>
                  </a:solidFill>
                  <a:latin typeface="Roboto"/>
                  <a:ea typeface="Roboto"/>
                  <a:cs typeface="Roboto"/>
                  <a:sym typeface="Roboto"/>
                </a:rPr>
                <a:t>Tecnologías de la industria 4.0 aplicadas a la cadena de suministro</a:t>
              </a:r>
              <a:endParaRPr b="0" i="0" sz="1500" u="none" cap="none" strike="noStrike">
                <a:solidFill>
                  <a:schemeClr val="lt1"/>
                </a:solidFill>
                <a:latin typeface="Calibri"/>
                <a:ea typeface="Calibri"/>
                <a:cs typeface="Calibri"/>
                <a:sym typeface="Calibri"/>
              </a:endParaRPr>
            </a:p>
          </p:txBody>
        </p:sp>
        <p:pic>
          <p:nvPicPr>
            <p:cNvPr id="1116" name="Google Shape;1116;p74"/>
            <p:cNvPicPr preferRelativeResize="0"/>
            <p:nvPr/>
          </p:nvPicPr>
          <p:blipFill rotWithShape="1">
            <a:blip r:embed="rId10">
              <a:alphaModFix/>
            </a:blip>
            <a:srcRect b="0" l="0" r="0" t="0"/>
            <a:stretch/>
          </p:blipFill>
          <p:spPr>
            <a:xfrm>
              <a:off x="1064570" y="5332587"/>
              <a:ext cx="152400" cy="152400"/>
            </a:xfrm>
            <a:prstGeom prst="rect">
              <a:avLst/>
            </a:prstGeom>
            <a:noFill/>
            <a:ln>
              <a:noFill/>
            </a:ln>
          </p:spPr>
        </p:pic>
        <p:pic>
          <p:nvPicPr>
            <p:cNvPr id="1117" name="Google Shape;1117;p74"/>
            <p:cNvPicPr preferRelativeResize="0"/>
            <p:nvPr/>
          </p:nvPicPr>
          <p:blipFill rotWithShape="1">
            <a:blip r:embed="rId10">
              <a:alphaModFix/>
            </a:blip>
            <a:srcRect b="0" l="0" r="0" t="0"/>
            <a:stretch/>
          </p:blipFill>
          <p:spPr>
            <a:xfrm>
              <a:off x="1064570" y="5771431"/>
              <a:ext cx="152400" cy="152400"/>
            </a:xfrm>
            <a:prstGeom prst="rect">
              <a:avLst/>
            </a:prstGeom>
            <a:noFill/>
            <a:ln>
              <a:noFill/>
            </a:ln>
          </p:spPr>
        </p:pic>
        <p:pic>
          <p:nvPicPr>
            <p:cNvPr id="1118" name="Google Shape;1118;p74"/>
            <p:cNvPicPr preferRelativeResize="0"/>
            <p:nvPr/>
          </p:nvPicPr>
          <p:blipFill rotWithShape="1">
            <a:blip r:embed="rId10">
              <a:alphaModFix/>
            </a:blip>
            <a:srcRect b="0" l="0" r="0" t="0"/>
            <a:stretch/>
          </p:blipFill>
          <p:spPr>
            <a:xfrm>
              <a:off x="1064570" y="6001268"/>
              <a:ext cx="152400" cy="152400"/>
            </a:xfrm>
            <a:prstGeom prst="rect">
              <a:avLst/>
            </a:prstGeom>
            <a:noFill/>
            <a:ln>
              <a:noFill/>
            </a:ln>
          </p:spPr>
        </p:pic>
      </p:grpSp>
      <p:sp>
        <p:nvSpPr>
          <p:cNvPr id="1119" name="Google Shape;1119;p74"/>
          <p:cNvSpPr txBox="1"/>
          <p:nvPr/>
        </p:nvSpPr>
        <p:spPr>
          <a:xfrm>
            <a:off x="3233825" y="4531700"/>
            <a:ext cx="672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a:solidFill>
                  <a:srgbClr val="FFFFFF"/>
                </a:solidFill>
                <a:latin typeface="Roboto"/>
                <a:ea typeface="Roboto"/>
                <a:cs typeface="Roboto"/>
                <a:sym typeface="Roboto"/>
              </a:rPr>
              <a:t>https://www.segurosbolivar.com/comunicaciones/portal-prevencion/</a:t>
            </a:r>
            <a:endParaRPr>
              <a:solidFill>
                <a:srgbClr val="FFFFFF"/>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3" name="Shape 1123"/>
        <p:cNvGrpSpPr/>
        <p:nvPr/>
      </p:nvGrpSpPr>
      <p:grpSpPr>
        <a:xfrm>
          <a:off x="0" y="0"/>
          <a:ext cx="0" cy="0"/>
          <a:chOff x="0" y="0"/>
          <a:chExt cx="0" cy="0"/>
        </a:xfrm>
      </p:grpSpPr>
      <p:sp>
        <p:nvSpPr>
          <p:cNvPr id="1124" name="Google Shape;1124;p75"/>
          <p:cNvSpPr txBox="1"/>
          <p:nvPr/>
        </p:nvSpPr>
        <p:spPr>
          <a:xfrm>
            <a:off x="1074425" y="72800"/>
            <a:ext cx="5205600" cy="908700"/>
          </a:xfrm>
          <a:prstGeom prst="rect">
            <a:avLst/>
          </a:prstGeom>
          <a:noFill/>
          <a:ln>
            <a:noFill/>
          </a:ln>
        </p:spPr>
        <p:txBody>
          <a:bodyPr anchorCtr="0" anchor="t" bIns="91425" lIns="91425" spcFirstLastPara="1" rIns="91425" wrap="square" tIns="91425">
            <a:no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Gerencia</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del siniestro</a:t>
            </a:r>
            <a:endParaRPr sz="2800">
              <a:solidFill>
                <a:srgbClr val="009056"/>
              </a:solidFill>
              <a:latin typeface="Roboto Black"/>
              <a:ea typeface="Roboto Black"/>
              <a:cs typeface="Roboto Black"/>
              <a:sym typeface="Roboto Black"/>
            </a:endParaRPr>
          </a:p>
          <a:p>
            <a:pPr indent="0" lvl="0" marL="0" rtl="0" algn="l">
              <a:lnSpc>
                <a:spcPct val="85000"/>
              </a:lnSpc>
              <a:spcBef>
                <a:spcPts val="0"/>
              </a:spcBef>
              <a:spcAft>
                <a:spcPts val="0"/>
              </a:spcAft>
              <a:buNone/>
            </a:pPr>
            <a:r>
              <a:t/>
            </a:r>
            <a:endParaRPr sz="2800">
              <a:solidFill>
                <a:srgbClr val="009056"/>
              </a:solidFill>
              <a:latin typeface="Roboto Black"/>
              <a:ea typeface="Roboto Black"/>
              <a:cs typeface="Roboto Black"/>
              <a:sym typeface="Roboto Black"/>
            </a:endParaRPr>
          </a:p>
        </p:txBody>
      </p:sp>
      <p:sp>
        <p:nvSpPr>
          <p:cNvPr id="1125" name="Google Shape;1125;p75"/>
          <p:cNvSpPr/>
          <p:nvPr/>
        </p:nvSpPr>
        <p:spPr>
          <a:xfrm>
            <a:off x="406925" y="236425"/>
            <a:ext cx="589800" cy="589800"/>
          </a:xfrm>
          <a:prstGeom prst="ellipse">
            <a:avLst/>
          </a:prstGeom>
          <a:solidFill>
            <a:schemeClr val="lt1"/>
          </a:solidFill>
          <a:ln cap="flat" cmpd="sng" w="28575">
            <a:solidFill>
              <a:srgbClr val="FFDC5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6" name="Google Shape;1126;p75"/>
          <p:cNvSpPr/>
          <p:nvPr/>
        </p:nvSpPr>
        <p:spPr>
          <a:xfrm>
            <a:off x="1136850" y="1391775"/>
            <a:ext cx="3245100" cy="3200100"/>
          </a:xfrm>
          <a:prstGeom prst="roundRect">
            <a:avLst>
              <a:gd fmla="val 1311" name="adj"/>
            </a:avLst>
          </a:prstGeom>
          <a:solidFill>
            <a:schemeClr val="lt1"/>
          </a:solidFill>
          <a:ln cap="flat" cmpd="sng" w="9525">
            <a:solidFill>
              <a:srgbClr val="F3F3F3"/>
            </a:solidFill>
            <a:prstDash val="solid"/>
            <a:round/>
            <a:headEnd len="sm" w="sm" type="none"/>
            <a:tailEnd len="sm" w="sm" type="none"/>
          </a:ln>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325">
              <a:solidFill>
                <a:srgbClr val="686868"/>
              </a:solidFill>
              <a:latin typeface="Roboto Condensed Light"/>
              <a:ea typeface="Roboto Condensed Light"/>
              <a:cs typeface="Roboto Condensed Light"/>
              <a:sym typeface="Roboto Condensed Light"/>
            </a:endParaRPr>
          </a:p>
        </p:txBody>
      </p:sp>
      <p:sp>
        <p:nvSpPr>
          <p:cNvPr id="1127" name="Google Shape;1127;p75"/>
          <p:cNvSpPr/>
          <p:nvPr/>
        </p:nvSpPr>
        <p:spPr>
          <a:xfrm>
            <a:off x="1330897" y="1750461"/>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8" name="Google Shape;1128;p75"/>
          <p:cNvSpPr/>
          <p:nvPr/>
        </p:nvSpPr>
        <p:spPr>
          <a:xfrm>
            <a:off x="1526567" y="1682550"/>
            <a:ext cx="26964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i="0" lang="es" sz="1300" u="none" cap="none" strike="noStrike">
                <a:latin typeface="Roboto Condensed"/>
                <a:ea typeface="Roboto Condensed"/>
                <a:cs typeface="Roboto Condensed"/>
                <a:sym typeface="Roboto Condensed"/>
              </a:rPr>
              <a:t>Identificamos las causas que ocasionaron el evento inesperado.</a:t>
            </a:r>
            <a:endParaRPr i="0" sz="1500" u="none" cap="none" strike="noStrike">
              <a:latin typeface="Roboto Condensed"/>
              <a:ea typeface="Roboto Condensed"/>
              <a:cs typeface="Roboto Condensed"/>
              <a:sym typeface="Roboto Condensed"/>
            </a:endParaRPr>
          </a:p>
        </p:txBody>
      </p:sp>
      <p:sp>
        <p:nvSpPr>
          <p:cNvPr id="1129" name="Google Shape;1129;p75"/>
          <p:cNvSpPr/>
          <p:nvPr/>
        </p:nvSpPr>
        <p:spPr>
          <a:xfrm>
            <a:off x="1330897" y="2849069"/>
            <a:ext cx="174900" cy="174900"/>
          </a:xfrm>
          <a:prstGeom prst="rect">
            <a:avLst/>
          </a:prstGeom>
          <a:solidFill>
            <a:srgbClr val="00905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0" name="Google Shape;1130;p75"/>
          <p:cNvSpPr/>
          <p:nvPr/>
        </p:nvSpPr>
        <p:spPr>
          <a:xfrm>
            <a:off x="1511975" y="2772850"/>
            <a:ext cx="26964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s" sz="1300">
                <a:latin typeface="Roboto Condensed"/>
                <a:ea typeface="Roboto Condensed"/>
                <a:cs typeface="Roboto Condensed"/>
                <a:sym typeface="Roboto Condensed"/>
              </a:rPr>
              <a:t>Analizamos eventos ocurridos a otras empresas similares a la </a:t>
            </a:r>
            <a:r>
              <a:rPr lang="es" sz="1300">
                <a:latin typeface="Roboto Condensed"/>
                <a:ea typeface="Roboto Condensed"/>
                <a:cs typeface="Roboto Condensed"/>
                <a:sym typeface="Roboto Condensed"/>
              </a:rPr>
              <a:t>suya</a:t>
            </a:r>
            <a:r>
              <a:rPr lang="es" sz="1300">
                <a:latin typeface="Roboto Condensed"/>
                <a:ea typeface="Roboto Condensed"/>
                <a:cs typeface="Roboto Condensed"/>
                <a:sym typeface="Roboto Condensed"/>
              </a:rPr>
              <a:t>.</a:t>
            </a:r>
            <a:endParaRPr i="0" sz="1500" u="none" cap="none" strike="noStrike">
              <a:latin typeface="Roboto Condensed"/>
              <a:ea typeface="Roboto Condensed"/>
              <a:cs typeface="Roboto Condensed"/>
              <a:sym typeface="Roboto Condensed"/>
            </a:endParaRPr>
          </a:p>
        </p:txBody>
      </p:sp>
      <p:sp>
        <p:nvSpPr>
          <p:cNvPr id="1131" name="Google Shape;1131;p75"/>
          <p:cNvSpPr/>
          <p:nvPr/>
        </p:nvSpPr>
        <p:spPr>
          <a:xfrm>
            <a:off x="1330897" y="3939377"/>
            <a:ext cx="174900" cy="174900"/>
          </a:xfrm>
          <a:prstGeom prst="rect">
            <a:avLst/>
          </a:prstGeom>
          <a:solidFill>
            <a:srgbClr val="FFDC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2" name="Google Shape;1132;p75"/>
          <p:cNvSpPr/>
          <p:nvPr/>
        </p:nvSpPr>
        <p:spPr>
          <a:xfrm>
            <a:off x="1526575" y="3863175"/>
            <a:ext cx="2795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s" sz="1300">
                <a:latin typeface="Roboto Condensed"/>
                <a:ea typeface="Roboto Condensed"/>
                <a:cs typeface="Roboto Condensed"/>
                <a:sym typeface="Roboto Condensed"/>
              </a:rPr>
              <a:t>Compartimos con su empresa recomendaciones para evitar la ocurrencia  de este tipo de eventos.</a:t>
            </a:r>
            <a:endParaRPr i="0" sz="1500" u="none" cap="none" strike="noStrike">
              <a:latin typeface="Roboto Condensed"/>
              <a:ea typeface="Roboto Condensed"/>
              <a:cs typeface="Roboto Condensed"/>
              <a:sym typeface="Roboto Condensed"/>
            </a:endParaRPr>
          </a:p>
        </p:txBody>
      </p:sp>
      <p:pic>
        <p:nvPicPr>
          <p:cNvPr id="1133" name="Google Shape;1133;p75"/>
          <p:cNvPicPr preferRelativeResize="0"/>
          <p:nvPr/>
        </p:nvPicPr>
        <p:blipFill>
          <a:blip r:embed="rId4">
            <a:alphaModFix/>
          </a:blip>
          <a:stretch>
            <a:fillRect/>
          </a:stretch>
        </p:blipFill>
        <p:spPr>
          <a:xfrm>
            <a:off x="526664" y="372917"/>
            <a:ext cx="350325" cy="350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 name="Shape 253"/>
        <p:cNvGrpSpPr/>
        <p:nvPr/>
      </p:nvGrpSpPr>
      <p:grpSpPr>
        <a:xfrm>
          <a:off x="0" y="0"/>
          <a:ext cx="0" cy="0"/>
          <a:chOff x="0" y="0"/>
          <a:chExt cx="0" cy="0"/>
        </a:xfrm>
      </p:grpSpPr>
      <p:sp>
        <p:nvSpPr>
          <p:cNvPr id="254" name="Google Shape;254;p31"/>
          <p:cNvSpPr txBox="1"/>
          <p:nvPr/>
        </p:nvSpPr>
        <p:spPr>
          <a:xfrm>
            <a:off x="451000" y="395400"/>
            <a:ext cx="8125800" cy="521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600">
                <a:solidFill>
                  <a:srgbClr val="009056"/>
                </a:solidFill>
                <a:latin typeface="Roboto Black"/>
                <a:ea typeface="Roboto Black"/>
                <a:cs typeface="Roboto Black"/>
                <a:sym typeface="Roboto Black"/>
              </a:rPr>
              <a:t>Acompañamiento clientes          corporativos</a:t>
            </a:r>
            <a:endParaRPr sz="2600">
              <a:solidFill>
                <a:srgbClr val="009056"/>
              </a:solidFill>
              <a:latin typeface="Roboto Black"/>
              <a:ea typeface="Roboto Black"/>
              <a:cs typeface="Roboto Black"/>
              <a:sym typeface="Roboto Black"/>
            </a:endParaRPr>
          </a:p>
        </p:txBody>
      </p:sp>
      <p:sp>
        <p:nvSpPr>
          <p:cNvPr id="255" name="Google Shape;255;p31"/>
          <p:cNvSpPr txBox="1"/>
          <p:nvPr/>
        </p:nvSpPr>
        <p:spPr>
          <a:xfrm>
            <a:off x="438118" y="56650"/>
            <a:ext cx="4382400" cy="5511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Nuestro propósito</a:t>
            </a:r>
            <a:endParaRPr sz="2800">
              <a:solidFill>
                <a:srgbClr val="009056"/>
              </a:solidFill>
              <a:latin typeface="Roboto Black"/>
              <a:ea typeface="Roboto Black"/>
              <a:cs typeface="Roboto Black"/>
              <a:sym typeface="Roboto Black"/>
            </a:endParaRPr>
          </a:p>
        </p:txBody>
      </p:sp>
      <p:grpSp>
        <p:nvGrpSpPr>
          <p:cNvPr id="256" name="Google Shape;256;p31"/>
          <p:cNvGrpSpPr/>
          <p:nvPr/>
        </p:nvGrpSpPr>
        <p:grpSpPr>
          <a:xfrm>
            <a:off x="800425" y="1058300"/>
            <a:ext cx="4020049" cy="3464100"/>
            <a:chOff x="567600" y="1232250"/>
            <a:chExt cx="4020049" cy="3464100"/>
          </a:xfrm>
        </p:grpSpPr>
        <p:sp>
          <p:nvSpPr>
            <p:cNvPr id="257" name="Google Shape;257;p31"/>
            <p:cNvSpPr/>
            <p:nvPr/>
          </p:nvSpPr>
          <p:spPr>
            <a:xfrm>
              <a:off x="567600" y="1232250"/>
              <a:ext cx="4004400" cy="3464100"/>
            </a:xfrm>
            <a:prstGeom prst="roundRect">
              <a:avLst>
                <a:gd fmla="val 1052"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1"/>
            <p:cNvSpPr txBox="1"/>
            <p:nvPr/>
          </p:nvSpPr>
          <p:spPr>
            <a:xfrm>
              <a:off x="568199" y="1240725"/>
              <a:ext cx="3105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400">
                  <a:solidFill>
                    <a:srgbClr val="FFDC5D"/>
                  </a:solidFill>
                  <a:latin typeface="Roboto"/>
                  <a:ea typeface="Roboto"/>
                  <a:cs typeface="Roboto"/>
                  <a:sym typeface="Roboto"/>
                </a:rPr>
                <a:t>“</a:t>
              </a:r>
              <a:endParaRPr sz="10400">
                <a:solidFill>
                  <a:srgbClr val="FFDC5D"/>
                </a:solidFill>
                <a:latin typeface="Roboto"/>
                <a:ea typeface="Roboto"/>
                <a:cs typeface="Roboto"/>
                <a:sym typeface="Roboto"/>
              </a:endParaRPr>
            </a:p>
          </p:txBody>
        </p:sp>
        <p:sp>
          <p:nvSpPr>
            <p:cNvPr id="259" name="Google Shape;259;p31"/>
            <p:cNvSpPr txBox="1"/>
            <p:nvPr/>
          </p:nvSpPr>
          <p:spPr>
            <a:xfrm rot="10800000">
              <a:off x="4277149" y="2908700"/>
              <a:ext cx="3105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400">
                  <a:solidFill>
                    <a:srgbClr val="FFDC5D"/>
                  </a:solidFill>
                  <a:latin typeface="Roboto"/>
                  <a:ea typeface="Roboto"/>
                  <a:cs typeface="Roboto"/>
                  <a:sym typeface="Roboto"/>
                </a:rPr>
                <a:t>“</a:t>
              </a:r>
              <a:endParaRPr sz="10400">
                <a:solidFill>
                  <a:srgbClr val="FFDC5D"/>
                </a:solidFill>
                <a:latin typeface="Roboto"/>
                <a:ea typeface="Roboto"/>
                <a:cs typeface="Roboto"/>
                <a:sym typeface="Roboto"/>
              </a:endParaRPr>
            </a:p>
          </p:txBody>
        </p:sp>
        <p:sp>
          <p:nvSpPr>
            <p:cNvPr id="260" name="Google Shape;260;p31"/>
            <p:cNvSpPr txBox="1"/>
            <p:nvPr/>
          </p:nvSpPr>
          <p:spPr>
            <a:xfrm>
              <a:off x="1241550" y="1626900"/>
              <a:ext cx="2854200" cy="2710800"/>
            </a:xfrm>
            <a:prstGeom prst="rect">
              <a:avLst/>
            </a:prstGeom>
            <a:noFill/>
            <a:ln>
              <a:noFill/>
            </a:ln>
          </p:spPr>
          <p:txBody>
            <a:bodyPr anchorCtr="0" anchor="t" bIns="91425" lIns="91425" spcFirstLastPara="1" rIns="91425" wrap="square" tIns="91425">
              <a:noAutofit/>
            </a:bodyPr>
            <a:lstStyle/>
            <a:p>
              <a:pPr indent="0" lvl="0" marL="12700" rtl="0" algn="l">
                <a:lnSpc>
                  <a:spcPct val="115000"/>
                </a:lnSpc>
                <a:spcBef>
                  <a:spcPts val="1500"/>
                </a:spcBef>
                <a:spcAft>
                  <a:spcPts val="0"/>
                </a:spcAft>
                <a:buClr>
                  <a:schemeClr val="dk1"/>
                </a:buClr>
                <a:buSzPts val="1100"/>
                <a:buFont typeface="Arial"/>
                <a:buNone/>
              </a:pPr>
              <a:r>
                <a:rPr lang="es" sz="1700">
                  <a:latin typeface="Roboto Condensed"/>
                  <a:ea typeface="Roboto Condensed"/>
                  <a:cs typeface="Roboto Condensed"/>
                  <a:sym typeface="Roboto Condensed"/>
                </a:rPr>
                <a:t>Nuestro propósito es ser el aliado que</a:t>
              </a:r>
              <a:r>
                <a:rPr lang="es" sz="1700">
                  <a:solidFill>
                    <a:schemeClr val="dk1"/>
                  </a:solidFill>
                  <a:latin typeface="Roboto Condensed Light"/>
                  <a:ea typeface="Roboto Condensed Light"/>
                  <a:cs typeface="Roboto Condensed Light"/>
                  <a:sym typeface="Roboto Condensed Light"/>
                </a:rPr>
                <a:t> </a:t>
              </a:r>
              <a:r>
                <a:rPr lang="es" sz="1700">
                  <a:solidFill>
                    <a:srgbClr val="009056"/>
                  </a:solidFill>
                  <a:latin typeface="Roboto Black"/>
                  <a:ea typeface="Roboto Black"/>
                  <a:cs typeface="Roboto Black"/>
                  <a:sym typeface="Roboto Black"/>
                </a:rPr>
                <a:t>protege, acompaña y brinda soluciones integrales en seguros y gestión de riesgos para su cadena de valor, </a:t>
              </a:r>
              <a:r>
                <a:rPr lang="es" sz="1700">
                  <a:latin typeface="Roboto Condensed"/>
                  <a:ea typeface="Roboto Condensed"/>
                  <a:cs typeface="Roboto Condensed"/>
                  <a:sym typeface="Roboto Condensed"/>
                </a:rPr>
                <a:t>contribuyendo a la continuidad de su negocio.</a:t>
              </a:r>
              <a:endParaRPr sz="1700">
                <a:latin typeface="Roboto Condensed"/>
                <a:ea typeface="Roboto Condensed"/>
                <a:cs typeface="Roboto Condensed"/>
                <a:sym typeface="Roboto Condensed"/>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7" name="Shape 1137"/>
        <p:cNvGrpSpPr/>
        <p:nvPr/>
      </p:nvGrpSpPr>
      <p:grpSpPr>
        <a:xfrm>
          <a:off x="0" y="0"/>
          <a:ext cx="0" cy="0"/>
          <a:chOff x="0" y="0"/>
          <a:chExt cx="0" cy="0"/>
        </a:xfrm>
      </p:grpSpPr>
      <p:sp>
        <p:nvSpPr>
          <p:cNvPr id="1138" name="Google Shape;1138;p76"/>
          <p:cNvSpPr txBox="1"/>
          <p:nvPr>
            <p:ph type="title"/>
          </p:nvPr>
        </p:nvSpPr>
        <p:spPr>
          <a:xfrm>
            <a:off x="0" y="568725"/>
            <a:ext cx="5776800" cy="1021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9956"/>
              </a:buClr>
              <a:buSzPts val="3300"/>
              <a:buFont typeface="Roboto"/>
              <a:buNone/>
            </a:pPr>
            <a:r>
              <a:rPr lang="es">
                <a:solidFill>
                  <a:srgbClr val="009956"/>
                </a:solidFill>
                <a:latin typeface="Roboto Light"/>
                <a:ea typeface="Roboto Light"/>
                <a:cs typeface="Roboto Light"/>
                <a:sym typeface="Roboto Light"/>
              </a:rPr>
              <a:t>Indemnizaciones</a:t>
            </a:r>
            <a:endParaRPr>
              <a:solidFill>
                <a:srgbClr val="009956"/>
              </a:solidFill>
              <a:latin typeface="Roboto Light"/>
              <a:ea typeface="Roboto Light"/>
              <a:cs typeface="Roboto Light"/>
              <a:sym typeface="Roboto Light"/>
            </a:endParaRPr>
          </a:p>
          <a:p>
            <a:pPr indent="0" lvl="0" marL="0" rtl="0" algn="ctr">
              <a:lnSpc>
                <a:spcPct val="90000"/>
              </a:lnSpc>
              <a:spcBef>
                <a:spcPts val="0"/>
              </a:spcBef>
              <a:spcAft>
                <a:spcPts val="0"/>
              </a:spcAft>
              <a:buClr>
                <a:srgbClr val="009956"/>
              </a:buClr>
              <a:buSzPts val="3300"/>
              <a:buFont typeface="Roboto"/>
              <a:buNone/>
            </a:pPr>
            <a:r>
              <a:rPr lang="es" sz="3500">
                <a:solidFill>
                  <a:srgbClr val="FFDC5D"/>
                </a:solidFill>
                <a:latin typeface="Roboto Black"/>
                <a:ea typeface="Roboto Black"/>
                <a:cs typeface="Roboto Black"/>
                <a:sym typeface="Roboto Black"/>
              </a:rPr>
              <a:t>WOW</a:t>
            </a:r>
            <a:endParaRPr sz="3500">
              <a:solidFill>
                <a:srgbClr val="FFDC5D"/>
              </a:solidFill>
              <a:latin typeface="Roboto Black"/>
              <a:ea typeface="Roboto Black"/>
              <a:cs typeface="Roboto Black"/>
              <a:sym typeface="Roboto Black"/>
            </a:endParaRPr>
          </a:p>
        </p:txBody>
      </p:sp>
      <p:sp>
        <p:nvSpPr>
          <p:cNvPr id="1139" name="Google Shape;1139;p76"/>
          <p:cNvSpPr txBox="1"/>
          <p:nvPr>
            <p:ph idx="1" type="body"/>
          </p:nvPr>
        </p:nvSpPr>
        <p:spPr>
          <a:xfrm>
            <a:off x="0" y="1641950"/>
            <a:ext cx="6296400" cy="2745900"/>
          </a:xfrm>
          <a:prstGeom prst="rect">
            <a:avLst/>
          </a:prstGeom>
          <a:noFill/>
          <a:ln>
            <a:noFill/>
          </a:ln>
        </p:spPr>
        <p:txBody>
          <a:bodyPr anchorCtr="0" anchor="t" bIns="34275" lIns="68575" spcFirstLastPara="1" rIns="68575" wrap="square" tIns="34275">
            <a:normAutofit fontScale="77500" lnSpcReduction="20000"/>
          </a:bodyPr>
          <a:lstStyle/>
          <a:p>
            <a:pPr indent="0" lvl="0" marL="719999" marR="1489666" rtl="0" algn="ctr">
              <a:lnSpc>
                <a:spcPct val="100000"/>
              </a:lnSpc>
              <a:spcBef>
                <a:spcPts val="0"/>
              </a:spcBef>
              <a:spcAft>
                <a:spcPts val="0"/>
              </a:spcAft>
              <a:buClr>
                <a:schemeClr val="dk1"/>
              </a:buClr>
              <a:buSzPct val="40210"/>
              <a:buFont typeface="Arial"/>
              <a:buNone/>
            </a:pPr>
            <a:r>
              <a:rPr lang="es" sz="1989">
                <a:solidFill>
                  <a:srgbClr val="000000"/>
                </a:solidFill>
                <a:latin typeface="Roboto Condensed"/>
                <a:ea typeface="Roboto Condensed"/>
                <a:cs typeface="Roboto Condensed"/>
                <a:sym typeface="Roboto Condensed"/>
              </a:rPr>
              <a:t>Con el ánimo de apoyar la continuidad de nuestros clientes ante la ocurrencia de un evento imprevisto, brindamos acompañamiento al asegurado con el apoyo de profesionales especializados, quienes lo asesorarán de acuerdo con la naturaleza del evento a través de diferentes líneas de atención. </a:t>
            </a:r>
            <a:endParaRPr sz="2689">
              <a:solidFill>
                <a:srgbClr val="000000"/>
              </a:solidFill>
              <a:latin typeface="Roboto Condensed"/>
              <a:ea typeface="Roboto Condensed"/>
              <a:cs typeface="Roboto Condensed"/>
              <a:sym typeface="Roboto Condensed"/>
            </a:endParaRPr>
          </a:p>
          <a:p>
            <a:pPr indent="0" lvl="0" marL="719999" marR="1489666" rtl="0" algn="ctr">
              <a:lnSpc>
                <a:spcPct val="100000"/>
              </a:lnSpc>
              <a:spcBef>
                <a:spcPts val="0"/>
              </a:spcBef>
              <a:spcAft>
                <a:spcPts val="0"/>
              </a:spcAft>
              <a:buClr>
                <a:schemeClr val="dk1"/>
              </a:buClr>
              <a:buSzPct val="40210"/>
              <a:buFont typeface="Arial"/>
              <a:buNone/>
            </a:pPr>
            <a:r>
              <a:t/>
            </a:r>
            <a:endParaRPr sz="1989">
              <a:solidFill>
                <a:srgbClr val="000000"/>
              </a:solidFill>
              <a:latin typeface="Roboto Condensed"/>
              <a:ea typeface="Roboto Condensed"/>
              <a:cs typeface="Roboto Condensed"/>
              <a:sym typeface="Roboto Condensed"/>
            </a:endParaRPr>
          </a:p>
          <a:p>
            <a:pPr indent="0" lvl="0" marL="719999" marR="1489666" rtl="0" algn="ctr">
              <a:lnSpc>
                <a:spcPct val="100000"/>
              </a:lnSpc>
              <a:spcBef>
                <a:spcPts val="0"/>
              </a:spcBef>
              <a:spcAft>
                <a:spcPts val="0"/>
              </a:spcAft>
              <a:buClr>
                <a:schemeClr val="dk1"/>
              </a:buClr>
              <a:buSzPct val="40210"/>
              <a:buFont typeface="Arial"/>
              <a:buNone/>
            </a:pPr>
            <a:r>
              <a:rPr lang="es" sz="1989">
                <a:solidFill>
                  <a:srgbClr val="000000"/>
                </a:solidFill>
                <a:latin typeface="Roboto Condensed SemiBold"/>
                <a:ea typeface="Roboto Condensed SemiBold"/>
                <a:cs typeface="Roboto Condensed SemiBold"/>
                <a:sym typeface="Roboto Condensed SemiBold"/>
              </a:rPr>
              <a:t>Contamos con una línea express para siniestros</a:t>
            </a:r>
            <a:r>
              <a:rPr lang="es" sz="1989">
                <a:solidFill>
                  <a:srgbClr val="000000"/>
                </a:solidFill>
                <a:latin typeface="Roboto Condensed"/>
                <a:ea typeface="Roboto Condensed"/>
                <a:cs typeface="Roboto Condensed"/>
                <a:sym typeface="Roboto Condensed"/>
              </a:rPr>
              <a:t> de hasta 10 millones de pesos que busca atender el siniestro de manera muy ágil, solo es cuestión de días. </a:t>
            </a:r>
            <a:endParaRPr sz="2089">
              <a:solidFill>
                <a:srgbClr val="000000"/>
              </a:solidFill>
              <a:latin typeface="Roboto Condensed"/>
              <a:ea typeface="Roboto Condensed"/>
              <a:cs typeface="Roboto Condensed"/>
              <a:sym typeface="Roboto Condensed"/>
            </a:endParaRPr>
          </a:p>
          <a:p>
            <a:pPr indent="0" lvl="0" marL="1260000" marR="1919361" rtl="0" algn="ctr">
              <a:lnSpc>
                <a:spcPct val="90000"/>
              </a:lnSpc>
              <a:spcBef>
                <a:spcPts val="800"/>
              </a:spcBef>
              <a:spcAft>
                <a:spcPts val="0"/>
              </a:spcAft>
              <a:buClr>
                <a:schemeClr val="dk1"/>
              </a:buClr>
              <a:buSzPct val="100000"/>
              <a:buNone/>
            </a:pPr>
            <a:r>
              <a:t/>
            </a:r>
            <a:endParaRPr sz="1400">
              <a:solidFill>
                <a:srgbClr val="686868"/>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3" name="Shape 1143"/>
        <p:cNvGrpSpPr/>
        <p:nvPr/>
      </p:nvGrpSpPr>
      <p:grpSpPr>
        <a:xfrm>
          <a:off x="0" y="0"/>
          <a:ext cx="0" cy="0"/>
          <a:chOff x="0" y="0"/>
          <a:chExt cx="0" cy="0"/>
        </a:xfrm>
      </p:grpSpPr>
      <p:sp>
        <p:nvSpPr>
          <p:cNvPr id="1144" name="Google Shape;1144;p77"/>
          <p:cNvSpPr txBox="1"/>
          <p:nvPr/>
        </p:nvSpPr>
        <p:spPr>
          <a:xfrm>
            <a:off x="429475" y="4129475"/>
            <a:ext cx="2865600" cy="721200"/>
          </a:xfrm>
          <a:prstGeom prst="rect">
            <a:avLst/>
          </a:prstGeom>
          <a:noFill/>
          <a:ln>
            <a:noFill/>
          </a:ln>
        </p:spPr>
        <p:txBody>
          <a:bodyPr anchorCtr="0" anchor="ctr" bIns="91425" lIns="91425" spcFirstLastPara="1" rIns="91425" wrap="square" tIns="91425">
            <a:noAutofit/>
          </a:bodyPr>
          <a:lstStyle/>
          <a:p>
            <a:pPr indent="0" lvl="0" marL="0" rtl="0" algn="l">
              <a:lnSpc>
                <a:spcPct val="85000"/>
              </a:lnSpc>
              <a:spcBef>
                <a:spcPts val="0"/>
              </a:spcBef>
              <a:spcAft>
                <a:spcPts val="0"/>
              </a:spcAft>
              <a:buNone/>
            </a:pPr>
            <a:r>
              <a:rPr lang="es" sz="5800">
                <a:solidFill>
                  <a:schemeClr val="lt1"/>
                </a:solidFill>
                <a:latin typeface="Roboto Condensed Light"/>
                <a:ea typeface="Roboto Condensed Light"/>
                <a:cs typeface="Roboto Condensed Light"/>
                <a:sym typeface="Roboto Condensed Light"/>
              </a:rPr>
              <a:t>¡Gracias!</a:t>
            </a:r>
            <a:endParaRPr sz="5800">
              <a:solidFill>
                <a:schemeClr val="lt1"/>
              </a:solidFill>
              <a:latin typeface="Roboto Condensed Light"/>
              <a:ea typeface="Roboto Condensed Light"/>
              <a:cs typeface="Roboto Condensed Light"/>
              <a:sym typeface="Roboto Condensed Light"/>
            </a:endParaRPr>
          </a:p>
        </p:txBody>
      </p:sp>
      <p:sp>
        <p:nvSpPr>
          <p:cNvPr id="1145" name="Google Shape;1145;p77"/>
          <p:cNvSpPr/>
          <p:nvPr/>
        </p:nvSpPr>
        <p:spPr>
          <a:xfrm>
            <a:off x="6075675" y="965976"/>
            <a:ext cx="2875500" cy="1656000"/>
          </a:xfrm>
          <a:prstGeom prst="roundRect">
            <a:avLst>
              <a:gd fmla="val 1311" name="adj"/>
            </a:avLst>
          </a:prstGeom>
          <a:solidFill>
            <a:schemeClr val="lt1"/>
          </a:solidFill>
          <a:ln cap="flat" cmpd="sng" w="9525">
            <a:solidFill>
              <a:srgbClr val="F3F3F3"/>
            </a:solidFill>
            <a:prstDash val="solid"/>
            <a:round/>
            <a:headEnd len="sm" w="sm" type="none"/>
            <a:tailEnd len="sm" w="sm" type="none"/>
          </a:ln>
          <a:effectLst>
            <a:outerShdw blurRad="257175" rotWithShape="0" algn="bl" dir="5400000" dist="19050">
              <a:srgbClr val="007C4A">
                <a:alpha val="50000"/>
              </a:srgbClr>
            </a:outerShdw>
          </a:effectLst>
        </p:spPr>
        <p:txBody>
          <a:bodyPr anchorCtr="0" anchor="t" bIns="91425" lIns="91425" spcFirstLastPara="1" rIns="91425" wrap="square" tIns="91425">
            <a:noAutofit/>
          </a:bodyPr>
          <a:lstStyle/>
          <a:p>
            <a:pPr indent="0" lvl="0" marL="179999" marR="237815" rtl="0" algn="l">
              <a:lnSpc>
                <a:spcPct val="100000"/>
              </a:lnSpc>
              <a:spcBef>
                <a:spcPts val="750"/>
              </a:spcBef>
              <a:spcAft>
                <a:spcPts val="0"/>
              </a:spcAft>
              <a:buNone/>
            </a:pPr>
            <a:r>
              <a:t/>
            </a:r>
            <a:endParaRPr sz="11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125">
              <a:solidFill>
                <a:srgbClr val="686868"/>
              </a:solidFill>
              <a:latin typeface="Roboto Condensed Light"/>
              <a:ea typeface="Roboto Condensed Light"/>
              <a:cs typeface="Roboto Condensed Light"/>
              <a:sym typeface="Roboto Condensed Light"/>
            </a:endParaRPr>
          </a:p>
          <a:p>
            <a:pPr indent="0" lvl="0" marL="179999" marR="237815" rtl="0" algn="l">
              <a:lnSpc>
                <a:spcPct val="100000"/>
              </a:lnSpc>
              <a:spcBef>
                <a:spcPts val="750"/>
              </a:spcBef>
              <a:spcAft>
                <a:spcPts val="0"/>
              </a:spcAft>
              <a:buNone/>
            </a:pPr>
            <a:r>
              <a:t/>
            </a:r>
            <a:endParaRPr sz="1125">
              <a:solidFill>
                <a:srgbClr val="686868"/>
              </a:solidFill>
              <a:latin typeface="Roboto Condensed Light"/>
              <a:ea typeface="Roboto Condensed Light"/>
              <a:cs typeface="Roboto Condensed Light"/>
              <a:sym typeface="Roboto Condensed Light"/>
            </a:endParaRPr>
          </a:p>
        </p:txBody>
      </p:sp>
      <p:sp>
        <p:nvSpPr>
          <p:cNvPr id="1146" name="Google Shape;1146;p77"/>
          <p:cNvSpPr/>
          <p:nvPr/>
        </p:nvSpPr>
        <p:spPr>
          <a:xfrm>
            <a:off x="6001600" y="371700"/>
            <a:ext cx="3013800" cy="672300"/>
          </a:xfrm>
          <a:prstGeom prst="roundRect">
            <a:avLst>
              <a:gd fmla="val 1311" name="adj"/>
            </a:avLst>
          </a:prstGeom>
          <a:solidFill>
            <a:srgbClr val="FFDC5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179999" marR="237815" rtl="0" algn="ctr">
              <a:lnSpc>
                <a:spcPct val="100000"/>
              </a:lnSpc>
              <a:spcBef>
                <a:spcPts val="0"/>
              </a:spcBef>
              <a:spcAft>
                <a:spcPts val="0"/>
              </a:spcAft>
              <a:buNone/>
            </a:pPr>
            <a:r>
              <a:rPr lang="es" sz="2025">
                <a:solidFill>
                  <a:srgbClr val="009056"/>
                </a:solidFill>
                <a:latin typeface="Roboto Black"/>
                <a:ea typeface="Roboto Black"/>
                <a:cs typeface="Roboto Black"/>
                <a:sym typeface="Roboto Black"/>
              </a:rPr>
              <a:t>Datos de contacto:</a:t>
            </a:r>
            <a:endParaRPr sz="2325">
              <a:solidFill>
                <a:srgbClr val="009056"/>
              </a:solidFill>
              <a:latin typeface="Roboto Black"/>
              <a:ea typeface="Roboto Black"/>
              <a:cs typeface="Roboto Black"/>
              <a:sym typeface="Roboto Black"/>
            </a:endParaRPr>
          </a:p>
        </p:txBody>
      </p:sp>
      <p:sp>
        <p:nvSpPr>
          <p:cNvPr id="1147" name="Google Shape;1147;p77"/>
          <p:cNvSpPr txBox="1"/>
          <p:nvPr/>
        </p:nvSpPr>
        <p:spPr>
          <a:xfrm>
            <a:off x="6075675" y="1817597"/>
            <a:ext cx="28755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0" sz="800" u="none" cap="none" strike="noStrike">
              <a:solidFill>
                <a:srgbClr val="000000"/>
              </a:solidFill>
              <a:latin typeface="Arial"/>
              <a:ea typeface="Arial"/>
              <a:cs typeface="Arial"/>
              <a:sym typeface="Arial"/>
            </a:endParaRPr>
          </a:p>
          <a:p>
            <a:pPr indent="0" lvl="0" marL="0" rtl="0" algn="ctr">
              <a:spcBef>
                <a:spcPts val="0"/>
              </a:spcBef>
              <a:spcAft>
                <a:spcPts val="0"/>
              </a:spcAft>
              <a:buClr>
                <a:schemeClr val="dk1"/>
              </a:buClr>
              <a:buSzPts val="1400"/>
              <a:buFont typeface="Arial"/>
              <a:buNone/>
            </a:pPr>
            <a:r>
              <a:rPr lang="es" sz="1200">
                <a:solidFill>
                  <a:schemeClr val="dk2"/>
                </a:solidFill>
                <a:latin typeface="Roboto Black"/>
                <a:ea typeface="Roboto Black"/>
                <a:cs typeface="Roboto Black"/>
                <a:sym typeface="Roboto Black"/>
              </a:rPr>
              <a:t>ingeniero</a:t>
            </a:r>
            <a:endParaRPr sz="1200">
              <a:solidFill>
                <a:srgbClr val="595959"/>
              </a:solidFill>
              <a:latin typeface="Roboto Black"/>
              <a:ea typeface="Roboto Black"/>
              <a:cs typeface="Roboto Black"/>
              <a:sym typeface="Roboto Black"/>
            </a:endParaRPr>
          </a:p>
          <a:p>
            <a:pPr indent="0" lvl="0" marL="0" marR="0" rtl="0" algn="ctr">
              <a:lnSpc>
                <a:spcPct val="100000"/>
              </a:lnSpc>
              <a:spcBef>
                <a:spcPts val="0"/>
              </a:spcBef>
              <a:spcAft>
                <a:spcPts val="0"/>
              </a:spcAft>
              <a:buClr>
                <a:srgbClr val="000000"/>
              </a:buClr>
              <a:buSzPts val="1400"/>
              <a:buFont typeface="Arial"/>
              <a:buNone/>
            </a:pPr>
            <a:r>
              <a:rPr i="0" lang="es" sz="1200" u="none" cap="none" strike="noStrike">
                <a:solidFill>
                  <a:srgbClr val="595959"/>
                </a:solidFill>
                <a:latin typeface="Roboto"/>
                <a:ea typeface="Roboto"/>
                <a:cs typeface="Roboto"/>
                <a:sym typeface="Roboto"/>
              </a:rPr>
              <a:t>Asesor en ingeniería de riesgos </a:t>
            </a:r>
            <a:endParaRPr i="0" sz="1200" u="none" cap="none" strike="noStrike">
              <a:solidFill>
                <a:srgbClr val="595959"/>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lang="es" sz="1200" u="sng">
                <a:solidFill>
                  <a:srgbClr val="009056"/>
                </a:solidFill>
                <a:latin typeface="Roboto Black"/>
                <a:ea typeface="Roboto Black"/>
                <a:cs typeface="Roboto Black"/>
                <a:sym typeface="Roboto Black"/>
              </a:rPr>
              <a:t>correo</a:t>
            </a:r>
            <a:r>
              <a:rPr i="0" lang="es" sz="1200" u="sng" cap="none" strike="noStrike">
                <a:solidFill>
                  <a:srgbClr val="009056"/>
                </a:solidFill>
                <a:latin typeface="Roboto Black"/>
                <a:ea typeface="Roboto Black"/>
                <a:cs typeface="Roboto Black"/>
                <a:sym typeface="Roboto Black"/>
              </a:rPr>
              <a:t>@segurosbolivar.com</a:t>
            </a:r>
            <a:endParaRPr b="1" i="0" sz="1200" u="none" cap="none" strike="noStrike">
              <a:solidFill>
                <a:srgbClr val="595959"/>
              </a:solidFill>
              <a:latin typeface="Roboto Condensed"/>
              <a:ea typeface="Roboto Condensed"/>
              <a:cs typeface="Roboto Condensed"/>
              <a:sym typeface="Roboto Condensed"/>
            </a:endParaRPr>
          </a:p>
        </p:txBody>
      </p:sp>
      <p:sp>
        <p:nvSpPr>
          <p:cNvPr id="1148" name="Google Shape;1148;p77"/>
          <p:cNvSpPr txBox="1"/>
          <p:nvPr/>
        </p:nvSpPr>
        <p:spPr>
          <a:xfrm>
            <a:off x="6034290" y="1044003"/>
            <a:ext cx="2916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s" sz="1200">
                <a:solidFill>
                  <a:srgbClr val="595959"/>
                </a:solidFill>
                <a:latin typeface="Roboto Black"/>
                <a:ea typeface="Roboto Black"/>
                <a:cs typeface="Roboto Black"/>
                <a:sym typeface="Roboto Black"/>
              </a:rPr>
              <a:t>comercial</a:t>
            </a:r>
            <a:endParaRPr i="0" sz="1200" u="none" cap="none" strike="noStrike">
              <a:solidFill>
                <a:srgbClr val="595959"/>
              </a:solidFill>
              <a:latin typeface="Roboto Black"/>
              <a:ea typeface="Roboto Black"/>
              <a:cs typeface="Roboto Black"/>
              <a:sym typeface="Roboto Black"/>
            </a:endParaRPr>
          </a:p>
          <a:p>
            <a:pPr indent="0" lvl="0" marL="0" marR="0" rtl="0" algn="ctr">
              <a:lnSpc>
                <a:spcPct val="100000"/>
              </a:lnSpc>
              <a:spcBef>
                <a:spcPts val="0"/>
              </a:spcBef>
              <a:spcAft>
                <a:spcPts val="0"/>
              </a:spcAft>
              <a:buClr>
                <a:srgbClr val="000000"/>
              </a:buClr>
              <a:buSzPts val="1400"/>
              <a:buFont typeface="Arial"/>
              <a:buNone/>
            </a:pPr>
            <a:r>
              <a:rPr i="0" lang="es" sz="1200" u="none" cap="none" strike="noStrike">
                <a:solidFill>
                  <a:srgbClr val="595959"/>
                </a:solidFill>
                <a:latin typeface="Roboto"/>
                <a:ea typeface="Roboto"/>
                <a:cs typeface="Roboto"/>
                <a:sym typeface="Roboto"/>
              </a:rPr>
              <a:t>Director </a:t>
            </a:r>
            <a:r>
              <a:rPr lang="es" sz="1200">
                <a:solidFill>
                  <a:srgbClr val="595959"/>
                </a:solidFill>
                <a:latin typeface="Roboto"/>
                <a:ea typeface="Roboto"/>
                <a:cs typeface="Roboto"/>
                <a:sym typeface="Roboto"/>
              </a:rPr>
              <a:t>c</a:t>
            </a:r>
            <a:r>
              <a:rPr i="0" lang="es" sz="1200" u="none" cap="none" strike="noStrike">
                <a:solidFill>
                  <a:srgbClr val="595959"/>
                </a:solidFill>
                <a:latin typeface="Roboto"/>
                <a:ea typeface="Roboto"/>
                <a:cs typeface="Roboto"/>
                <a:sym typeface="Roboto"/>
              </a:rPr>
              <a:t>lientes corporativos </a:t>
            </a:r>
            <a:endParaRPr i="0" sz="1200" u="none" cap="none" strike="noStrike">
              <a:solidFill>
                <a:srgbClr val="595959"/>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lang="es" sz="1200" u="sng">
                <a:solidFill>
                  <a:srgbClr val="009056"/>
                </a:solidFill>
                <a:latin typeface="Roboto"/>
                <a:ea typeface="Roboto"/>
                <a:cs typeface="Roboto"/>
                <a:sym typeface="Roboto"/>
              </a:rPr>
              <a:t>correo</a:t>
            </a:r>
            <a:r>
              <a:rPr b="1" i="0" lang="es" sz="1200" u="sng" cap="none" strike="noStrike">
                <a:solidFill>
                  <a:srgbClr val="009056"/>
                </a:solidFill>
                <a:latin typeface="Roboto"/>
                <a:ea typeface="Roboto"/>
                <a:cs typeface="Roboto"/>
                <a:sym typeface="Roboto"/>
              </a:rPr>
              <a:t>@segurosbolivar.com</a:t>
            </a:r>
            <a:endParaRPr b="1" i="0" sz="1200" u="none" cap="none" strike="noStrike">
              <a:solidFill>
                <a:srgbClr val="009056"/>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p32"/>
          <p:cNvSpPr/>
          <p:nvPr/>
        </p:nvSpPr>
        <p:spPr>
          <a:xfrm>
            <a:off x="66475" y="893596"/>
            <a:ext cx="8012700" cy="4122900"/>
          </a:xfrm>
          <a:prstGeom prst="roundRect">
            <a:avLst>
              <a:gd fmla="val 559" name="adj"/>
            </a:avLst>
          </a:prstGeom>
          <a:solidFill>
            <a:schemeClr val="lt1"/>
          </a:solidFill>
          <a:ln cap="flat" cmpd="sng" w="9525">
            <a:solidFill>
              <a:srgbClr val="F3F3F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6" name="Google Shape;266;p32"/>
          <p:cNvSpPr txBox="1"/>
          <p:nvPr/>
        </p:nvSpPr>
        <p:spPr>
          <a:xfrm>
            <a:off x="438118" y="56650"/>
            <a:ext cx="4382400" cy="5511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Nuestro </a:t>
            </a:r>
            <a:r>
              <a:rPr lang="es" sz="2600">
                <a:solidFill>
                  <a:srgbClr val="009056"/>
                </a:solidFill>
                <a:latin typeface="Roboto Black"/>
                <a:ea typeface="Roboto Black"/>
                <a:cs typeface="Roboto Black"/>
                <a:sym typeface="Roboto Black"/>
              </a:rPr>
              <a:t>equipo</a:t>
            </a:r>
            <a:r>
              <a:rPr lang="es" sz="2800">
                <a:solidFill>
                  <a:srgbClr val="009056"/>
                </a:solidFill>
                <a:latin typeface="Roboto Light"/>
                <a:ea typeface="Roboto Light"/>
                <a:cs typeface="Roboto Light"/>
                <a:sym typeface="Roboto Light"/>
              </a:rPr>
              <a:t> </a:t>
            </a:r>
            <a:endParaRPr sz="2800">
              <a:solidFill>
                <a:srgbClr val="009056"/>
              </a:solidFill>
              <a:latin typeface="Roboto Black"/>
              <a:ea typeface="Roboto Black"/>
              <a:cs typeface="Roboto Black"/>
              <a:sym typeface="Roboto Black"/>
            </a:endParaRPr>
          </a:p>
        </p:txBody>
      </p:sp>
      <p:sp>
        <p:nvSpPr>
          <p:cNvPr id="267" name="Google Shape;267;p32"/>
          <p:cNvSpPr/>
          <p:nvPr/>
        </p:nvSpPr>
        <p:spPr>
          <a:xfrm>
            <a:off x="217832" y="1890870"/>
            <a:ext cx="917100" cy="1421400"/>
          </a:xfrm>
          <a:prstGeom prst="rect">
            <a:avLst/>
          </a:prstGeom>
          <a:solidFill>
            <a:srgbClr val="F8FFF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Martha Zuluaga</a:t>
            </a:r>
            <a:endParaRPr i="0" sz="1000" u="none" cap="none" strike="noStrike">
              <a:solidFill>
                <a:srgbClr val="434343"/>
              </a:solidFill>
              <a:latin typeface="Roboto Condensed ExtraBold"/>
              <a:ea typeface="Roboto Condensed ExtraBold"/>
              <a:cs typeface="Roboto Condensed ExtraBold"/>
              <a:sym typeface="Roboto Condensed ExtraBold"/>
            </a:endParaRPr>
          </a:p>
          <a:p>
            <a:pPr indent="0" lvl="0" marL="0" marR="0" rtl="0" algn="ctr">
              <a:lnSpc>
                <a:spcPct val="100000"/>
              </a:lnSpc>
              <a:spcBef>
                <a:spcPts val="0"/>
              </a:spcBef>
              <a:spcAft>
                <a:spcPts val="0"/>
              </a:spcAft>
              <a:buClr>
                <a:srgbClr val="000000"/>
              </a:buClr>
              <a:buSzPts val="1100"/>
              <a:buFont typeface="Arial"/>
              <a:buNone/>
            </a:pPr>
            <a:r>
              <a:t/>
            </a:r>
            <a:endParaRPr sz="1100">
              <a:solidFill>
                <a:srgbClr val="434343"/>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1100"/>
              <a:buFont typeface="Arial"/>
              <a:buNone/>
            </a:pPr>
            <a:r>
              <a:t/>
            </a:r>
            <a:endParaRPr sz="900">
              <a:solidFill>
                <a:srgbClr val="333333"/>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1100"/>
              <a:buFont typeface="Arial"/>
              <a:buNone/>
            </a:pPr>
            <a:r>
              <a:rPr lang="es" sz="900">
                <a:solidFill>
                  <a:srgbClr val="333333"/>
                </a:solidFill>
                <a:latin typeface="Roboto Condensed"/>
                <a:ea typeface="Roboto Condensed"/>
                <a:cs typeface="Roboto Condensed"/>
                <a:sym typeface="Roboto Condensed"/>
              </a:rPr>
              <a:t>Textil , </a:t>
            </a:r>
            <a:r>
              <a:rPr lang="es" sz="850">
                <a:solidFill>
                  <a:srgbClr val="333333"/>
                </a:solidFill>
                <a:latin typeface="Roboto Condensed"/>
                <a:ea typeface="Roboto Condensed"/>
                <a:cs typeface="Roboto Condensed"/>
                <a:sym typeface="Roboto Condensed"/>
              </a:rPr>
              <a:t>Transportadoras</a:t>
            </a:r>
            <a:r>
              <a:rPr lang="es" sz="900">
                <a:solidFill>
                  <a:srgbClr val="333333"/>
                </a:solidFill>
                <a:latin typeface="Roboto Condensed"/>
                <a:ea typeface="Roboto Condensed"/>
                <a:cs typeface="Roboto Condensed"/>
                <a:sym typeface="Roboto Condensed"/>
              </a:rPr>
              <a:t>, Calzado, Acero, Metalurgia</a:t>
            </a:r>
            <a:endParaRPr i="0" sz="1400" u="none" cap="none" strike="noStrike">
              <a:solidFill>
                <a:srgbClr val="000000"/>
              </a:solidFill>
              <a:latin typeface="Roboto Condensed"/>
              <a:ea typeface="Roboto Condensed"/>
              <a:cs typeface="Roboto Condensed"/>
              <a:sym typeface="Roboto Condensed"/>
            </a:endParaRPr>
          </a:p>
        </p:txBody>
      </p:sp>
      <p:sp>
        <p:nvSpPr>
          <p:cNvPr id="268" name="Google Shape;268;p32"/>
          <p:cNvSpPr txBox="1"/>
          <p:nvPr/>
        </p:nvSpPr>
        <p:spPr>
          <a:xfrm>
            <a:off x="228390" y="1295546"/>
            <a:ext cx="3867900" cy="284700"/>
          </a:xfrm>
          <a:prstGeom prst="rect">
            <a:avLst/>
          </a:prstGeom>
          <a:solidFill>
            <a:srgbClr val="434343"/>
          </a:solidFill>
          <a:ln>
            <a:noFill/>
          </a:ln>
        </p:spPr>
        <p:txBody>
          <a:bodyPr anchorCtr="0" anchor="ctr" bIns="45525" lIns="91050" spcFirstLastPara="1" rIns="91050" wrap="square" tIns="45525">
            <a:noAutofit/>
          </a:bodyPr>
          <a:lstStyle/>
          <a:p>
            <a:pPr indent="0" lvl="0" marL="0" marR="0" rtl="0" algn="ctr">
              <a:lnSpc>
                <a:spcPct val="100000"/>
              </a:lnSpc>
              <a:spcBef>
                <a:spcPts val="0"/>
              </a:spcBef>
              <a:spcAft>
                <a:spcPts val="0"/>
              </a:spcAft>
              <a:buClr>
                <a:srgbClr val="FFFFFF"/>
              </a:buClr>
              <a:buSzPts val="3200"/>
              <a:buFont typeface="Arial"/>
              <a:buNone/>
            </a:pPr>
            <a:r>
              <a:rPr lang="es">
                <a:solidFill>
                  <a:schemeClr val="lt1"/>
                </a:solidFill>
                <a:latin typeface="Roboto Medium"/>
                <a:ea typeface="Roboto Medium"/>
                <a:cs typeface="Roboto Medium"/>
                <a:sym typeface="Roboto Medium"/>
              </a:rPr>
              <a:t>Bogotá</a:t>
            </a:r>
            <a:endParaRPr i="0" u="none" cap="none" strike="noStrike">
              <a:solidFill>
                <a:schemeClr val="lt1"/>
              </a:solidFill>
              <a:latin typeface="Roboto Medium"/>
              <a:ea typeface="Roboto Medium"/>
              <a:cs typeface="Roboto Medium"/>
              <a:sym typeface="Roboto Medium"/>
            </a:endParaRPr>
          </a:p>
        </p:txBody>
      </p:sp>
      <p:sp>
        <p:nvSpPr>
          <p:cNvPr id="269" name="Google Shape;269;p32"/>
          <p:cNvSpPr txBox="1"/>
          <p:nvPr/>
        </p:nvSpPr>
        <p:spPr>
          <a:xfrm>
            <a:off x="4146451" y="1295546"/>
            <a:ext cx="1884900" cy="284700"/>
          </a:xfrm>
          <a:prstGeom prst="rect">
            <a:avLst/>
          </a:prstGeom>
          <a:solidFill>
            <a:srgbClr val="434343"/>
          </a:solidFill>
          <a:ln>
            <a:noFill/>
          </a:ln>
        </p:spPr>
        <p:txBody>
          <a:bodyPr anchorCtr="0" anchor="ctr" bIns="45525" lIns="91050" spcFirstLastPara="1" rIns="91050" wrap="square" tIns="45525">
            <a:noAutofit/>
          </a:bodyPr>
          <a:lstStyle/>
          <a:p>
            <a:pPr indent="0" lvl="0" marL="0" marR="0" rtl="0" algn="ctr">
              <a:lnSpc>
                <a:spcPct val="100000"/>
              </a:lnSpc>
              <a:spcBef>
                <a:spcPts val="0"/>
              </a:spcBef>
              <a:spcAft>
                <a:spcPts val="0"/>
              </a:spcAft>
              <a:buClr>
                <a:srgbClr val="FFFFFF"/>
              </a:buClr>
              <a:buSzPts val="3200"/>
              <a:buFont typeface="Arial"/>
              <a:buNone/>
            </a:pPr>
            <a:r>
              <a:rPr lang="es">
                <a:solidFill>
                  <a:schemeClr val="lt1"/>
                </a:solidFill>
                <a:latin typeface="Roboto Medium"/>
                <a:ea typeface="Roboto Medium"/>
                <a:cs typeface="Roboto Medium"/>
                <a:sym typeface="Roboto Medium"/>
              </a:rPr>
              <a:t>Medellín</a:t>
            </a:r>
            <a:endParaRPr i="0" u="none" cap="none" strike="noStrike">
              <a:solidFill>
                <a:schemeClr val="lt1"/>
              </a:solidFill>
              <a:latin typeface="Roboto Medium"/>
              <a:ea typeface="Roboto Medium"/>
              <a:cs typeface="Roboto Medium"/>
              <a:sym typeface="Roboto Medium"/>
            </a:endParaRPr>
          </a:p>
        </p:txBody>
      </p:sp>
      <p:sp>
        <p:nvSpPr>
          <p:cNvPr id="270" name="Google Shape;270;p32"/>
          <p:cNvSpPr/>
          <p:nvPr/>
        </p:nvSpPr>
        <p:spPr>
          <a:xfrm>
            <a:off x="1185239" y="1890870"/>
            <a:ext cx="976200" cy="1421400"/>
          </a:xfrm>
          <a:prstGeom prst="rect">
            <a:avLst/>
          </a:prstGeom>
          <a:solidFill>
            <a:srgbClr val="F8FFF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Katherine</a:t>
            </a:r>
            <a:endParaRPr b="1" sz="1100">
              <a:solidFill>
                <a:srgbClr val="434343"/>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Gracia</a:t>
            </a:r>
            <a:endParaRPr i="0" sz="1000" u="none" cap="none" strike="noStrike">
              <a:solidFill>
                <a:srgbClr val="434343"/>
              </a:solidFill>
              <a:latin typeface="Roboto Condensed ExtraBold"/>
              <a:ea typeface="Roboto Condensed ExtraBold"/>
              <a:cs typeface="Roboto Condensed ExtraBold"/>
              <a:sym typeface="Roboto Condensed ExtraBold"/>
            </a:endParaRPr>
          </a:p>
          <a:p>
            <a:pPr indent="0" lvl="0" marL="0" marR="0" rtl="0" algn="ctr">
              <a:lnSpc>
                <a:spcPct val="100000"/>
              </a:lnSpc>
              <a:spcBef>
                <a:spcPts val="0"/>
              </a:spcBef>
              <a:spcAft>
                <a:spcPts val="0"/>
              </a:spcAft>
              <a:buClr>
                <a:srgbClr val="000000"/>
              </a:buClr>
              <a:buSzPts val="1100"/>
              <a:buFont typeface="Arial"/>
              <a:buNone/>
            </a:pPr>
            <a:r>
              <a:t/>
            </a:r>
            <a:endParaRPr sz="1100">
              <a:solidFill>
                <a:srgbClr val="434343"/>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1100"/>
              <a:buFont typeface="Arial"/>
              <a:buNone/>
            </a:pPr>
            <a:r>
              <a:t/>
            </a:r>
            <a:endParaRPr sz="900">
              <a:solidFill>
                <a:srgbClr val="333333"/>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1100"/>
              <a:buFont typeface="Arial"/>
              <a:buNone/>
            </a:pPr>
            <a:r>
              <a:rPr lang="es" sz="900">
                <a:solidFill>
                  <a:srgbClr val="333333"/>
                </a:solidFill>
                <a:latin typeface="Roboto Condensed"/>
                <a:ea typeface="Roboto Condensed"/>
                <a:cs typeface="Roboto Condensed"/>
                <a:sym typeface="Roboto Condensed"/>
              </a:rPr>
              <a:t>Tecnología, Farmacéutico, Servicios, Químicos</a:t>
            </a:r>
            <a:endParaRPr i="0" u="none" cap="none" strike="noStrike">
              <a:solidFill>
                <a:srgbClr val="000000"/>
              </a:solidFill>
              <a:latin typeface="Roboto Condensed"/>
              <a:ea typeface="Roboto Condensed"/>
              <a:cs typeface="Roboto Condensed"/>
              <a:sym typeface="Roboto Condensed"/>
            </a:endParaRPr>
          </a:p>
        </p:txBody>
      </p:sp>
      <p:sp>
        <p:nvSpPr>
          <p:cNvPr id="271" name="Google Shape;271;p32"/>
          <p:cNvSpPr/>
          <p:nvPr/>
        </p:nvSpPr>
        <p:spPr>
          <a:xfrm>
            <a:off x="2211673" y="1890870"/>
            <a:ext cx="917100" cy="1421400"/>
          </a:xfrm>
          <a:prstGeom prst="rect">
            <a:avLst/>
          </a:prstGeom>
          <a:solidFill>
            <a:srgbClr val="F8FFF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Carolina</a:t>
            </a:r>
            <a:endParaRPr b="1" sz="1100">
              <a:solidFill>
                <a:srgbClr val="434343"/>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Díaz</a:t>
            </a:r>
            <a:endParaRPr i="0" sz="1000" u="none" cap="none" strike="noStrike">
              <a:solidFill>
                <a:srgbClr val="434343"/>
              </a:solidFill>
              <a:latin typeface="Roboto Condensed ExtraBold"/>
              <a:ea typeface="Roboto Condensed ExtraBold"/>
              <a:cs typeface="Roboto Condensed ExtraBold"/>
              <a:sym typeface="Roboto Condensed ExtraBold"/>
            </a:endParaRPr>
          </a:p>
          <a:p>
            <a:pPr indent="0" lvl="0" marL="0" marR="0" rtl="0" algn="ctr">
              <a:lnSpc>
                <a:spcPct val="100000"/>
              </a:lnSpc>
              <a:spcBef>
                <a:spcPts val="0"/>
              </a:spcBef>
              <a:spcAft>
                <a:spcPts val="0"/>
              </a:spcAft>
              <a:buClr>
                <a:srgbClr val="000000"/>
              </a:buClr>
              <a:buSzPts val="1100"/>
              <a:buFont typeface="Arial"/>
              <a:buNone/>
            </a:pPr>
            <a:r>
              <a:t/>
            </a:r>
            <a:endParaRPr i="0" sz="1100" u="none" cap="none" strike="noStrike">
              <a:solidFill>
                <a:srgbClr val="434343"/>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1100"/>
              <a:buFont typeface="Arial"/>
              <a:buNone/>
            </a:pPr>
            <a:r>
              <a:t/>
            </a:r>
            <a:endParaRPr sz="900">
              <a:solidFill>
                <a:srgbClr val="333333"/>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1100"/>
              <a:buFont typeface="Arial"/>
              <a:buNone/>
            </a:pPr>
            <a:r>
              <a:rPr lang="es" sz="900">
                <a:solidFill>
                  <a:srgbClr val="333333"/>
                </a:solidFill>
                <a:latin typeface="Roboto Condensed"/>
                <a:ea typeface="Roboto Condensed"/>
                <a:cs typeface="Roboto Condensed"/>
                <a:sym typeface="Roboto Condensed"/>
              </a:rPr>
              <a:t>Alimentos, Consumo Masivo, Repuestos</a:t>
            </a:r>
            <a:endParaRPr sz="900">
              <a:solidFill>
                <a:srgbClr val="333333"/>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1100"/>
              <a:buFont typeface="Arial"/>
              <a:buNone/>
            </a:pPr>
            <a:r>
              <a:t/>
            </a:r>
            <a:endParaRPr sz="900">
              <a:solidFill>
                <a:srgbClr val="333333"/>
              </a:solidFill>
              <a:latin typeface="Roboto Condensed"/>
              <a:ea typeface="Roboto Condensed"/>
              <a:cs typeface="Roboto Condensed"/>
              <a:sym typeface="Roboto Condensed"/>
            </a:endParaRPr>
          </a:p>
        </p:txBody>
      </p:sp>
      <p:sp>
        <p:nvSpPr>
          <p:cNvPr id="272" name="Google Shape;272;p32"/>
          <p:cNvSpPr/>
          <p:nvPr/>
        </p:nvSpPr>
        <p:spPr>
          <a:xfrm>
            <a:off x="3179081" y="1890870"/>
            <a:ext cx="917100" cy="1421400"/>
          </a:xfrm>
          <a:prstGeom prst="rect">
            <a:avLst/>
          </a:prstGeom>
          <a:solidFill>
            <a:srgbClr val="F8FFF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Leonardo Organista</a:t>
            </a:r>
            <a:endParaRPr i="0" sz="1000" u="none" cap="none" strike="noStrike">
              <a:solidFill>
                <a:srgbClr val="434343"/>
              </a:solidFill>
              <a:latin typeface="Roboto Condensed ExtraBold"/>
              <a:ea typeface="Roboto Condensed ExtraBold"/>
              <a:cs typeface="Roboto Condensed ExtraBold"/>
              <a:sym typeface="Roboto Condensed ExtraBold"/>
            </a:endParaRPr>
          </a:p>
          <a:p>
            <a:pPr indent="0" lvl="0" marL="0" marR="0" rtl="0" algn="ctr">
              <a:lnSpc>
                <a:spcPct val="100000"/>
              </a:lnSpc>
              <a:spcBef>
                <a:spcPts val="0"/>
              </a:spcBef>
              <a:spcAft>
                <a:spcPts val="0"/>
              </a:spcAft>
              <a:buClr>
                <a:srgbClr val="000000"/>
              </a:buClr>
              <a:buSzPts val="1100"/>
              <a:buFont typeface="Arial"/>
              <a:buNone/>
            </a:pPr>
            <a:r>
              <a:t/>
            </a:r>
            <a:endParaRPr sz="900">
              <a:solidFill>
                <a:srgbClr val="333333"/>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1100"/>
              <a:buFont typeface="Arial"/>
              <a:buNone/>
            </a:pPr>
            <a:r>
              <a:t/>
            </a:r>
            <a:endParaRPr sz="900">
              <a:solidFill>
                <a:schemeClr val="dk2"/>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1100"/>
              <a:buFont typeface="Arial"/>
              <a:buNone/>
            </a:pPr>
            <a:r>
              <a:rPr lang="es" sz="900">
                <a:solidFill>
                  <a:schemeClr val="dk2"/>
                </a:solidFill>
                <a:latin typeface="Roboto Condensed"/>
                <a:ea typeface="Roboto Condensed"/>
                <a:cs typeface="Roboto Condensed"/>
                <a:sym typeface="Roboto Condensed"/>
              </a:rPr>
              <a:t>Automotriz</a:t>
            </a:r>
            <a:r>
              <a:rPr lang="es" sz="900">
                <a:solidFill>
                  <a:srgbClr val="333333"/>
                </a:solidFill>
                <a:latin typeface="Roboto Condensed"/>
                <a:ea typeface="Roboto Condensed"/>
                <a:cs typeface="Roboto Condensed"/>
                <a:sym typeface="Roboto Condensed"/>
              </a:rPr>
              <a:t>, Licores, Ferreterías, Cementera, Maquinaria, </a:t>
            </a:r>
            <a:endParaRPr sz="900">
              <a:solidFill>
                <a:srgbClr val="333333"/>
              </a:solidFill>
              <a:latin typeface="Roboto Condensed"/>
              <a:ea typeface="Roboto Condensed"/>
              <a:cs typeface="Roboto Condensed"/>
              <a:sym typeface="Roboto Condensed"/>
            </a:endParaRPr>
          </a:p>
        </p:txBody>
      </p:sp>
      <p:sp>
        <p:nvSpPr>
          <p:cNvPr id="273" name="Google Shape;273;p32"/>
          <p:cNvSpPr/>
          <p:nvPr/>
        </p:nvSpPr>
        <p:spPr>
          <a:xfrm>
            <a:off x="4146488" y="1890870"/>
            <a:ext cx="917100" cy="1421400"/>
          </a:xfrm>
          <a:prstGeom prst="rect">
            <a:avLst/>
          </a:prstGeom>
          <a:solidFill>
            <a:srgbClr val="F8FFF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Pablo</a:t>
            </a:r>
            <a:endParaRPr b="1" sz="1100">
              <a:solidFill>
                <a:srgbClr val="434343"/>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Buitrago</a:t>
            </a:r>
            <a:endParaRPr sz="900">
              <a:solidFill>
                <a:srgbClr val="333333"/>
              </a:solidFill>
              <a:latin typeface="Roboto Condensed ExtraBold"/>
              <a:ea typeface="Roboto Condensed ExtraBold"/>
              <a:cs typeface="Roboto Condensed ExtraBold"/>
              <a:sym typeface="Roboto Condensed ExtraBold"/>
            </a:endParaRPr>
          </a:p>
          <a:p>
            <a:pPr indent="0" lvl="0" marL="0" marR="0" rtl="0" algn="ctr">
              <a:lnSpc>
                <a:spcPct val="100000"/>
              </a:lnSpc>
              <a:spcBef>
                <a:spcPts val="0"/>
              </a:spcBef>
              <a:spcAft>
                <a:spcPts val="0"/>
              </a:spcAft>
              <a:buClr>
                <a:srgbClr val="434343"/>
              </a:buClr>
              <a:buSzPts val="1100"/>
              <a:buFont typeface="Roboto"/>
              <a:buNone/>
            </a:pPr>
            <a:r>
              <a:t/>
            </a:r>
            <a:endParaRPr sz="900">
              <a:solidFill>
                <a:srgbClr val="333333"/>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t/>
            </a:r>
            <a:endParaRPr sz="900">
              <a:solidFill>
                <a:srgbClr val="333333"/>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lang="es" sz="900">
                <a:solidFill>
                  <a:srgbClr val="333333"/>
                </a:solidFill>
                <a:latin typeface="Roboto Condensed"/>
                <a:ea typeface="Roboto Condensed"/>
                <a:cs typeface="Roboto Condensed"/>
                <a:sym typeface="Roboto Condensed"/>
              </a:rPr>
              <a:t>Sectores económicos</a:t>
            </a:r>
            <a:endParaRPr i="0" sz="1400" u="none" cap="none" strike="noStrike">
              <a:solidFill>
                <a:srgbClr val="000000"/>
              </a:solidFill>
              <a:latin typeface="Roboto Condensed"/>
              <a:ea typeface="Roboto Condensed"/>
              <a:cs typeface="Roboto Condensed"/>
              <a:sym typeface="Roboto Condensed"/>
            </a:endParaRPr>
          </a:p>
        </p:txBody>
      </p:sp>
      <p:sp>
        <p:nvSpPr>
          <p:cNvPr id="274" name="Google Shape;274;p32"/>
          <p:cNvSpPr/>
          <p:nvPr/>
        </p:nvSpPr>
        <p:spPr>
          <a:xfrm>
            <a:off x="5113896" y="1890870"/>
            <a:ext cx="917100" cy="1421400"/>
          </a:xfrm>
          <a:prstGeom prst="rect">
            <a:avLst/>
          </a:prstGeom>
          <a:solidFill>
            <a:srgbClr val="F8FFF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Juan F. </a:t>
            </a:r>
            <a:endParaRPr b="1" sz="1100">
              <a:solidFill>
                <a:srgbClr val="434343"/>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Cataño</a:t>
            </a:r>
            <a:endParaRPr sz="900">
              <a:solidFill>
                <a:schemeClr val="dk2"/>
              </a:solidFill>
              <a:latin typeface="Roboto Condensed ExtraBold"/>
              <a:ea typeface="Roboto Condensed ExtraBold"/>
              <a:cs typeface="Roboto Condensed ExtraBold"/>
              <a:sym typeface="Roboto Condensed ExtraBold"/>
            </a:endParaRPr>
          </a:p>
          <a:p>
            <a:pPr indent="0" lvl="0" marL="0" marR="0" rtl="0" algn="ctr">
              <a:lnSpc>
                <a:spcPct val="100000"/>
              </a:lnSpc>
              <a:spcBef>
                <a:spcPts val="0"/>
              </a:spcBef>
              <a:spcAft>
                <a:spcPts val="0"/>
              </a:spcAft>
              <a:buClr>
                <a:srgbClr val="434343"/>
              </a:buClr>
              <a:buSzPts val="1100"/>
              <a:buFont typeface="Roboto"/>
              <a:buNone/>
            </a:pPr>
            <a:r>
              <a:t/>
            </a:r>
            <a:endParaRPr sz="900">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t/>
            </a:r>
            <a:endParaRPr sz="900">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lang="es" sz="900">
                <a:solidFill>
                  <a:schemeClr val="dk2"/>
                </a:solidFill>
                <a:latin typeface="Roboto Condensed"/>
                <a:ea typeface="Roboto Condensed"/>
                <a:cs typeface="Roboto Condensed"/>
                <a:sym typeface="Roboto Condensed"/>
              </a:rPr>
              <a:t>Sectores económicos</a:t>
            </a:r>
            <a:endParaRPr i="0" sz="1400" u="none" cap="none" strike="noStrike">
              <a:solidFill>
                <a:srgbClr val="000000"/>
              </a:solidFill>
              <a:latin typeface="Roboto Condensed"/>
              <a:ea typeface="Roboto Condensed"/>
              <a:cs typeface="Roboto Condensed"/>
              <a:sym typeface="Roboto Condensed"/>
            </a:endParaRPr>
          </a:p>
        </p:txBody>
      </p:sp>
      <p:sp>
        <p:nvSpPr>
          <p:cNvPr id="275" name="Google Shape;275;p32"/>
          <p:cNvSpPr/>
          <p:nvPr/>
        </p:nvSpPr>
        <p:spPr>
          <a:xfrm>
            <a:off x="6081303" y="1890870"/>
            <a:ext cx="917100" cy="1421400"/>
          </a:xfrm>
          <a:prstGeom prst="rect">
            <a:avLst/>
          </a:prstGeom>
          <a:solidFill>
            <a:srgbClr val="F8FFF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Juan M. </a:t>
            </a:r>
            <a:endParaRPr b="1" sz="1100">
              <a:solidFill>
                <a:srgbClr val="434343"/>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Victoria</a:t>
            </a:r>
            <a:endParaRPr sz="900">
              <a:solidFill>
                <a:schemeClr val="dk2"/>
              </a:solidFill>
              <a:latin typeface="Roboto Condensed ExtraBold"/>
              <a:ea typeface="Roboto Condensed ExtraBold"/>
              <a:cs typeface="Roboto Condensed ExtraBold"/>
              <a:sym typeface="Roboto Condensed ExtraBold"/>
            </a:endParaRPr>
          </a:p>
          <a:p>
            <a:pPr indent="0" lvl="0" marL="0" marR="0" rtl="0" algn="ctr">
              <a:lnSpc>
                <a:spcPct val="100000"/>
              </a:lnSpc>
              <a:spcBef>
                <a:spcPts val="0"/>
              </a:spcBef>
              <a:spcAft>
                <a:spcPts val="0"/>
              </a:spcAft>
              <a:buClr>
                <a:srgbClr val="434343"/>
              </a:buClr>
              <a:buSzPts val="1100"/>
              <a:buFont typeface="Roboto"/>
              <a:buNone/>
            </a:pPr>
            <a:r>
              <a:t/>
            </a:r>
            <a:endParaRPr sz="900">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t/>
            </a:r>
            <a:endParaRPr sz="900">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lang="es" sz="900">
                <a:solidFill>
                  <a:schemeClr val="dk2"/>
                </a:solidFill>
                <a:latin typeface="Roboto Condensed"/>
                <a:ea typeface="Roboto Condensed"/>
                <a:cs typeface="Roboto Condensed"/>
                <a:sym typeface="Roboto Condensed"/>
              </a:rPr>
              <a:t>Sectores económicos</a:t>
            </a:r>
            <a:endParaRPr i="0" sz="1400" u="none" cap="none" strike="noStrike">
              <a:solidFill>
                <a:srgbClr val="000000"/>
              </a:solidFill>
              <a:latin typeface="Roboto Condensed"/>
              <a:ea typeface="Roboto Condensed"/>
              <a:cs typeface="Roboto Condensed"/>
              <a:sym typeface="Roboto Condensed"/>
            </a:endParaRPr>
          </a:p>
        </p:txBody>
      </p:sp>
      <p:sp>
        <p:nvSpPr>
          <p:cNvPr id="276" name="Google Shape;276;p32"/>
          <p:cNvSpPr txBox="1"/>
          <p:nvPr/>
        </p:nvSpPr>
        <p:spPr>
          <a:xfrm>
            <a:off x="6081287" y="1295471"/>
            <a:ext cx="917100" cy="284700"/>
          </a:xfrm>
          <a:prstGeom prst="rect">
            <a:avLst/>
          </a:prstGeom>
          <a:solidFill>
            <a:srgbClr val="434343"/>
          </a:solidFill>
          <a:ln>
            <a:noFill/>
          </a:ln>
        </p:spPr>
        <p:txBody>
          <a:bodyPr anchorCtr="0" anchor="ctr" bIns="45525" lIns="91050" spcFirstLastPara="1" rIns="91050" wrap="square" tIns="45525">
            <a:noAutofit/>
          </a:bodyPr>
          <a:lstStyle/>
          <a:p>
            <a:pPr indent="0" lvl="0" marL="0" marR="0" rtl="0" algn="ctr">
              <a:lnSpc>
                <a:spcPct val="100000"/>
              </a:lnSpc>
              <a:spcBef>
                <a:spcPts val="0"/>
              </a:spcBef>
              <a:spcAft>
                <a:spcPts val="0"/>
              </a:spcAft>
              <a:buClr>
                <a:srgbClr val="FFFFFF"/>
              </a:buClr>
              <a:buSzPts val="3200"/>
              <a:buFont typeface="Arial"/>
              <a:buNone/>
            </a:pPr>
            <a:r>
              <a:rPr lang="es">
                <a:solidFill>
                  <a:schemeClr val="lt1"/>
                </a:solidFill>
                <a:latin typeface="Roboto Medium"/>
                <a:ea typeface="Roboto Medium"/>
                <a:cs typeface="Roboto Medium"/>
                <a:sym typeface="Roboto Medium"/>
              </a:rPr>
              <a:t>Cali</a:t>
            </a:r>
            <a:endParaRPr i="0" u="none" cap="none" strike="noStrike">
              <a:solidFill>
                <a:schemeClr val="lt1"/>
              </a:solidFill>
              <a:latin typeface="Roboto Medium"/>
              <a:ea typeface="Roboto Medium"/>
              <a:cs typeface="Roboto Medium"/>
              <a:sym typeface="Roboto Medium"/>
            </a:endParaRPr>
          </a:p>
        </p:txBody>
      </p:sp>
      <p:sp>
        <p:nvSpPr>
          <p:cNvPr id="277" name="Google Shape;277;p32"/>
          <p:cNvSpPr/>
          <p:nvPr/>
        </p:nvSpPr>
        <p:spPr>
          <a:xfrm>
            <a:off x="217775" y="3626791"/>
            <a:ext cx="917100" cy="551100"/>
          </a:xfrm>
          <a:prstGeom prst="rect">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 Ivan Astros</a:t>
            </a:r>
            <a:endParaRPr i="0" sz="1400" u="none" cap="none" strike="noStrike">
              <a:solidFill>
                <a:srgbClr val="000000"/>
              </a:solidFill>
              <a:latin typeface="Roboto Condensed"/>
              <a:ea typeface="Roboto Condensed"/>
              <a:cs typeface="Roboto Condensed"/>
              <a:sym typeface="Roboto Condensed"/>
            </a:endParaRPr>
          </a:p>
        </p:txBody>
      </p:sp>
      <p:sp>
        <p:nvSpPr>
          <p:cNvPr id="278" name="Google Shape;278;p32"/>
          <p:cNvSpPr/>
          <p:nvPr/>
        </p:nvSpPr>
        <p:spPr>
          <a:xfrm>
            <a:off x="1185399" y="3626792"/>
            <a:ext cx="976200" cy="551100"/>
          </a:xfrm>
          <a:prstGeom prst="rect">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Robinson Díaz</a:t>
            </a:r>
            <a:endParaRPr i="0" u="none" cap="none" strike="noStrike">
              <a:solidFill>
                <a:srgbClr val="000000"/>
              </a:solidFill>
              <a:latin typeface="Roboto Condensed"/>
              <a:ea typeface="Roboto Condensed"/>
              <a:cs typeface="Roboto Condensed"/>
              <a:sym typeface="Roboto Condensed"/>
            </a:endParaRPr>
          </a:p>
        </p:txBody>
      </p:sp>
      <p:sp>
        <p:nvSpPr>
          <p:cNvPr id="279" name="Google Shape;279;p32"/>
          <p:cNvSpPr/>
          <p:nvPr/>
        </p:nvSpPr>
        <p:spPr>
          <a:xfrm>
            <a:off x="2212050" y="3626791"/>
            <a:ext cx="917100" cy="551100"/>
          </a:xfrm>
          <a:prstGeom prst="rect">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Gabriel Latorre</a:t>
            </a:r>
            <a:endParaRPr i="0" sz="1400" u="none" cap="none" strike="noStrike">
              <a:solidFill>
                <a:srgbClr val="000000"/>
              </a:solidFill>
              <a:latin typeface="Roboto Condensed"/>
              <a:ea typeface="Roboto Condensed"/>
              <a:cs typeface="Roboto Condensed"/>
              <a:sym typeface="Roboto Condensed"/>
            </a:endParaRPr>
          </a:p>
        </p:txBody>
      </p:sp>
      <p:sp>
        <p:nvSpPr>
          <p:cNvPr id="280" name="Google Shape;280;p32"/>
          <p:cNvSpPr/>
          <p:nvPr/>
        </p:nvSpPr>
        <p:spPr>
          <a:xfrm>
            <a:off x="3179674" y="3626791"/>
            <a:ext cx="917100" cy="551100"/>
          </a:xfrm>
          <a:prstGeom prst="rect">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Andrea Ramírez</a:t>
            </a:r>
            <a:r>
              <a:rPr lang="es" sz="900">
                <a:solidFill>
                  <a:srgbClr val="333333"/>
                </a:solidFill>
                <a:latin typeface="Roboto Condensed"/>
                <a:ea typeface="Roboto Condensed"/>
                <a:cs typeface="Roboto Condensed"/>
                <a:sym typeface="Roboto Condensed"/>
              </a:rPr>
              <a:t> </a:t>
            </a:r>
            <a:endParaRPr i="0" sz="1400" u="none" cap="none" strike="noStrike">
              <a:solidFill>
                <a:srgbClr val="000000"/>
              </a:solidFill>
              <a:latin typeface="Roboto Condensed"/>
              <a:ea typeface="Roboto Condensed"/>
              <a:cs typeface="Roboto Condensed"/>
              <a:sym typeface="Roboto Condensed"/>
            </a:endParaRPr>
          </a:p>
        </p:txBody>
      </p:sp>
      <p:sp>
        <p:nvSpPr>
          <p:cNvPr id="281" name="Google Shape;281;p32"/>
          <p:cNvSpPr/>
          <p:nvPr/>
        </p:nvSpPr>
        <p:spPr>
          <a:xfrm>
            <a:off x="4147297" y="3626791"/>
            <a:ext cx="917100" cy="551100"/>
          </a:xfrm>
          <a:prstGeom prst="rect">
            <a:avLst/>
          </a:prstGeom>
          <a:solidFill>
            <a:srgbClr val="F8FFF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Efrain</a:t>
            </a:r>
            <a:endParaRPr b="1" sz="1100">
              <a:solidFill>
                <a:srgbClr val="434343"/>
              </a:solidFill>
              <a:latin typeface="Roboto"/>
              <a:ea typeface="Roboto"/>
              <a:cs typeface="Roboto"/>
              <a:sym typeface="Roboto"/>
            </a:endParaRPr>
          </a:p>
          <a:p>
            <a:pPr indent="0" lvl="0" marL="0" rtl="0" algn="ctr">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Florez</a:t>
            </a:r>
            <a:endParaRPr b="1" sz="1100">
              <a:solidFill>
                <a:srgbClr val="434343"/>
              </a:solidFill>
              <a:latin typeface="Roboto"/>
              <a:ea typeface="Roboto"/>
              <a:cs typeface="Roboto"/>
              <a:sym typeface="Roboto"/>
            </a:endParaRPr>
          </a:p>
        </p:txBody>
      </p:sp>
      <p:sp>
        <p:nvSpPr>
          <p:cNvPr id="282" name="Google Shape;282;p32"/>
          <p:cNvSpPr/>
          <p:nvPr/>
        </p:nvSpPr>
        <p:spPr>
          <a:xfrm>
            <a:off x="5114921" y="3626791"/>
            <a:ext cx="917100" cy="551100"/>
          </a:xfrm>
          <a:prstGeom prst="rect">
            <a:avLst/>
          </a:prstGeom>
          <a:solidFill>
            <a:srgbClr val="F8FFFE"/>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Ivan </a:t>
            </a:r>
            <a:endParaRPr b="1" sz="1100">
              <a:solidFill>
                <a:srgbClr val="434343"/>
              </a:solidFill>
              <a:latin typeface="Roboto"/>
              <a:ea typeface="Roboto"/>
              <a:cs typeface="Roboto"/>
              <a:sym typeface="Roboto"/>
            </a:endParaRPr>
          </a:p>
          <a:p>
            <a:pPr indent="0" lvl="0" marL="0" rtl="0" algn="ctr">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Hincapie</a:t>
            </a:r>
            <a:endParaRPr b="1" sz="1100">
              <a:solidFill>
                <a:srgbClr val="434343"/>
              </a:solidFill>
              <a:latin typeface="Roboto"/>
              <a:ea typeface="Roboto"/>
              <a:cs typeface="Roboto"/>
              <a:sym typeface="Roboto"/>
            </a:endParaRPr>
          </a:p>
        </p:txBody>
      </p:sp>
      <p:sp>
        <p:nvSpPr>
          <p:cNvPr id="283" name="Google Shape;283;p32"/>
          <p:cNvSpPr/>
          <p:nvPr/>
        </p:nvSpPr>
        <p:spPr>
          <a:xfrm>
            <a:off x="6082545" y="3626791"/>
            <a:ext cx="917100" cy="551100"/>
          </a:xfrm>
          <a:prstGeom prst="rect">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Harold</a:t>
            </a:r>
            <a:endParaRPr b="1" sz="1100">
              <a:solidFill>
                <a:srgbClr val="434343"/>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Soto</a:t>
            </a:r>
            <a:endParaRPr b="1" sz="1100">
              <a:solidFill>
                <a:srgbClr val="434343"/>
              </a:solidFill>
              <a:latin typeface="Roboto"/>
              <a:ea typeface="Roboto"/>
              <a:cs typeface="Roboto"/>
              <a:sym typeface="Roboto"/>
            </a:endParaRPr>
          </a:p>
        </p:txBody>
      </p:sp>
      <p:sp>
        <p:nvSpPr>
          <p:cNvPr id="284" name="Google Shape;284;p32"/>
          <p:cNvSpPr/>
          <p:nvPr/>
        </p:nvSpPr>
        <p:spPr>
          <a:xfrm>
            <a:off x="228848" y="4556671"/>
            <a:ext cx="1912200" cy="393000"/>
          </a:xfrm>
          <a:prstGeom prst="roundRect">
            <a:avLst>
              <a:gd fmla="val 7999" name="adj"/>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200">
                <a:solidFill>
                  <a:srgbClr val="434343"/>
                </a:solidFill>
                <a:latin typeface="Roboto"/>
                <a:ea typeface="Roboto"/>
                <a:cs typeface="Roboto"/>
                <a:sym typeface="Roboto"/>
              </a:rPr>
              <a:t>Adriana Barrero</a:t>
            </a:r>
            <a:endParaRPr b="1" i="0" sz="1500" u="none" cap="none" strike="noStrike">
              <a:solidFill>
                <a:srgbClr val="000000"/>
              </a:solidFill>
              <a:latin typeface="Roboto"/>
              <a:ea typeface="Roboto"/>
              <a:cs typeface="Roboto"/>
              <a:sym typeface="Roboto"/>
            </a:endParaRPr>
          </a:p>
        </p:txBody>
      </p:sp>
      <p:sp>
        <p:nvSpPr>
          <p:cNvPr id="285" name="Google Shape;285;p32"/>
          <p:cNvSpPr/>
          <p:nvPr/>
        </p:nvSpPr>
        <p:spPr>
          <a:xfrm>
            <a:off x="2196097" y="4556671"/>
            <a:ext cx="1912200" cy="393000"/>
          </a:xfrm>
          <a:prstGeom prst="roundRect">
            <a:avLst>
              <a:gd fmla="val 8838" name="adj"/>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200">
                <a:solidFill>
                  <a:srgbClr val="434343"/>
                </a:solidFill>
                <a:latin typeface="Roboto"/>
                <a:ea typeface="Roboto"/>
                <a:cs typeface="Roboto"/>
                <a:sym typeface="Roboto"/>
              </a:rPr>
              <a:t>Daniela Correa</a:t>
            </a:r>
            <a:endParaRPr b="1" sz="1200">
              <a:solidFill>
                <a:srgbClr val="434343"/>
              </a:solidFill>
              <a:latin typeface="Roboto"/>
              <a:ea typeface="Roboto"/>
              <a:cs typeface="Roboto"/>
              <a:sym typeface="Roboto"/>
            </a:endParaRPr>
          </a:p>
        </p:txBody>
      </p:sp>
      <p:sp>
        <p:nvSpPr>
          <p:cNvPr id="286" name="Google Shape;286;p32"/>
          <p:cNvSpPr/>
          <p:nvPr/>
        </p:nvSpPr>
        <p:spPr>
          <a:xfrm>
            <a:off x="4163347" y="4556671"/>
            <a:ext cx="1912200" cy="393000"/>
          </a:xfrm>
          <a:prstGeom prst="roundRect">
            <a:avLst>
              <a:gd fmla="val 7302" name="adj"/>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200">
                <a:solidFill>
                  <a:srgbClr val="434343"/>
                </a:solidFill>
                <a:latin typeface="Roboto"/>
                <a:ea typeface="Roboto"/>
                <a:cs typeface="Roboto"/>
                <a:sym typeface="Roboto"/>
              </a:rPr>
              <a:t>Diana Pulido</a:t>
            </a:r>
            <a:endParaRPr b="1" i="0" sz="1500" u="none" cap="none" strike="noStrike">
              <a:solidFill>
                <a:srgbClr val="000000"/>
              </a:solidFill>
              <a:latin typeface="Roboto"/>
              <a:ea typeface="Roboto"/>
              <a:cs typeface="Roboto"/>
              <a:sym typeface="Roboto"/>
            </a:endParaRPr>
          </a:p>
        </p:txBody>
      </p:sp>
      <p:sp>
        <p:nvSpPr>
          <p:cNvPr id="287" name="Google Shape;287;p32"/>
          <p:cNvSpPr/>
          <p:nvPr/>
        </p:nvSpPr>
        <p:spPr>
          <a:xfrm>
            <a:off x="6130596" y="4556668"/>
            <a:ext cx="1848000" cy="393000"/>
          </a:xfrm>
          <a:prstGeom prst="roundRect">
            <a:avLst>
              <a:gd fmla="val 8145" name="adj"/>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200">
                <a:solidFill>
                  <a:srgbClr val="434343"/>
                </a:solidFill>
                <a:latin typeface="Roboto"/>
                <a:ea typeface="Roboto"/>
                <a:cs typeface="Roboto"/>
                <a:sym typeface="Roboto"/>
              </a:rPr>
              <a:t>Diana Urrego</a:t>
            </a:r>
            <a:r>
              <a:rPr b="1" lang="es" sz="1000">
                <a:solidFill>
                  <a:srgbClr val="333333"/>
                </a:solidFill>
                <a:latin typeface="Roboto"/>
                <a:ea typeface="Roboto"/>
                <a:cs typeface="Roboto"/>
                <a:sym typeface="Roboto"/>
              </a:rPr>
              <a:t> </a:t>
            </a:r>
            <a:endParaRPr b="1" i="0" sz="1500" u="none" cap="none" strike="noStrike">
              <a:solidFill>
                <a:srgbClr val="000000"/>
              </a:solidFill>
              <a:latin typeface="Roboto"/>
              <a:ea typeface="Roboto"/>
              <a:cs typeface="Roboto"/>
              <a:sym typeface="Roboto"/>
            </a:endParaRPr>
          </a:p>
        </p:txBody>
      </p:sp>
      <p:sp>
        <p:nvSpPr>
          <p:cNvPr id="288" name="Google Shape;288;p32"/>
          <p:cNvSpPr txBox="1"/>
          <p:nvPr/>
        </p:nvSpPr>
        <p:spPr>
          <a:xfrm>
            <a:off x="228399" y="4223544"/>
            <a:ext cx="7749600" cy="284700"/>
          </a:xfrm>
          <a:prstGeom prst="rect">
            <a:avLst/>
          </a:prstGeom>
          <a:solidFill>
            <a:srgbClr val="007C4A"/>
          </a:solidFill>
          <a:ln>
            <a:noFill/>
          </a:ln>
        </p:spPr>
        <p:txBody>
          <a:bodyPr anchorCtr="0" anchor="ctr" bIns="45525" lIns="91050" spcFirstLastPara="1" rIns="91050" wrap="square" tIns="45525">
            <a:noAutofit/>
          </a:bodyPr>
          <a:lstStyle/>
          <a:p>
            <a:pPr indent="0" lvl="0" marL="0" marR="0" rtl="0" algn="ctr">
              <a:lnSpc>
                <a:spcPct val="100000"/>
              </a:lnSpc>
              <a:spcBef>
                <a:spcPts val="0"/>
              </a:spcBef>
              <a:spcAft>
                <a:spcPts val="0"/>
              </a:spcAft>
              <a:buClr>
                <a:srgbClr val="FFFFFF"/>
              </a:buClr>
              <a:buSzPts val="3200"/>
              <a:buFont typeface="Arial"/>
              <a:buNone/>
            </a:pPr>
            <a:r>
              <a:rPr b="1" lang="es">
                <a:solidFill>
                  <a:srgbClr val="FFFFFF"/>
                </a:solidFill>
                <a:latin typeface="Roboto"/>
                <a:ea typeface="Roboto"/>
                <a:cs typeface="Roboto"/>
                <a:sym typeface="Roboto"/>
              </a:rPr>
              <a:t>Operaciones Transversal</a:t>
            </a:r>
            <a:endParaRPr b="1" i="0" u="none" cap="none" strike="noStrike">
              <a:solidFill>
                <a:srgbClr val="FFFFFF"/>
              </a:solidFill>
              <a:latin typeface="Roboto"/>
              <a:ea typeface="Roboto"/>
              <a:cs typeface="Roboto"/>
              <a:sym typeface="Roboto"/>
            </a:endParaRPr>
          </a:p>
        </p:txBody>
      </p:sp>
      <p:sp>
        <p:nvSpPr>
          <p:cNvPr id="289" name="Google Shape;289;p32"/>
          <p:cNvSpPr/>
          <p:nvPr/>
        </p:nvSpPr>
        <p:spPr>
          <a:xfrm>
            <a:off x="2569590" y="957012"/>
            <a:ext cx="2709000" cy="284700"/>
          </a:xfrm>
          <a:prstGeom prst="rect">
            <a:avLst/>
          </a:prstGeom>
          <a:solidFill>
            <a:srgbClr val="009056"/>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lang="es" sz="1500">
                <a:solidFill>
                  <a:schemeClr val="lt1"/>
                </a:solidFill>
                <a:latin typeface="Roboto Medium"/>
                <a:ea typeface="Roboto Medium"/>
                <a:cs typeface="Roboto Medium"/>
                <a:sym typeface="Roboto Medium"/>
              </a:rPr>
              <a:t>Gustavo Muñoz</a:t>
            </a:r>
            <a:endParaRPr i="0" sz="1800" u="none" cap="none" strike="noStrike">
              <a:solidFill>
                <a:schemeClr val="lt1"/>
              </a:solidFill>
              <a:latin typeface="Roboto Medium"/>
              <a:ea typeface="Roboto Medium"/>
              <a:cs typeface="Roboto Medium"/>
              <a:sym typeface="Roboto Medium"/>
            </a:endParaRPr>
          </a:p>
        </p:txBody>
      </p:sp>
      <p:cxnSp>
        <p:nvCxnSpPr>
          <p:cNvPr id="290" name="Google Shape;290;p32"/>
          <p:cNvCxnSpPr>
            <a:stCxn id="289" idx="1"/>
            <a:endCxn id="277" idx="1"/>
          </p:cNvCxnSpPr>
          <p:nvPr/>
        </p:nvCxnSpPr>
        <p:spPr>
          <a:xfrm flipH="1">
            <a:off x="217890" y="1099362"/>
            <a:ext cx="2351700" cy="2802900"/>
          </a:xfrm>
          <a:prstGeom prst="bentConnector3">
            <a:avLst>
              <a:gd fmla="val 102863" name="adj1"/>
            </a:avLst>
          </a:prstGeom>
          <a:noFill/>
          <a:ln cap="flat" cmpd="sng" w="9525">
            <a:solidFill>
              <a:srgbClr val="CCCCCC"/>
            </a:solidFill>
            <a:prstDash val="solid"/>
            <a:round/>
            <a:headEnd len="med" w="med" type="none"/>
            <a:tailEnd len="med" w="med" type="none"/>
          </a:ln>
        </p:spPr>
      </p:cxnSp>
      <p:sp>
        <p:nvSpPr>
          <p:cNvPr id="291" name="Google Shape;291;p32"/>
          <p:cNvSpPr txBox="1"/>
          <p:nvPr/>
        </p:nvSpPr>
        <p:spPr>
          <a:xfrm>
            <a:off x="228401" y="3358845"/>
            <a:ext cx="7749600" cy="227400"/>
          </a:xfrm>
          <a:prstGeom prst="rect">
            <a:avLst/>
          </a:prstGeom>
          <a:solidFill>
            <a:srgbClr val="009056"/>
          </a:solidFill>
          <a:ln>
            <a:noFill/>
          </a:ln>
        </p:spPr>
        <p:txBody>
          <a:bodyPr anchorCtr="0" anchor="ctr" bIns="45525" lIns="91050" spcFirstLastPara="1" rIns="91050" wrap="square" tIns="45525">
            <a:noAutofit/>
          </a:bodyPr>
          <a:lstStyle/>
          <a:p>
            <a:pPr indent="0" lvl="0" marL="0" marR="0" rtl="0" algn="ctr">
              <a:lnSpc>
                <a:spcPct val="100000"/>
              </a:lnSpc>
              <a:spcBef>
                <a:spcPts val="0"/>
              </a:spcBef>
              <a:spcAft>
                <a:spcPts val="0"/>
              </a:spcAft>
              <a:buClr>
                <a:srgbClr val="FFFFFF"/>
              </a:buClr>
              <a:buSzPts val="3200"/>
              <a:buFont typeface="Arial"/>
              <a:buNone/>
            </a:pPr>
            <a:r>
              <a:rPr b="1" lang="es">
                <a:solidFill>
                  <a:srgbClr val="FFFFFF"/>
                </a:solidFill>
                <a:latin typeface="Roboto"/>
                <a:ea typeface="Roboto"/>
                <a:cs typeface="Roboto"/>
                <a:sym typeface="Roboto"/>
              </a:rPr>
              <a:t>Ingenieros</a:t>
            </a:r>
            <a:endParaRPr b="1" i="0" u="none" cap="none" strike="noStrike">
              <a:solidFill>
                <a:srgbClr val="FFFFFF"/>
              </a:solidFill>
              <a:latin typeface="Roboto"/>
              <a:ea typeface="Roboto"/>
              <a:cs typeface="Roboto"/>
              <a:sym typeface="Roboto"/>
            </a:endParaRPr>
          </a:p>
        </p:txBody>
      </p:sp>
      <p:sp>
        <p:nvSpPr>
          <p:cNvPr id="292" name="Google Shape;292;p32"/>
          <p:cNvSpPr txBox="1"/>
          <p:nvPr/>
        </p:nvSpPr>
        <p:spPr>
          <a:xfrm>
            <a:off x="217786" y="1618673"/>
            <a:ext cx="7749600" cy="227400"/>
          </a:xfrm>
          <a:prstGeom prst="rect">
            <a:avLst/>
          </a:prstGeom>
          <a:solidFill>
            <a:srgbClr val="009056"/>
          </a:solidFill>
          <a:ln>
            <a:noFill/>
          </a:ln>
        </p:spPr>
        <p:txBody>
          <a:bodyPr anchorCtr="0" anchor="ctr" bIns="45525" lIns="91050" spcFirstLastPara="1" rIns="91050" wrap="square" tIns="45525">
            <a:noAutofit/>
          </a:bodyPr>
          <a:lstStyle/>
          <a:p>
            <a:pPr indent="0" lvl="0" marL="0" marR="0" rtl="0" algn="ctr">
              <a:lnSpc>
                <a:spcPct val="100000"/>
              </a:lnSpc>
              <a:spcBef>
                <a:spcPts val="0"/>
              </a:spcBef>
              <a:spcAft>
                <a:spcPts val="0"/>
              </a:spcAft>
              <a:buClr>
                <a:srgbClr val="FFFFFF"/>
              </a:buClr>
              <a:buSzPts val="3200"/>
              <a:buFont typeface="Arial"/>
              <a:buNone/>
            </a:pPr>
            <a:r>
              <a:rPr b="1" lang="es">
                <a:solidFill>
                  <a:srgbClr val="FFFFFF"/>
                </a:solidFill>
                <a:latin typeface="Roboto"/>
                <a:ea typeface="Roboto"/>
                <a:cs typeface="Roboto"/>
                <a:sym typeface="Roboto"/>
              </a:rPr>
              <a:t>Directores</a:t>
            </a:r>
            <a:endParaRPr b="1" i="0" u="none" cap="none" strike="noStrike">
              <a:solidFill>
                <a:srgbClr val="FFFFFF"/>
              </a:solidFill>
              <a:latin typeface="Roboto"/>
              <a:ea typeface="Roboto"/>
              <a:cs typeface="Roboto"/>
              <a:sym typeface="Roboto"/>
            </a:endParaRPr>
          </a:p>
        </p:txBody>
      </p:sp>
      <p:sp>
        <p:nvSpPr>
          <p:cNvPr id="293" name="Google Shape;293;p32"/>
          <p:cNvSpPr/>
          <p:nvPr/>
        </p:nvSpPr>
        <p:spPr>
          <a:xfrm>
            <a:off x="7050182" y="1890870"/>
            <a:ext cx="917100" cy="1421400"/>
          </a:xfrm>
          <a:prstGeom prst="rect">
            <a:avLst/>
          </a:prstGeom>
          <a:solidFill>
            <a:srgbClr val="F8FFF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Carlos Sánchez</a:t>
            </a:r>
            <a:endParaRPr sz="900">
              <a:solidFill>
                <a:schemeClr val="dk2"/>
              </a:solidFill>
              <a:latin typeface="Roboto Condensed ExtraBold"/>
              <a:ea typeface="Roboto Condensed ExtraBold"/>
              <a:cs typeface="Roboto Condensed ExtraBold"/>
              <a:sym typeface="Roboto Condensed ExtraBold"/>
            </a:endParaRPr>
          </a:p>
          <a:p>
            <a:pPr indent="0" lvl="0" marL="0" marR="0" rtl="0" algn="ctr">
              <a:lnSpc>
                <a:spcPct val="100000"/>
              </a:lnSpc>
              <a:spcBef>
                <a:spcPts val="0"/>
              </a:spcBef>
              <a:spcAft>
                <a:spcPts val="0"/>
              </a:spcAft>
              <a:buClr>
                <a:srgbClr val="434343"/>
              </a:buClr>
              <a:buSzPts val="1100"/>
              <a:buFont typeface="Roboto"/>
              <a:buNone/>
            </a:pPr>
            <a:r>
              <a:t/>
            </a:r>
            <a:endParaRPr sz="900">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t/>
            </a:r>
            <a:endParaRPr sz="900">
              <a:solidFill>
                <a:schemeClr val="dk2"/>
              </a:solidFill>
              <a:latin typeface="Roboto"/>
              <a:ea typeface="Roboto"/>
              <a:cs typeface="Roboto"/>
              <a:sym typeface="Roboto"/>
            </a:endParaRPr>
          </a:p>
          <a:p>
            <a:pPr indent="0" lvl="0" marL="0" marR="0" rtl="0" algn="ctr">
              <a:lnSpc>
                <a:spcPct val="100000"/>
              </a:lnSpc>
              <a:spcBef>
                <a:spcPts val="0"/>
              </a:spcBef>
              <a:spcAft>
                <a:spcPts val="0"/>
              </a:spcAft>
              <a:buClr>
                <a:srgbClr val="434343"/>
              </a:buClr>
              <a:buSzPts val="1100"/>
              <a:buFont typeface="Roboto"/>
              <a:buNone/>
            </a:pPr>
            <a:r>
              <a:rPr lang="es" sz="900">
                <a:solidFill>
                  <a:schemeClr val="dk2"/>
                </a:solidFill>
                <a:latin typeface="Roboto Condensed"/>
                <a:ea typeface="Roboto Condensed"/>
                <a:cs typeface="Roboto Condensed"/>
                <a:sym typeface="Roboto Condensed"/>
              </a:rPr>
              <a:t>Sectores económicos</a:t>
            </a:r>
            <a:endParaRPr i="0" sz="1400" u="none" cap="none" strike="noStrike">
              <a:solidFill>
                <a:srgbClr val="000000"/>
              </a:solidFill>
              <a:latin typeface="Roboto Condensed"/>
              <a:ea typeface="Roboto Condensed"/>
              <a:cs typeface="Roboto Condensed"/>
              <a:sym typeface="Roboto Condensed"/>
            </a:endParaRPr>
          </a:p>
        </p:txBody>
      </p:sp>
      <p:sp>
        <p:nvSpPr>
          <p:cNvPr id="294" name="Google Shape;294;p32"/>
          <p:cNvSpPr txBox="1"/>
          <p:nvPr/>
        </p:nvSpPr>
        <p:spPr>
          <a:xfrm>
            <a:off x="7050166" y="1295471"/>
            <a:ext cx="917100" cy="284700"/>
          </a:xfrm>
          <a:prstGeom prst="rect">
            <a:avLst/>
          </a:prstGeom>
          <a:solidFill>
            <a:srgbClr val="434343"/>
          </a:solidFill>
          <a:ln>
            <a:noFill/>
          </a:ln>
        </p:spPr>
        <p:txBody>
          <a:bodyPr anchorCtr="0" anchor="ctr" bIns="45525" lIns="91050" spcFirstLastPara="1" rIns="91050" wrap="square" tIns="45525">
            <a:noAutofit/>
          </a:bodyPr>
          <a:lstStyle/>
          <a:p>
            <a:pPr indent="0" lvl="0" marL="0" marR="0" rtl="0" algn="ctr">
              <a:lnSpc>
                <a:spcPct val="100000"/>
              </a:lnSpc>
              <a:spcBef>
                <a:spcPts val="0"/>
              </a:spcBef>
              <a:spcAft>
                <a:spcPts val="0"/>
              </a:spcAft>
              <a:buClr>
                <a:srgbClr val="FFFFFF"/>
              </a:buClr>
              <a:buSzPts val="3200"/>
              <a:buFont typeface="Arial"/>
              <a:buNone/>
            </a:pPr>
            <a:r>
              <a:rPr lang="es">
                <a:solidFill>
                  <a:schemeClr val="lt1"/>
                </a:solidFill>
                <a:latin typeface="Roboto Medium"/>
                <a:ea typeface="Roboto Medium"/>
                <a:cs typeface="Roboto Medium"/>
                <a:sym typeface="Roboto Medium"/>
              </a:rPr>
              <a:t>Costa</a:t>
            </a:r>
            <a:endParaRPr i="0" u="none" cap="none" strike="noStrike">
              <a:solidFill>
                <a:schemeClr val="lt1"/>
              </a:solidFill>
              <a:latin typeface="Roboto Medium"/>
              <a:ea typeface="Roboto Medium"/>
              <a:cs typeface="Roboto Medium"/>
              <a:sym typeface="Roboto Medium"/>
            </a:endParaRPr>
          </a:p>
        </p:txBody>
      </p:sp>
      <p:sp>
        <p:nvSpPr>
          <p:cNvPr id="295" name="Google Shape;295;p32"/>
          <p:cNvSpPr/>
          <p:nvPr/>
        </p:nvSpPr>
        <p:spPr>
          <a:xfrm>
            <a:off x="7050169" y="3626791"/>
            <a:ext cx="917100" cy="551100"/>
          </a:xfrm>
          <a:prstGeom prst="rect">
            <a:avLst/>
          </a:prstGeom>
          <a:solidFill>
            <a:srgbClr val="F8FFF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1100"/>
              <a:buFont typeface="Roboto"/>
              <a:buNone/>
            </a:pPr>
            <a:r>
              <a:rPr b="1" lang="es" sz="1100">
                <a:solidFill>
                  <a:srgbClr val="434343"/>
                </a:solidFill>
                <a:latin typeface="Roboto"/>
                <a:ea typeface="Roboto"/>
                <a:cs typeface="Roboto"/>
                <a:sym typeface="Roboto"/>
              </a:rPr>
              <a:t>Carlos Barrios</a:t>
            </a:r>
            <a:endParaRPr b="1" sz="1100">
              <a:solidFill>
                <a:srgbClr val="434343"/>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Google Shape;300;p33"/>
          <p:cNvSpPr txBox="1"/>
          <p:nvPr/>
        </p:nvSpPr>
        <p:spPr>
          <a:xfrm>
            <a:off x="438125" y="132850"/>
            <a:ext cx="55752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Componentes de nuestra </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atención en corporativos</a:t>
            </a:r>
            <a:endParaRPr sz="2800">
              <a:solidFill>
                <a:srgbClr val="009056"/>
              </a:solidFill>
              <a:latin typeface="Roboto Black"/>
              <a:ea typeface="Roboto Black"/>
              <a:cs typeface="Roboto Black"/>
              <a:sym typeface="Roboto Black"/>
            </a:endParaRPr>
          </a:p>
        </p:txBody>
      </p:sp>
      <p:sp>
        <p:nvSpPr>
          <p:cNvPr id="301" name="Google Shape;301;p33"/>
          <p:cNvSpPr/>
          <p:nvPr/>
        </p:nvSpPr>
        <p:spPr>
          <a:xfrm>
            <a:off x="700789" y="2117873"/>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302" name="Google Shape;302;p33"/>
          <p:cNvSpPr txBox="1"/>
          <p:nvPr/>
        </p:nvSpPr>
        <p:spPr>
          <a:xfrm>
            <a:off x="356641" y="3396456"/>
            <a:ext cx="1555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lang="es" sz="1500">
                <a:solidFill>
                  <a:schemeClr val="lt1"/>
                </a:solidFill>
                <a:latin typeface="Roboto Condensed"/>
                <a:ea typeface="Roboto Condensed"/>
                <a:cs typeface="Roboto Condensed"/>
                <a:sym typeface="Roboto Condensed"/>
              </a:rPr>
              <a:t>Acompañamiento </a:t>
            </a:r>
            <a:r>
              <a:rPr lang="es" sz="1500">
                <a:solidFill>
                  <a:srgbClr val="FFDC5D"/>
                </a:solidFill>
                <a:latin typeface="Roboto Condensed ExtraBold"/>
                <a:ea typeface="Roboto Condensed ExtraBold"/>
                <a:cs typeface="Roboto Condensed ExtraBold"/>
                <a:sym typeface="Roboto Condensed ExtraBold"/>
              </a:rPr>
              <a:t>integral </a:t>
            </a:r>
            <a:r>
              <a:rPr lang="es" sz="1500">
                <a:solidFill>
                  <a:srgbClr val="FFDC5D"/>
                </a:solidFill>
                <a:latin typeface="Roboto Condensed ExtraBold"/>
                <a:ea typeface="Roboto Condensed ExtraBold"/>
                <a:cs typeface="Roboto Condensed ExtraBold"/>
                <a:sym typeface="Roboto Condensed ExtraBold"/>
              </a:rPr>
              <a:t>en</a:t>
            </a:r>
            <a:r>
              <a:rPr lang="es" sz="1500">
                <a:solidFill>
                  <a:srgbClr val="FFDC5D"/>
                </a:solidFill>
                <a:latin typeface="Roboto Condensed ExtraBold"/>
                <a:ea typeface="Roboto Condensed ExtraBold"/>
                <a:cs typeface="Roboto Condensed ExtraBold"/>
                <a:sym typeface="Roboto Condensed ExtraBold"/>
              </a:rPr>
              <a:t> seguros y prevención</a:t>
            </a:r>
            <a:endParaRPr sz="2000">
              <a:solidFill>
                <a:srgbClr val="FFDC5D"/>
              </a:solidFill>
              <a:latin typeface="Roboto Condensed ExtraBold"/>
              <a:ea typeface="Roboto Condensed ExtraBold"/>
              <a:cs typeface="Roboto Condensed ExtraBold"/>
              <a:sym typeface="Roboto Condensed ExtraBold"/>
            </a:endParaRPr>
          </a:p>
        </p:txBody>
      </p:sp>
      <p:sp>
        <p:nvSpPr>
          <p:cNvPr id="303" name="Google Shape;303;p33"/>
          <p:cNvSpPr txBox="1"/>
          <p:nvPr/>
        </p:nvSpPr>
        <p:spPr>
          <a:xfrm>
            <a:off x="2093891" y="3396456"/>
            <a:ext cx="15558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500">
                <a:solidFill>
                  <a:srgbClr val="FFDC5D"/>
                </a:solidFill>
                <a:latin typeface="Roboto Condensed ExtraBold"/>
                <a:ea typeface="Roboto Condensed ExtraBold"/>
                <a:cs typeface="Roboto Condensed ExtraBold"/>
                <a:sym typeface="Roboto Condensed ExtraBold"/>
              </a:rPr>
              <a:t>Gestión de riesgos </a:t>
            </a:r>
            <a:r>
              <a:rPr lang="es" sz="1500">
                <a:solidFill>
                  <a:schemeClr val="lt1"/>
                </a:solidFill>
                <a:latin typeface="Roboto Condensed"/>
                <a:ea typeface="Roboto Condensed"/>
                <a:cs typeface="Roboto Condensed"/>
                <a:sym typeface="Roboto Condensed"/>
              </a:rPr>
              <a:t>en la cadena valor</a:t>
            </a:r>
            <a:endParaRPr sz="2000">
              <a:solidFill>
                <a:srgbClr val="FFDC5D"/>
              </a:solidFill>
              <a:latin typeface="Roboto Condensed"/>
              <a:ea typeface="Roboto Condensed"/>
              <a:cs typeface="Roboto Condensed"/>
              <a:sym typeface="Roboto Condensed"/>
            </a:endParaRPr>
          </a:p>
        </p:txBody>
      </p:sp>
      <p:sp>
        <p:nvSpPr>
          <p:cNvPr id="304" name="Google Shape;304;p33"/>
          <p:cNvSpPr txBox="1"/>
          <p:nvPr/>
        </p:nvSpPr>
        <p:spPr>
          <a:xfrm>
            <a:off x="3852779" y="3396456"/>
            <a:ext cx="15558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500">
                <a:solidFill>
                  <a:srgbClr val="FFDC5D"/>
                </a:solidFill>
                <a:latin typeface="Roboto Condensed ExtraBold"/>
                <a:ea typeface="Roboto Condensed ExtraBold"/>
                <a:cs typeface="Roboto Condensed ExtraBold"/>
                <a:sym typeface="Roboto Condensed ExtraBold"/>
              </a:rPr>
              <a:t>Formación y herramientas</a:t>
            </a:r>
            <a:r>
              <a:rPr lang="es" sz="1500">
                <a:solidFill>
                  <a:schemeClr val="lt1"/>
                </a:solidFill>
                <a:latin typeface="Roboto Condensed Light"/>
                <a:ea typeface="Roboto Condensed Light"/>
                <a:cs typeface="Roboto Condensed Light"/>
                <a:sym typeface="Roboto Condensed Light"/>
              </a:rPr>
              <a:t> </a:t>
            </a:r>
            <a:r>
              <a:rPr lang="es" sz="1500">
                <a:solidFill>
                  <a:schemeClr val="lt1"/>
                </a:solidFill>
                <a:latin typeface="Roboto Condensed"/>
                <a:ea typeface="Roboto Condensed"/>
                <a:cs typeface="Roboto Condensed"/>
                <a:sym typeface="Roboto Condensed"/>
              </a:rPr>
              <a:t>para fortalecer su conocimiento en prevención de riesgos.  </a:t>
            </a:r>
            <a:endParaRPr sz="2000">
              <a:solidFill>
                <a:srgbClr val="FFDC5D"/>
              </a:solidFill>
              <a:latin typeface="Roboto Condensed"/>
              <a:ea typeface="Roboto Condensed"/>
              <a:cs typeface="Roboto Condensed"/>
              <a:sym typeface="Roboto Condensed"/>
            </a:endParaRPr>
          </a:p>
        </p:txBody>
      </p:sp>
      <p:sp>
        <p:nvSpPr>
          <p:cNvPr id="305" name="Google Shape;305;p33"/>
          <p:cNvSpPr txBox="1"/>
          <p:nvPr/>
        </p:nvSpPr>
        <p:spPr>
          <a:xfrm>
            <a:off x="5617983" y="3396456"/>
            <a:ext cx="1555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500">
                <a:solidFill>
                  <a:srgbClr val="FFDC5D"/>
                </a:solidFill>
                <a:latin typeface="Roboto Condensed ExtraBold"/>
                <a:ea typeface="Roboto Condensed ExtraBold"/>
                <a:cs typeface="Roboto Condensed ExtraBold"/>
                <a:sym typeface="Roboto Condensed ExtraBold"/>
              </a:rPr>
              <a:t>Asistencia</a:t>
            </a:r>
            <a:endParaRPr sz="1500">
              <a:solidFill>
                <a:srgbClr val="FFDC5D"/>
              </a:solidFill>
              <a:latin typeface="Roboto Condensed ExtraBold"/>
              <a:ea typeface="Roboto Condensed ExtraBold"/>
              <a:cs typeface="Roboto Condensed ExtraBold"/>
              <a:sym typeface="Roboto Condensed ExtraBold"/>
            </a:endParaRPr>
          </a:p>
          <a:p>
            <a:pPr indent="0" lvl="0" marL="0" rtl="0" algn="ctr">
              <a:spcBef>
                <a:spcPts val="0"/>
              </a:spcBef>
              <a:spcAft>
                <a:spcPts val="0"/>
              </a:spcAft>
              <a:buNone/>
            </a:pPr>
            <a:r>
              <a:rPr lang="es" sz="1500">
                <a:solidFill>
                  <a:srgbClr val="FFDC5D"/>
                </a:solidFill>
                <a:latin typeface="Roboto Condensed ExtraBold"/>
                <a:ea typeface="Roboto Condensed ExtraBold"/>
                <a:cs typeface="Roboto Condensed ExtraBold"/>
                <a:sym typeface="Roboto Condensed ExtraBold"/>
              </a:rPr>
              <a:t>única </a:t>
            </a:r>
            <a:r>
              <a:rPr lang="es" sz="1500">
                <a:solidFill>
                  <a:schemeClr val="lt1"/>
                </a:solidFill>
                <a:latin typeface="Roboto Condensed"/>
                <a:ea typeface="Roboto Condensed"/>
                <a:cs typeface="Roboto Condensed"/>
                <a:sym typeface="Roboto Condensed"/>
              </a:rPr>
              <a:t>*para el proceso de distribución</a:t>
            </a:r>
            <a:endParaRPr sz="1500">
              <a:solidFill>
                <a:schemeClr val="lt1"/>
              </a:solidFill>
              <a:latin typeface="Roboto Condensed"/>
              <a:ea typeface="Roboto Condensed"/>
              <a:cs typeface="Roboto Condensed"/>
              <a:sym typeface="Roboto Condensed"/>
            </a:endParaRPr>
          </a:p>
        </p:txBody>
      </p:sp>
      <p:sp>
        <p:nvSpPr>
          <p:cNvPr id="306" name="Google Shape;306;p33"/>
          <p:cNvSpPr txBox="1"/>
          <p:nvPr/>
        </p:nvSpPr>
        <p:spPr>
          <a:xfrm>
            <a:off x="7375525" y="3396456"/>
            <a:ext cx="1555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500">
                <a:solidFill>
                  <a:srgbClr val="FFDC5D"/>
                </a:solidFill>
                <a:latin typeface="Roboto Condensed ExtraBold"/>
                <a:ea typeface="Roboto Condensed ExtraBold"/>
                <a:cs typeface="Roboto Condensed ExtraBold"/>
                <a:sym typeface="Roboto Condensed ExtraBold"/>
              </a:rPr>
              <a:t>Acompañamiento</a:t>
            </a:r>
            <a:r>
              <a:rPr lang="es" sz="1500">
                <a:solidFill>
                  <a:srgbClr val="FFDC5D"/>
                </a:solidFill>
                <a:latin typeface="Roboto Condensed ExtraBold"/>
                <a:ea typeface="Roboto Condensed ExtraBold"/>
                <a:cs typeface="Roboto Condensed ExtraBold"/>
                <a:sym typeface="Roboto Condensed ExtraBold"/>
              </a:rPr>
              <a:t> </a:t>
            </a:r>
            <a:r>
              <a:rPr lang="es" sz="1500">
                <a:solidFill>
                  <a:schemeClr val="lt1"/>
                </a:solidFill>
                <a:latin typeface="Roboto Condensed"/>
                <a:ea typeface="Roboto Condensed"/>
                <a:cs typeface="Roboto Condensed"/>
                <a:sym typeface="Roboto Condensed"/>
              </a:rPr>
              <a:t>en siniestros</a:t>
            </a:r>
            <a:endParaRPr sz="2000">
              <a:solidFill>
                <a:srgbClr val="FFDC5D"/>
              </a:solidFill>
              <a:latin typeface="Roboto Condensed"/>
              <a:ea typeface="Roboto Condensed"/>
              <a:cs typeface="Roboto Condensed"/>
              <a:sym typeface="Roboto Condensed"/>
            </a:endParaRPr>
          </a:p>
        </p:txBody>
      </p:sp>
      <p:cxnSp>
        <p:nvCxnSpPr>
          <p:cNvPr id="307" name="Google Shape;307;p33"/>
          <p:cNvCxnSpPr/>
          <p:nvPr/>
        </p:nvCxnSpPr>
        <p:spPr>
          <a:xfrm>
            <a:off x="2871800" y="2469401"/>
            <a:ext cx="0" cy="940500"/>
          </a:xfrm>
          <a:prstGeom prst="straightConnector1">
            <a:avLst/>
          </a:prstGeom>
          <a:noFill/>
          <a:ln cap="flat" cmpd="sng" w="19050">
            <a:solidFill>
              <a:schemeClr val="lt1"/>
            </a:solidFill>
            <a:prstDash val="dash"/>
            <a:round/>
            <a:headEnd len="med" w="med" type="none"/>
            <a:tailEnd len="med" w="med" type="none"/>
          </a:ln>
        </p:spPr>
      </p:cxnSp>
      <p:cxnSp>
        <p:nvCxnSpPr>
          <p:cNvPr id="308" name="Google Shape;308;p33"/>
          <p:cNvCxnSpPr/>
          <p:nvPr/>
        </p:nvCxnSpPr>
        <p:spPr>
          <a:xfrm>
            <a:off x="4630675" y="2469401"/>
            <a:ext cx="0" cy="940500"/>
          </a:xfrm>
          <a:prstGeom prst="straightConnector1">
            <a:avLst/>
          </a:prstGeom>
          <a:noFill/>
          <a:ln cap="flat" cmpd="sng" w="19050">
            <a:solidFill>
              <a:schemeClr val="lt1"/>
            </a:solidFill>
            <a:prstDash val="dash"/>
            <a:round/>
            <a:headEnd len="med" w="med" type="none"/>
            <a:tailEnd len="med" w="med" type="none"/>
          </a:ln>
        </p:spPr>
      </p:cxnSp>
      <p:cxnSp>
        <p:nvCxnSpPr>
          <p:cNvPr id="309" name="Google Shape;309;p33"/>
          <p:cNvCxnSpPr/>
          <p:nvPr/>
        </p:nvCxnSpPr>
        <p:spPr>
          <a:xfrm>
            <a:off x="6395875" y="2503224"/>
            <a:ext cx="0" cy="906600"/>
          </a:xfrm>
          <a:prstGeom prst="straightConnector1">
            <a:avLst/>
          </a:prstGeom>
          <a:noFill/>
          <a:ln cap="flat" cmpd="sng" w="19050">
            <a:solidFill>
              <a:schemeClr val="lt1"/>
            </a:solidFill>
            <a:prstDash val="dash"/>
            <a:round/>
            <a:headEnd len="med" w="med" type="none"/>
            <a:tailEnd len="med" w="med" type="none"/>
          </a:ln>
        </p:spPr>
      </p:cxnSp>
      <p:cxnSp>
        <p:nvCxnSpPr>
          <p:cNvPr id="310" name="Google Shape;310;p33"/>
          <p:cNvCxnSpPr/>
          <p:nvPr/>
        </p:nvCxnSpPr>
        <p:spPr>
          <a:xfrm>
            <a:off x="8148475" y="3116840"/>
            <a:ext cx="0" cy="293100"/>
          </a:xfrm>
          <a:prstGeom prst="straightConnector1">
            <a:avLst/>
          </a:prstGeom>
          <a:noFill/>
          <a:ln cap="flat" cmpd="sng" w="19050">
            <a:solidFill>
              <a:schemeClr val="lt1"/>
            </a:solidFill>
            <a:prstDash val="dash"/>
            <a:round/>
            <a:headEnd len="med" w="med" type="none"/>
            <a:tailEnd len="med" w="med" type="none"/>
          </a:ln>
        </p:spPr>
      </p:cxnSp>
      <p:cxnSp>
        <p:nvCxnSpPr>
          <p:cNvPr id="311" name="Google Shape;311;p33"/>
          <p:cNvCxnSpPr/>
          <p:nvPr/>
        </p:nvCxnSpPr>
        <p:spPr>
          <a:xfrm>
            <a:off x="1152052" y="3116840"/>
            <a:ext cx="0" cy="293100"/>
          </a:xfrm>
          <a:prstGeom prst="straightConnector1">
            <a:avLst/>
          </a:prstGeom>
          <a:noFill/>
          <a:ln cap="flat" cmpd="sng" w="19050">
            <a:solidFill>
              <a:schemeClr val="lt1"/>
            </a:solidFill>
            <a:prstDash val="dash"/>
            <a:round/>
            <a:headEnd len="med" w="med" type="none"/>
            <a:tailEnd len="med" w="med" type="none"/>
          </a:ln>
        </p:spPr>
      </p:cxnSp>
      <p:pic>
        <p:nvPicPr>
          <p:cNvPr id="312" name="Google Shape;312;p33"/>
          <p:cNvPicPr preferRelativeResize="0"/>
          <p:nvPr/>
        </p:nvPicPr>
        <p:blipFill rotWithShape="1">
          <a:blip r:embed="rId4">
            <a:alphaModFix/>
          </a:blip>
          <a:srcRect b="0" l="0" r="0" t="0"/>
          <a:stretch/>
        </p:blipFill>
        <p:spPr>
          <a:xfrm>
            <a:off x="847040" y="2264124"/>
            <a:ext cx="584699" cy="584699"/>
          </a:xfrm>
          <a:prstGeom prst="rect">
            <a:avLst/>
          </a:prstGeom>
          <a:noFill/>
          <a:ln>
            <a:noFill/>
          </a:ln>
        </p:spPr>
      </p:pic>
      <p:sp>
        <p:nvSpPr>
          <p:cNvPr id="313" name="Google Shape;313;p33"/>
          <p:cNvSpPr/>
          <p:nvPr/>
        </p:nvSpPr>
        <p:spPr>
          <a:xfrm>
            <a:off x="2420394" y="1447298"/>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314" name="Google Shape;314;p33"/>
          <p:cNvSpPr/>
          <p:nvPr/>
        </p:nvSpPr>
        <p:spPr>
          <a:xfrm>
            <a:off x="4191174" y="1447298"/>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315" name="Google Shape;315;p33"/>
          <p:cNvSpPr/>
          <p:nvPr/>
        </p:nvSpPr>
        <p:spPr>
          <a:xfrm>
            <a:off x="5943499" y="1447298"/>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sp>
        <p:nvSpPr>
          <p:cNvPr id="316" name="Google Shape;316;p33"/>
          <p:cNvSpPr/>
          <p:nvPr/>
        </p:nvSpPr>
        <p:spPr>
          <a:xfrm>
            <a:off x="7708609" y="2117873"/>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pic>
        <p:nvPicPr>
          <p:cNvPr id="317" name="Google Shape;317;p33"/>
          <p:cNvPicPr preferRelativeResize="0"/>
          <p:nvPr/>
        </p:nvPicPr>
        <p:blipFill rotWithShape="1">
          <a:blip r:embed="rId5">
            <a:alphaModFix/>
          </a:blip>
          <a:srcRect b="0" l="0" r="0" t="0"/>
          <a:stretch/>
        </p:blipFill>
        <p:spPr>
          <a:xfrm>
            <a:off x="4352758" y="1618678"/>
            <a:ext cx="551101" cy="551101"/>
          </a:xfrm>
          <a:prstGeom prst="rect">
            <a:avLst/>
          </a:prstGeom>
          <a:noFill/>
          <a:ln>
            <a:noFill/>
          </a:ln>
        </p:spPr>
      </p:pic>
      <p:pic>
        <p:nvPicPr>
          <p:cNvPr id="318" name="Google Shape;318;p33"/>
          <p:cNvPicPr preferRelativeResize="0"/>
          <p:nvPr/>
        </p:nvPicPr>
        <p:blipFill rotWithShape="1">
          <a:blip r:embed="rId6">
            <a:alphaModFix/>
          </a:blip>
          <a:srcRect b="0" l="0" r="0" t="0"/>
          <a:stretch/>
        </p:blipFill>
        <p:spPr>
          <a:xfrm>
            <a:off x="2596246" y="1610354"/>
            <a:ext cx="551101" cy="551101"/>
          </a:xfrm>
          <a:prstGeom prst="rect">
            <a:avLst/>
          </a:prstGeom>
          <a:noFill/>
          <a:ln>
            <a:noFill/>
          </a:ln>
        </p:spPr>
      </p:pic>
      <p:pic>
        <p:nvPicPr>
          <p:cNvPr id="319" name="Google Shape;319;p33"/>
          <p:cNvPicPr preferRelativeResize="0"/>
          <p:nvPr/>
        </p:nvPicPr>
        <p:blipFill rotWithShape="1">
          <a:blip r:embed="rId7">
            <a:alphaModFix/>
          </a:blip>
          <a:srcRect b="0" l="0" r="0" t="0"/>
          <a:stretch/>
        </p:blipFill>
        <p:spPr>
          <a:xfrm>
            <a:off x="6114885" y="1605890"/>
            <a:ext cx="551101" cy="551101"/>
          </a:xfrm>
          <a:prstGeom prst="rect">
            <a:avLst/>
          </a:prstGeom>
          <a:noFill/>
          <a:ln>
            <a:noFill/>
          </a:ln>
        </p:spPr>
      </p:pic>
      <p:pic>
        <p:nvPicPr>
          <p:cNvPr id="320" name="Google Shape;320;p33"/>
          <p:cNvPicPr preferRelativeResize="0"/>
          <p:nvPr/>
        </p:nvPicPr>
        <p:blipFill rotWithShape="1">
          <a:blip r:embed="rId8">
            <a:alphaModFix/>
          </a:blip>
          <a:srcRect b="0" l="0" r="0" t="0"/>
          <a:stretch/>
        </p:blipFill>
        <p:spPr>
          <a:xfrm>
            <a:off x="7872838" y="2287877"/>
            <a:ext cx="551101" cy="551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324" name="Shape 324"/>
        <p:cNvGrpSpPr/>
        <p:nvPr/>
      </p:nvGrpSpPr>
      <p:grpSpPr>
        <a:xfrm>
          <a:off x="0" y="0"/>
          <a:ext cx="0" cy="0"/>
          <a:chOff x="0" y="0"/>
          <a:chExt cx="0" cy="0"/>
        </a:xfrm>
      </p:grpSpPr>
      <p:sp>
        <p:nvSpPr>
          <p:cNvPr id="325" name="Google Shape;325;p34"/>
          <p:cNvSpPr txBox="1"/>
          <p:nvPr/>
        </p:nvSpPr>
        <p:spPr>
          <a:xfrm>
            <a:off x="1517720" y="221845"/>
            <a:ext cx="45006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Acompañamiento integral</a:t>
            </a:r>
            <a:r>
              <a:rPr lang="es" sz="2800">
                <a:solidFill>
                  <a:srgbClr val="009056"/>
                </a:solidFill>
                <a:latin typeface="Roboto Black"/>
                <a:ea typeface="Roboto Black"/>
                <a:cs typeface="Roboto Black"/>
                <a:sym typeface="Roboto Black"/>
              </a:rPr>
              <a:t> en seguros a la medida</a:t>
            </a:r>
            <a:endParaRPr sz="2800">
              <a:solidFill>
                <a:srgbClr val="009056"/>
              </a:solidFill>
              <a:latin typeface="Roboto Black"/>
              <a:ea typeface="Roboto Black"/>
              <a:cs typeface="Roboto Black"/>
              <a:sym typeface="Roboto Black"/>
            </a:endParaRPr>
          </a:p>
        </p:txBody>
      </p:sp>
      <p:sp>
        <p:nvSpPr>
          <p:cNvPr id="326" name="Google Shape;326;p34"/>
          <p:cNvSpPr/>
          <p:nvPr/>
        </p:nvSpPr>
        <p:spPr>
          <a:xfrm>
            <a:off x="170514" y="224256"/>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pic>
        <p:nvPicPr>
          <p:cNvPr id="327" name="Google Shape;327;p34"/>
          <p:cNvPicPr preferRelativeResize="0"/>
          <p:nvPr/>
        </p:nvPicPr>
        <p:blipFill rotWithShape="1">
          <a:blip r:embed="rId5">
            <a:alphaModFix/>
          </a:blip>
          <a:srcRect b="0" l="0" r="0" t="0"/>
          <a:stretch/>
        </p:blipFill>
        <p:spPr>
          <a:xfrm>
            <a:off x="316765" y="370507"/>
            <a:ext cx="584699" cy="584699"/>
          </a:xfrm>
          <a:prstGeom prst="rect">
            <a:avLst/>
          </a:prstGeom>
          <a:noFill/>
          <a:ln>
            <a:noFill/>
          </a:ln>
        </p:spPr>
      </p:pic>
      <p:cxnSp>
        <p:nvCxnSpPr>
          <p:cNvPr id="328" name="Google Shape;328;p34"/>
          <p:cNvCxnSpPr/>
          <p:nvPr/>
        </p:nvCxnSpPr>
        <p:spPr>
          <a:xfrm>
            <a:off x="1073315" y="688440"/>
            <a:ext cx="460500" cy="0"/>
          </a:xfrm>
          <a:prstGeom prst="straightConnector1">
            <a:avLst/>
          </a:prstGeom>
          <a:noFill/>
          <a:ln cap="flat" cmpd="sng" w="9525">
            <a:solidFill>
              <a:srgbClr val="009056"/>
            </a:solidFill>
            <a:prstDash val="dash"/>
            <a:round/>
            <a:headEnd len="med" w="med" type="none"/>
            <a:tailEnd len="med" w="med" type="none"/>
          </a:ln>
        </p:spPr>
      </p:cxnSp>
      <p:sp>
        <p:nvSpPr>
          <p:cNvPr id="329" name="Google Shape;329;p34"/>
          <p:cNvSpPr/>
          <p:nvPr/>
        </p:nvSpPr>
        <p:spPr>
          <a:xfrm>
            <a:off x="6363625" y="1303800"/>
            <a:ext cx="968100" cy="9774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4"/>
          <p:cNvSpPr/>
          <p:nvPr/>
        </p:nvSpPr>
        <p:spPr>
          <a:xfrm>
            <a:off x="1970050" y="1303800"/>
            <a:ext cx="968100" cy="9774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4"/>
          <p:cNvSpPr txBox="1"/>
          <p:nvPr/>
        </p:nvSpPr>
        <p:spPr>
          <a:xfrm>
            <a:off x="1746550" y="2310450"/>
            <a:ext cx="1415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i="0" lang="es" u="none" cap="none" strike="noStrike">
                <a:solidFill>
                  <a:schemeClr val="lt1"/>
                </a:solidFill>
                <a:latin typeface="Roboto Condensed Medium"/>
                <a:ea typeface="Roboto Condensed Medium"/>
                <a:cs typeface="Roboto Condensed Medium"/>
                <a:sym typeface="Roboto Condensed Medium"/>
              </a:rPr>
              <a:t>Director </a:t>
            </a:r>
            <a:r>
              <a:rPr lang="es">
                <a:solidFill>
                  <a:schemeClr val="lt1"/>
                </a:solidFill>
                <a:latin typeface="Roboto Condensed Medium"/>
                <a:ea typeface="Roboto Condensed Medium"/>
                <a:cs typeface="Roboto Condensed Medium"/>
                <a:sym typeface="Roboto Condensed Medium"/>
              </a:rPr>
              <a:t>C</a:t>
            </a:r>
            <a:r>
              <a:rPr i="0" lang="es" u="none" cap="none" strike="noStrike">
                <a:solidFill>
                  <a:schemeClr val="lt1"/>
                </a:solidFill>
                <a:latin typeface="Roboto Condensed Medium"/>
                <a:ea typeface="Roboto Condensed Medium"/>
                <a:cs typeface="Roboto Condensed Medium"/>
                <a:sym typeface="Roboto Condensed Medium"/>
              </a:rPr>
              <a:t>orporativo</a:t>
            </a:r>
            <a:endParaRPr i="0" u="none" cap="none" strike="noStrike">
              <a:solidFill>
                <a:schemeClr val="lt1"/>
              </a:solidFill>
              <a:latin typeface="Roboto Condensed Medium"/>
              <a:ea typeface="Roboto Condensed Medium"/>
              <a:cs typeface="Roboto Condensed Medium"/>
              <a:sym typeface="Roboto Condensed Medium"/>
            </a:endParaRPr>
          </a:p>
        </p:txBody>
      </p:sp>
      <p:sp>
        <p:nvSpPr>
          <p:cNvPr id="332" name="Google Shape;332;p34"/>
          <p:cNvSpPr txBox="1"/>
          <p:nvPr/>
        </p:nvSpPr>
        <p:spPr>
          <a:xfrm>
            <a:off x="5887163" y="2310450"/>
            <a:ext cx="1872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i="0" lang="es" u="none" cap="none" strike="noStrike">
                <a:solidFill>
                  <a:schemeClr val="lt1"/>
                </a:solidFill>
                <a:latin typeface="Roboto Condensed Medium"/>
                <a:ea typeface="Roboto Condensed Medium"/>
                <a:cs typeface="Roboto Condensed Medium"/>
                <a:sym typeface="Roboto Condensed Medium"/>
              </a:rPr>
              <a:t>Ingeniero en </a:t>
            </a:r>
            <a:r>
              <a:rPr lang="es">
                <a:solidFill>
                  <a:schemeClr val="lt1"/>
                </a:solidFill>
                <a:latin typeface="Roboto Condensed Medium"/>
                <a:ea typeface="Roboto Condensed Medium"/>
                <a:cs typeface="Roboto Condensed Medium"/>
                <a:sym typeface="Roboto Condensed Medium"/>
              </a:rPr>
              <a:t>Gestión integral </a:t>
            </a:r>
            <a:r>
              <a:rPr i="0" lang="es" u="none" cap="none" strike="noStrike">
                <a:solidFill>
                  <a:schemeClr val="lt1"/>
                </a:solidFill>
                <a:latin typeface="Roboto Condensed Medium"/>
                <a:ea typeface="Roboto Condensed Medium"/>
                <a:cs typeface="Roboto Condensed Medium"/>
                <a:sym typeface="Roboto Condensed Medium"/>
              </a:rPr>
              <a:t>de Riesgos</a:t>
            </a:r>
            <a:endParaRPr i="0" u="none" cap="none" strike="noStrike">
              <a:solidFill>
                <a:schemeClr val="lt1"/>
              </a:solidFill>
              <a:latin typeface="Roboto Condensed Medium"/>
              <a:ea typeface="Roboto Condensed Medium"/>
              <a:cs typeface="Roboto Condensed Medium"/>
              <a:sym typeface="Roboto Condensed Medium"/>
            </a:endParaRPr>
          </a:p>
        </p:txBody>
      </p:sp>
      <p:pic>
        <p:nvPicPr>
          <p:cNvPr id="333" name="Google Shape;333;p34"/>
          <p:cNvPicPr preferRelativeResize="0"/>
          <p:nvPr/>
        </p:nvPicPr>
        <p:blipFill>
          <a:blip r:embed="rId6">
            <a:alphaModFix/>
          </a:blip>
          <a:stretch>
            <a:fillRect/>
          </a:stretch>
        </p:blipFill>
        <p:spPr>
          <a:xfrm>
            <a:off x="6514488" y="1429800"/>
            <a:ext cx="666375" cy="666375"/>
          </a:xfrm>
          <a:prstGeom prst="rect">
            <a:avLst/>
          </a:prstGeom>
          <a:noFill/>
          <a:ln>
            <a:noFill/>
          </a:ln>
        </p:spPr>
      </p:pic>
      <p:pic>
        <p:nvPicPr>
          <p:cNvPr id="334" name="Google Shape;334;p34"/>
          <p:cNvPicPr preferRelativeResize="0"/>
          <p:nvPr/>
        </p:nvPicPr>
        <p:blipFill>
          <a:blip r:embed="rId7">
            <a:alphaModFix/>
          </a:blip>
          <a:stretch>
            <a:fillRect/>
          </a:stretch>
        </p:blipFill>
        <p:spPr>
          <a:xfrm>
            <a:off x="2091400" y="1429800"/>
            <a:ext cx="725400" cy="725400"/>
          </a:xfrm>
          <a:prstGeom prst="rect">
            <a:avLst/>
          </a:prstGeom>
          <a:noFill/>
          <a:ln>
            <a:noFill/>
          </a:ln>
        </p:spPr>
      </p:pic>
      <p:sp>
        <p:nvSpPr>
          <p:cNvPr id="335" name="Google Shape;335;p34"/>
          <p:cNvSpPr txBox="1"/>
          <p:nvPr/>
        </p:nvSpPr>
        <p:spPr>
          <a:xfrm>
            <a:off x="5400625" y="3416150"/>
            <a:ext cx="3863100" cy="2769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400"/>
              <a:buFont typeface="Arial"/>
              <a:buNone/>
            </a:pPr>
            <a:r>
              <a:t/>
            </a:r>
            <a:endParaRPr b="1" i="0" sz="1200" u="none" cap="none" strike="noStrike">
              <a:solidFill>
                <a:schemeClr val="lt1"/>
              </a:solidFill>
              <a:latin typeface="Roboto Condensed"/>
              <a:ea typeface="Roboto Condensed"/>
              <a:cs typeface="Roboto Condensed"/>
              <a:sym typeface="Roboto Condensed"/>
            </a:endParaRPr>
          </a:p>
        </p:txBody>
      </p:sp>
      <p:sp>
        <p:nvSpPr>
          <p:cNvPr id="336" name="Google Shape;336;p34"/>
          <p:cNvSpPr txBox="1"/>
          <p:nvPr/>
        </p:nvSpPr>
        <p:spPr>
          <a:xfrm>
            <a:off x="1146800" y="2893734"/>
            <a:ext cx="2896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s" sz="1200">
                <a:solidFill>
                  <a:srgbClr val="FFDC5D"/>
                </a:solidFill>
                <a:latin typeface="Roboto Condensed"/>
                <a:ea typeface="Roboto Condensed"/>
                <a:cs typeface="Roboto Condensed"/>
                <a:sym typeface="Roboto Condensed"/>
              </a:rPr>
              <a:t>Amplio conocimiento </a:t>
            </a:r>
            <a:r>
              <a:rPr lang="es" sz="1200">
                <a:solidFill>
                  <a:schemeClr val="lt1"/>
                </a:solidFill>
                <a:latin typeface="Roboto Condensed"/>
                <a:ea typeface="Roboto Condensed"/>
                <a:cs typeface="Roboto Condensed"/>
                <a:sym typeface="Roboto Condensed"/>
              </a:rPr>
              <a:t>en los procesos en la cadena que combina para el diseño de sus seguros a la medida</a:t>
            </a:r>
            <a:endParaRPr sz="1200">
              <a:solidFill>
                <a:schemeClr val="lt1"/>
              </a:solidFill>
              <a:latin typeface="Roboto Condensed"/>
              <a:ea typeface="Roboto Condensed"/>
              <a:cs typeface="Roboto Condensed"/>
              <a:sym typeface="Roboto Condensed"/>
            </a:endParaRPr>
          </a:p>
        </p:txBody>
      </p:sp>
      <p:sp>
        <p:nvSpPr>
          <p:cNvPr id="337" name="Google Shape;337;p34"/>
          <p:cNvSpPr/>
          <p:nvPr/>
        </p:nvSpPr>
        <p:spPr>
          <a:xfrm>
            <a:off x="1238290" y="3669522"/>
            <a:ext cx="305400" cy="305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38" name="Google Shape;338;p34"/>
          <p:cNvPicPr preferRelativeResize="0"/>
          <p:nvPr/>
        </p:nvPicPr>
        <p:blipFill rotWithShape="1">
          <a:blip r:embed="rId8">
            <a:alphaModFix/>
          </a:blip>
          <a:srcRect b="0" l="0" r="0" t="0"/>
          <a:stretch/>
        </p:blipFill>
        <p:spPr>
          <a:xfrm>
            <a:off x="1285953" y="3717185"/>
            <a:ext cx="210074" cy="210074"/>
          </a:xfrm>
          <a:prstGeom prst="rect">
            <a:avLst/>
          </a:prstGeom>
          <a:noFill/>
          <a:ln>
            <a:noFill/>
          </a:ln>
        </p:spPr>
      </p:pic>
      <p:sp>
        <p:nvSpPr>
          <p:cNvPr id="339" name="Google Shape;339;p34"/>
          <p:cNvSpPr/>
          <p:nvPr/>
        </p:nvSpPr>
        <p:spPr>
          <a:xfrm>
            <a:off x="1238290" y="4100217"/>
            <a:ext cx="305400" cy="305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0" name="Google Shape;340;p34"/>
          <p:cNvPicPr preferRelativeResize="0"/>
          <p:nvPr/>
        </p:nvPicPr>
        <p:blipFill rotWithShape="1">
          <a:blip r:embed="rId8">
            <a:alphaModFix/>
          </a:blip>
          <a:srcRect b="0" l="0" r="0" t="0"/>
          <a:stretch/>
        </p:blipFill>
        <p:spPr>
          <a:xfrm>
            <a:off x="1285953" y="4160305"/>
            <a:ext cx="210074" cy="210074"/>
          </a:xfrm>
          <a:prstGeom prst="rect">
            <a:avLst/>
          </a:prstGeom>
          <a:noFill/>
          <a:ln>
            <a:noFill/>
          </a:ln>
        </p:spPr>
      </p:pic>
      <p:sp>
        <p:nvSpPr>
          <p:cNvPr id="341" name="Google Shape;341;p34"/>
          <p:cNvSpPr txBox="1"/>
          <p:nvPr/>
        </p:nvSpPr>
        <p:spPr>
          <a:xfrm>
            <a:off x="1517725" y="3668325"/>
            <a:ext cx="2755800" cy="276900"/>
          </a:xfrm>
          <a:prstGeom prst="rect">
            <a:avLst/>
          </a:prstGeom>
          <a:noFill/>
          <a:ln>
            <a:noFill/>
          </a:ln>
        </p:spPr>
        <p:txBody>
          <a:bodyPr anchorCtr="0" anchor="t" bIns="45700" lIns="91425" spcFirstLastPara="1" rIns="91425" wrap="square" tIns="45700">
            <a:spAutoFit/>
          </a:bodyPr>
          <a:lstStyle/>
          <a:p>
            <a:pPr indent="0" lvl="0" marL="89999" marR="0" rtl="0" algn="l">
              <a:lnSpc>
                <a:spcPct val="100000"/>
              </a:lnSpc>
              <a:spcBef>
                <a:spcPts val="0"/>
              </a:spcBef>
              <a:spcAft>
                <a:spcPts val="0"/>
              </a:spcAft>
              <a:buNone/>
            </a:pPr>
            <a:r>
              <a:rPr b="1" lang="es" sz="1200">
                <a:solidFill>
                  <a:srgbClr val="FFDC5D"/>
                </a:solidFill>
                <a:latin typeface="Roboto Condensed"/>
                <a:ea typeface="Roboto Condensed"/>
                <a:cs typeface="Roboto Condensed"/>
                <a:sym typeface="Roboto Condensed"/>
              </a:rPr>
              <a:t>Administración</a:t>
            </a:r>
            <a:r>
              <a:rPr lang="es" sz="1200">
                <a:solidFill>
                  <a:schemeClr val="lt1"/>
                </a:solidFill>
                <a:latin typeface="Roboto Condensed"/>
                <a:ea typeface="Roboto Condensed"/>
                <a:cs typeface="Roboto Condensed"/>
                <a:sym typeface="Roboto Condensed"/>
              </a:rPr>
              <a:t> integral de sus seguros</a:t>
            </a:r>
            <a:endParaRPr sz="1200">
              <a:solidFill>
                <a:schemeClr val="lt1"/>
              </a:solidFill>
              <a:latin typeface="Roboto Condensed"/>
              <a:ea typeface="Roboto Condensed"/>
              <a:cs typeface="Roboto Condensed"/>
              <a:sym typeface="Roboto Condensed"/>
            </a:endParaRPr>
          </a:p>
        </p:txBody>
      </p:sp>
      <p:sp>
        <p:nvSpPr>
          <p:cNvPr id="342" name="Google Shape;342;p34"/>
          <p:cNvSpPr txBox="1"/>
          <p:nvPr/>
        </p:nvSpPr>
        <p:spPr>
          <a:xfrm>
            <a:off x="5566400" y="3308692"/>
            <a:ext cx="2896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s" sz="1200">
                <a:solidFill>
                  <a:srgbClr val="FFDC5D"/>
                </a:solidFill>
                <a:latin typeface="Roboto Condensed"/>
                <a:ea typeface="Roboto Condensed"/>
                <a:cs typeface="Roboto Condensed"/>
                <a:sym typeface="Roboto Condensed"/>
              </a:rPr>
              <a:t>Conocimiento </a:t>
            </a:r>
            <a:r>
              <a:rPr lang="es" sz="1200">
                <a:solidFill>
                  <a:schemeClr val="lt1"/>
                </a:solidFill>
                <a:latin typeface="Roboto Condensed"/>
                <a:ea typeface="Roboto Condensed"/>
                <a:cs typeface="Roboto Condensed"/>
                <a:sym typeface="Roboto Condensed"/>
              </a:rPr>
              <a:t>en cadenas  de valor</a:t>
            </a:r>
            <a:endParaRPr sz="1200">
              <a:solidFill>
                <a:schemeClr val="lt1"/>
              </a:solidFill>
              <a:latin typeface="Roboto Condensed"/>
              <a:ea typeface="Roboto Condensed"/>
              <a:cs typeface="Roboto Condensed"/>
              <a:sym typeface="Roboto Condensed"/>
            </a:endParaRPr>
          </a:p>
        </p:txBody>
      </p:sp>
      <p:sp>
        <p:nvSpPr>
          <p:cNvPr id="343" name="Google Shape;343;p34"/>
          <p:cNvSpPr/>
          <p:nvPr/>
        </p:nvSpPr>
        <p:spPr>
          <a:xfrm>
            <a:off x="5276890" y="3301317"/>
            <a:ext cx="305400" cy="305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4" name="Google Shape;344;p34"/>
          <p:cNvPicPr preferRelativeResize="0"/>
          <p:nvPr/>
        </p:nvPicPr>
        <p:blipFill rotWithShape="1">
          <a:blip r:embed="rId8">
            <a:alphaModFix/>
          </a:blip>
          <a:srcRect b="0" l="0" r="0" t="0"/>
          <a:stretch/>
        </p:blipFill>
        <p:spPr>
          <a:xfrm>
            <a:off x="5324553" y="3348980"/>
            <a:ext cx="210074" cy="210074"/>
          </a:xfrm>
          <a:prstGeom prst="rect">
            <a:avLst/>
          </a:prstGeom>
          <a:noFill/>
          <a:ln>
            <a:noFill/>
          </a:ln>
        </p:spPr>
      </p:pic>
      <p:sp>
        <p:nvSpPr>
          <p:cNvPr id="345" name="Google Shape;345;p34"/>
          <p:cNvSpPr/>
          <p:nvPr/>
        </p:nvSpPr>
        <p:spPr>
          <a:xfrm>
            <a:off x="5276890" y="3758517"/>
            <a:ext cx="305400" cy="305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6" name="Google Shape;346;p34"/>
          <p:cNvPicPr preferRelativeResize="0"/>
          <p:nvPr/>
        </p:nvPicPr>
        <p:blipFill rotWithShape="1">
          <a:blip r:embed="rId8">
            <a:alphaModFix/>
          </a:blip>
          <a:srcRect b="0" l="0" r="0" t="0"/>
          <a:stretch/>
        </p:blipFill>
        <p:spPr>
          <a:xfrm>
            <a:off x="5324553" y="3806180"/>
            <a:ext cx="210074" cy="210074"/>
          </a:xfrm>
          <a:prstGeom prst="rect">
            <a:avLst/>
          </a:prstGeom>
          <a:noFill/>
          <a:ln>
            <a:noFill/>
          </a:ln>
        </p:spPr>
      </p:pic>
      <p:sp>
        <p:nvSpPr>
          <p:cNvPr id="347" name="Google Shape;347;p34"/>
          <p:cNvSpPr txBox="1"/>
          <p:nvPr/>
        </p:nvSpPr>
        <p:spPr>
          <a:xfrm>
            <a:off x="5566400" y="3742325"/>
            <a:ext cx="3138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s" sz="1200">
                <a:solidFill>
                  <a:srgbClr val="FFDC5D"/>
                </a:solidFill>
                <a:latin typeface="Roboto Condensed"/>
                <a:ea typeface="Roboto Condensed"/>
                <a:cs typeface="Roboto Condensed"/>
                <a:sym typeface="Roboto Condensed"/>
              </a:rPr>
              <a:t>Asesoría especializada en gestión de riesgos</a:t>
            </a:r>
            <a:endParaRPr i="0" sz="1200" u="none" cap="none" strike="noStrike">
              <a:solidFill>
                <a:schemeClr val="lt1"/>
              </a:solidFill>
              <a:latin typeface="Roboto Condensed Light"/>
              <a:ea typeface="Roboto Condensed Light"/>
              <a:cs typeface="Roboto Condensed Light"/>
              <a:sym typeface="Roboto Condensed Light"/>
            </a:endParaRPr>
          </a:p>
        </p:txBody>
      </p:sp>
      <p:sp>
        <p:nvSpPr>
          <p:cNvPr id="348" name="Google Shape;348;p34"/>
          <p:cNvSpPr/>
          <p:nvPr/>
        </p:nvSpPr>
        <p:spPr>
          <a:xfrm>
            <a:off x="5276890" y="4215717"/>
            <a:ext cx="305400" cy="3054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9" name="Google Shape;349;p34"/>
          <p:cNvPicPr preferRelativeResize="0"/>
          <p:nvPr/>
        </p:nvPicPr>
        <p:blipFill rotWithShape="1">
          <a:blip r:embed="rId8">
            <a:alphaModFix/>
          </a:blip>
          <a:srcRect b="0" l="0" r="0" t="0"/>
          <a:stretch/>
        </p:blipFill>
        <p:spPr>
          <a:xfrm>
            <a:off x="5324553" y="4263380"/>
            <a:ext cx="210074" cy="210074"/>
          </a:xfrm>
          <a:prstGeom prst="rect">
            <a:avLst/>
          </a:prstGeom>
          <a:noFill/>
          <a:ln>
            <a:noFill/>
          </a:ln>
        </p:spPr>
      </p:pic>
      <p:sp>
        <p:nvSpPr>
          <p:cNvPr id="350" name="Google Shape;350;p34"/>
          <p:cNvSpPr txBox="1"/>
          <p:nvPr/>
        </p:nvSpPr>
        <p:spPr>
          <a:xfrm>
            <a:off x="5566400" y="4123325"/>
            <a:ext cx="3138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s" sz="1200">
                <a:solidFill>
                  <a:srgbClr val="FFDC5D"/>
                </a:solidFill>
                <a:latin typeface="Roboto Condensed"/>
                <a:ea typeface="Roboto Condensed"/>
                <a:cs typeface="Roboto Condensed"/>
                <a:sym typeface="Roboto Condensed"/>
              </a:rPr>
              <a:t>Acompañamiento en la identificación, manejo y seguimiento</a:t>
            </a:r>
            <a:r>
              <a:rPr lang="es" sz="1200">
                <a:solidFill>
                  <a:schemeClr val="lt1"/>
                </a:solidFill>
                <a:latin typeface="Roboto Condensed"/>
                <a:ea typeface="Roboto Condensed"/>
                <a:cs typeface="Roboto Condensed"/>
                <a:sym typeface="Roboto Condensed"/>
              </a:rPr>
              <a:t> a su plan de gestión de riesgos </a:t>
            </a:r>
            <a:endParaRPr sz="1200">
              <a:solidFill>
                <a:schemeClr val="lt1"/>
              </a:solidFill>
              <a:latin typeface="Roboto Condensed"/>
              <a:ea typeface="Roboto Condensed"/>
              <a:cs typeface="Roboto Condensed"/>
              <a:sym typeface="Roboto Condensed"/>
            </a:endParaRPr>
          </a:p>
        </p:txBody>
      </p:sp>
      <p:sp>
        <p:nvSpPr>
          <p:cNvPr id="351" name="Google Shape;351;p34"/>
          <p:cNvSpPr/>
          <p:nvPr/>
        </p:nvSpPr>
        <p:spPr>
          <a:xfrm>
            <a:off x="4133335" y="1658394"/>
            <a:ext cx="861900" cy="845100"/>
          </a:xfrm>
          <a:prstGeom prst="mathPlus">
            <a:avLst>
              <a:gd fmla="val 23520" name="adj1"/>
            </a:avLst>
          </a:prstGeom>
          <a:solidFill>
            <a:srgbClr val="FFD95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34"/>
          <p:cNvSpPr txBox="1"/>
          <p:nvPr/>
        </p:nvSpPr>
        <p:spPr>
          <a:xfrm>
            <a:off x="1517725" y="4074915"/>
            <a:ext cx="2755800" cy="646500"/>
          </a:xfrm>
          <a:prstGeom prst="rect">
            <a:avLst/>
          </a:prstGeom>
          <a:noFill/>
          <a:ln>
            <a:noFill/>
          </a:ln>
        </p:spPr>
        <p:txBody>
          <a:bodyPr anchorCtr="0" anchor="t" bIns="45700" lIns="91425" spcFirstLastPara="1" rIns="91425" wrap="square" tIns="45700">
            <a:spAutoFit/>
          </a:bodyPr>
          <a:lstStyle/>
          <a:p>
            <a:pPr indent="0" lvl="0" marL="89999" marR="0" rtl="0" algn="l">
              <a:lnSpc>
                <a:spcPct val="100000"/>
              </a:lnSpc>
              <a:spcBef>
                <a:spcPts val="0"/>
              </a:spcBef>
              <a:spcAft>
                <a:spcPts val="0"/>
              </a:spcAft>
              <a:buNone/>
            </a:pPr>
            <a:r>
              <a:rPr lang="es" sz="1200">
                <a:solidFill>
                  <a:schemeClr val="lt1"/>
                </a:solidFill>
                <a:latin typeface="Roboto Condensed"/>
                <a:ea typeface="Roboto Condensed"/>
                <a:cs typeface="Roboto Condensed"/>
                <a:sym typeface="Roboto Condensed"/>
              </a:rPr>
              <a:t>Atención personalizada y oportuna a sus requerimientos, </a:t>
            </a:r>
            <a:r>
              <a:rPr lang="es" sz="1200">
                <a:solidFill>
                  <a:schemeClr val="lt1"/>
                </a:solidFill>
                <a:latin typeface="Roboto Condensed"/>
                <a:ea typeface="Roboto Condensed"/>
                <a:cs typeface="Roboto Condensed"/>
                <a:sym typeface="Roboto Condensed"/>
              </a:rPr>
              <a:t>dando</a:t>
            </a:r>
            <a:r>
              <a:rPr lang="es" sz="1200">
                <a:solidFill>
                  <a:schemeClr val="lt1"/>
                </a:solidFill>
                <a:latin typeface="Roboto Condensed"/>
                <a:ea typeface="Roboto Condensed"/>
                <a:cs typeface="Roboto Condensed"/>
                <a:sym typeface="Roboto Condensed"/>
              </a:rPr>
              <a:t> sencillez y agilidad al proceso.   </a:t>
            </a:r>
            <a:endParaRPr sz="1200">
              <a:solidFill>
                <a:srgbClr val="FFDC5D"/>
              </a:solidFill>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6" name="Shape 356"/>
        <p:cNvGrpSpPr/>
        <p:nvPr/>
      </p:nvGrpSpPr>
      <p:grpSpPr>
        <a:xfrm>
          <a:off x="0" y="0"/>
          <a:ext cx="0" cy="0"/>
          <a:chOff x="0" y="0"/>
          <a:chExt cx="0" cy="0"/>
        </a:xfrm>
      </p:grpSpPr>
      <p:sp>
        <p:nvSpPr>
          <p:cNvPr id="357" name="Google Shape;357;p35"/>
          <p:cNvSpPr txBox="1"/>
          <p:nvPr/>
        </p:nvSpPr>
        <p:spPr>
          <a:xfrm>
            <a:off x="1517726" y="221850"/>
            <a:ext cx="5429700" cy="917400"/>
          </a:xfrm>
          <a:prstGeom prst="rect">
            <a:avLst/>
          </a:prstGeom>
          <a:noFill/>
          <a:ln>
            <a:noFill/>
          </a:ln>
        </p:spPr>
        <p:txBody>
          <a:bodyPr anchorCtr="0" anchor="t" bIns="91425" lIns="91425" spcFirstLastPara="1" rIns="91425" wrap="square" tIns="91425">
            <a:spAutoFit/>
          </a:bodyPr>
          <a:lstStyle/>
          <a:p>
            <a:pPr indent="0" lvl="0" marL="0" rtl="0" algn="l">
              <a:lnSpc>
                <a:spcPct val="85000"/>
              </a:lnSpc>
              <a:spcBef>
                <a:spcPts val="0"/>
              </a:spcBef>
              <a:spcAft>
                <a:spcPts val="0"/>
              </a:spcAft>
              <a:buNone/>
            </a:pPr>
            <a:r>
              <a:rPr lang="es" sz="2800">
                <a:solidFill>
                  <a:srgbClr val="009056"/>
                </a:solidFill>
                <a:latin typeface="Roboto Light"/>
                <a:ea typeface="Roboto Light"/>
                <a:cs typeface="Roboto Light"/>
                <a:sym typeface="Roboto Light"/>
              </a:rPr>
              <a:t>G</a:t>
            </a:r>
            <a:r>
              <a:rPr lang="es" sz="2800">
                <a:solidFill>
                  <a:srgbClr val="009056"/>
                </a:solidFill>
                <a:latin typeface="Roboto Light"/>
                <a:ea typeface="Roboto Light"/>
                <a:cs typeface="Roboto Light"/>
                <a:sym typeface="Roboto Light"/>
              </a:rPr>
              <a:t>estión de riesgos</a:t>
            </a:r>
            <a:endParaRPr sz="2800">
              <a:solidFill>
                <a:srgbClr val="009056"/>
              </a:solidFill>
              <a:latin typeface="Roboto Light"/>
              <a:ea typeface="Roboto Light"/>
              <a:cs typeface="Roboto Light"/>
              <a:sym typeface="Roboto Light"/>
            </a:endParaRPr>
          </a:p>
          <a:p>
            <a:pPr indent="0" lvl="0" marL="0" rtl="0" algn="l">
              <a:lnSpc>
                <a:spcPct val="85000"/>
              </a:lnSpc>
              <a:spcBef>
                <a:spcPts val="0"/>
              </a:spcBef>
              <a:spcAft>
                <a:spcPts val="0"/>
              </a:spcAft>
              <a:buNone/>
            </a:pPr>
            <a:r>
              <a:rPr lang="es" sz="2800">
                <a:solidFill>
                  <a:srgbClr val="009056"/>
                </a:solidFill>
                <a:latin typeface="Roboto Black"/>
                <a:ea typeface="Roboto Black"/>
                <a:cs typeface="Roboto Black"/>
                <a:sym typeface="Roboto Black"/>
              </a:rPr>
              <a:t>en la cadena de valor</a:t>
            </a:r>
            <a:endParaRPr sz="2800">
              <a:solidFill>
                <a:srgbClr val="009056"/>
              </a:solidFill>
              <a:latin typeface="Roboto Black"/>
              <a:ea typeface="Roboto Black"/>
              <a:cs typeface="Roboto Black"/>
              <a:sym typeface="Roboto Black"/>
            </a:endParaRPr>
          </a:p>
        </p:txBody>
      </p:sp>
      <p:sp>
        <p:nvSpPr>
          <p:cNvPr id="358" name="Google Shape;358;p35"/>
          <p:cNvSpPr/>
          <p:nvPr/>
        </p:nvSpPr>
        <p:spPr>
          <a:xfrm>
            <a:off x="170514" y="224256"/>
            <a:ext cx="877200" cy="877200"/>
          </a:xfrm>
          <a:prstGeom prst="ellipse">
            <a:avLst/>
          </a:prstGeom>
          <a:solidFill>
            <a:schemeClr val="lt1"/>
          </a:solidFill>
          <a:ln>
            <a:noFill/>
          </a:ln>
          <a:effectLst>
            <a:outerShdw blurRad="228600" rotWithShape="0" algn="bl" dir="492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p>
        </p:txBody>
      </p:sp>
      <p:cxnSp>
        <p:nvCxnSpPr>
          <p:cNvPr id="359" name="Google Shape;359;p35"/>
          <p:cNvCxnSpPr/>
          <p:nvPr/>
        </p:nvCxnSpPr>
        <p:spPr>
          <a:xfrm>
            <a:off x="1073315" y="688440"/>
            <a:ext cx="460500" cy="0"/>
          </a:xfrm>
          <a:prstGeom prst="straightConnector1">
            <a:avLst/>
          </a:prstGeom>
          <a:noFill/>
          <a:ln cap="flat" cmpd="sng" w="9525">
            <a:solidFill>
              <a:srgbClr val="009056"/>
            </a:solidFill>
            <a:prstDash val="dash"/>
            <a:round/>
            <a:headEnd len="med" w="med" type="none"/>
            <a:tailEnd len="med" w="med" type="none"/>
          </a:ln>
        </p:spPr>
      </p:cxnSp>
      <p:pic>
        <p:nvPicPr>
          <p:cNvPr id="360" name="Google Shape;360;p35"/>
          <p:cNvPicPr preferRelativeResize="0"/>
          <p:nvPr/>
        </p:nvPicPr>
        <p:blipFill rotWithShape="1">
          <a:blip r:embed="rId4">
            <a:alphaModFix/>
          </a:blip>
          <a:srcRect b="0" l="0" r="0" t="0"/>
          <a:stretch/>
        </p:blipFill>
        <p:spPr>
          <a:xfrm>
            <a:off x="333571" y="405004"/>
            <a:ext cx="551101" cy="551101"/>
          </a:xfrm>
          <a:prstGeom prst="rect">
            <a:avLst/>
          </a:prstGeom>
          <a:noFill/>
          <a:ln>
            <a:noFill/>
          </a:ln>
        </p:spPr>
      </p:pic>
      <p:sp>
        <p:nvSpPr>
          <p:cNvPr id="361" name="Google Shape;361;p35"/>
          <p:cNvSpPr/>
          <p:nvPr/>
        </p:nvSpPr>
        <p:spPr>
          <a:xfrm>
            <a:off x="2541000" y="1387050"/>
            <a:ext cx="3262200" cy="373200"/>
          </a:xfrm>
          <a:prstGeom prst="parallelogram">
            <a:avLst>
              <a:gd fmla="val 25000"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p35"/>
          <p:cNvSpPr txBox="1"/>
          <p:nvPr/>
        </p:nvSpPr>
        <p:spPr>
          <a:xfrm>
            <a:off x="2520349" y="1387200"/>
            <a:ext cx="3365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rgbClr val="009056"/>
                </a:solidFill>
                <a:latin typeface="Roboto Condensed Light"/>
                <a:ea typeface="Roboto Condensed Light"/>
                <a:cs typeface="Roboto Condensed Light"/>
                <a:sym typeface="Roboto Condensed Light"/>
              </a:rPr>
              <a:t>Nuestro acompañamiento</a:t>
            </a:r>
            <a:endParaRPr sz="1500">
              <a:solidFill>
                <a:srgbClr val="009056"/>
              </a:solidFill>
              <a:latin typeface="Roboto Black"/>
              <a:ea typeface="Roboto Black"/>
              <a:cs typeface="Roboto Black"/>
              <a:sym typeface="Roboto Black"/>
            </a:endParaRPr>
          </a:p>
        </p:txBody>
      </p:sp>
      <p:sp>
        <p:nvSpPr>
          <p:cNvPr id="363" name="Google Shape;363;p35"/>
          <p:cNvSpPr/>
          <p:nvPr/>
        </p:nvSpPr>
        <p:spPr>
          <a:xfrm>
            <a:off x="3130998" y="1804600"/>
            <a:ext cx="2030400" cy="373200"/>
          </a:xfrm>
          <a:prstGeom prst="parallelogram">
            <a:avLst>
              <a:gd fmla="val 25000" name="adj"/>
            </a:avLst>
          </a:prstGeom>
          <a:solidFill>
            <a:srgbClr val="00905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endParaRPr>
          </a:p>
        </p:txBody>
      </p:sp>
      <p:sp>
        <p:nvSpPr>
          <p:cNvPr id="364" name="Google Shape;364;p35"/>
          <p:cNvSpPr txBox="1"/>
          <p:nvPr/>
        </p:nvSpPr>
        <p:spPr>
          <a:xfrm>
            <a:off x="3129412" y="1804600"/>
            <a:ext cx="2030400" cy="37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2000">
                <a:solidFill>
                  <a:schemeClr val="lt1"/>
                </a:solidFill>
                <a:latin typeface="Roboto Black"/>
                <a:ea typeface="Roboto Black"/>
                <a:cs typeface="Roboto Black"/>
                <a:sym typeface="Roboto Black"/>
              </a:rPr>
              <a:t>se enfoca en:</a:t>
            </a:r>
            <a:endParaRPr i="1" sz="2000">
              <a:solidFill>
                <a:schemeClr val="lt1"/>
              </a:solidFill>
              <a:latin typeface="Roboto Black"/>
              <a:ea typeface="Roboto Black"/>
              <a:cs typeface="Roboto Black"/>
              <a:sym typeface="Roboto Black"/>
            </a:endParaRPr>
          </a:p>
        </p:txBody>
      </p:sp>
      <p:sp>
        <p:nvSpPr>
          <p:cNvPr id="365" name="Google Shape;365;p35"/>
          <p:cNvSpPr/>
          <p:nvPr/>
        </p:nvSpPr>
        <p:spPr>
          <a:xfrm>
            <a:off x="1819025" y="3203998"/>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Afectaciones a su carga</a:t>
            </a:r>
            <a:endParaRPr b="1" sz="1000">
              <a:solidFill>
                <a:srgbClr val="333333"/>
              </a:solidFill>
              <a:latin typeface="Roboto Condensed"/>
              <a:ea typeface="Roboto Condensed"/>
              <a:cs typeface="Roboto Condensed"/>
              <a:sym typeface="Roboto Condensed"/>
            </a:endParaRPr>
          </a:p>
        </p:txBody>
      </p:sp>
      <p:sp>
        <p:nvSpPr>
          <p:cNvPr id="366" name="Google Shape;366;p35"/>
          <p:cNvSpPr txBox="1"/>
          <p:nvPr/>
        </p:nvSpPr>
        <p:spPr>
          <a:xfrm>
            <a:off x="1819025" y="2690750"/>
            <a:ext cx="5517600" cy="373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s" sz="1700">
                <a:latin typeface="Roboto"/>
                <a:ea typeface="Roboto"/>
                <a:cs typeface="Roboto"/>
                <a:sym typeface="Roboto"/>
              </a:rPr>
              <a:t>Protección y p</a:t>
            </a:r>
            <a:r>
              <a:rPr b="1" lang="es" sz="1700">
                <a:latin typeface="Roboto"/>
                <a:ea typeface="Roboto"/>
                <a:cs typeface="Roboto"/>
                <a:sym typeface="Roboto"/>
              </a:rPr>
              <a:t>revención de riesgos</a:t>
            </a:r>
            <a:r>
              <a:rPr lang="es" sz="1700">
                <a:latin typeface="Roboto"/>
                <a:ea typeface="Roboto"/>
                <a:cs typeface="Roboto"/>
                <a:sym typeface="Roboto"/>
              </a:rPr>
              <a:t> que mitigue:</a:t>
            </a:r>
            <a:endParaRPr sz="1700">
              <a:latin typeface="Roboto"/>
              <a:ea typeface="Roboto"/>
              <a:cs typeface="Roboto"/>
              <a:sym typeface="Roboto"/>
            </a:endParaRPr>
          </a:p>
        </p:txBody>
      </p:sp>
      <p:sp>
        <p:nvSpPr>
          <p:cNvPr id="367" name="Google Shape;367;p35"/>
          <p:cNvSpPr/>
          <p:nvPr/>
        </p:nvSpPr>
        <p:spPr>
          <a:xfrm>
            <a:off x="45689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rtl="0" algn="ctr">
              <a:spcBef>
                <a:spcPts val="0"/>
              </a:spcBef>
              <a:spcAft>
                <a:spcPts val="0"/>
              </a:spcAft>
              <a:buClr>
                <a:schemeClr val="dk1"/>
              </a:buClr>
              <a:buSzPts val="1100"/>
              <a:buFont typeface="Arial"/>
              <a:buNone/>
            </a:pPr>
            <a:r>
              <a:rPr b="1" lang="es" sz="1000">
                <a:solidFill>
                  <a:srgbClr val="333333"/>
                </a:solidFill>
                <a:latin typeface="Roboto Condensed"/>
                <a:ea typeface="Roboto Condensed"/>
                <a:cs typeface="Roboto Condensed"/>
                <a:sym typeface="Roboto Condensed"/>
              </a:rPr>
              <a:t>Infidelidad de Empleados</a:t>
            </a:r>
            <a:endParaRPr b="1" sz="1000">
              <a:solidFill>
                <a:srgbClr val="333333"/>
              </a:solidFill>
              <a:latin typeface="Roboto Condensed"/>
              <a:ea typeface="Roboto Condensed"/>
              <a:cs typeface="Roboto Condensed"/>
              <a:sym typeface="Roboto Condensed"/>
            </a:endParaRPr>
          </a:p>
        </p:txBody>
      </p:sp>
      <p:sp>
        <p:nvSpPr>
          <p:cNvPr id="368" name="Google Shape;368;p35"/>
          <p:cNvSpPr/>
          <p:nvPr/>
        </p:nvSpPr>
        <p:spPr>
          <a:xfrm>
            <a:off x="5940500" y="3204000"/>
            <a:ext cx="11172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Afectación a Terceros</a:t>
            </a:r>
            <a:endParaRPr b="1" sz="1000">
              <a:solidFill>
                <a:srgbClr val="333333"/>
              </a:solidFill>
              <a:latin typeface="Roboto Condensed"/>
              <a:ea typeface="Roboto Condensed"/>
              <a:cs typeface="Roboto Condensed"/>
              <a:sym typeface="Roboto Condensed"/>
            </a:endParaRPr>
          </a:p>
        </p:txBody>
      </p:sp>
      <p:pic>
        <p:nvPicPr>
          <p:cNvPr id="369" name="Google Shape;369;p35"/>
          <p:cNvPicPr preferRelativeResize="0"/>
          <p:nvPr/>
        </p:nvPicPr>
        <p:blipFill rotWithShape="1">
          <a:blip r:embed="rId5">
            <a:alphaModFix/>
          </a:blip>
          <a:srcRect b="0" l="0" r="0" t="0"/>
          <a:stretch/>
        </p:blipFill>
        <p:spPr>
          <a:xfrm>
            <a:off x="6109101" y="3426731"/>
            <a:ext cx="752952" cy="752952"/>
          </a:xfrm>
          <a:prstGeom prst="rect">
            <a:avLst/>
          </a:prstGeom>
          <a:noFill/>
          <a:ln>
            <a:noFill/>
          </a:ln>
        </p:spPr>
      </p:pic>
      <p:pic>
        <p:nvPicPr>
          <p:cNvPr id="370" name="Google Shape;370;p35"/>
          <p:cNvPicPr preferRelativeResize="0"/>
          <p:nvPr/>
        </p:nvPicPr>
        <p:blipFill rotWithShape="1">
          <a:blip r:embed="rId6">
            <a:alphaModFix/>
          </a:blip>
          <a:srcRect b="0" l="0" r="0" t="0"/>
          <a:stretch/>
        </p:blipFill>
        <p:spPr>
          <a:xfrm>
            <a:off x="4752026" y="3410450"/>
            <a:ext cx="752952" cy="752952"/>
          </a:xfrm>
          <a:prstGeom prst="rect">
            <a:avLst/>
          </a:prstGeom>
          <a:noFill/>
          <a:ln>
            <a:noFill/>
          </a:ln>
        </p:spPr>
      </p:pic>
      <p:pic>
        <p:nvPicPr>
          <p:cNvPr id="371" name="Google Shape;371;p35"/>
          <p:cNvPicPr preferRelativeResize="0"/>
          <p:nvPr/>
        </p:nvPicPr>
        <p:blipFill>
          <a:blip r:embed="rId7">
            <a:alphaModFix/>
          </a:blip>
          <a:stretch>
            <a:fillRect/>
          </a:stretch>
        </p:blipFill>
        <p:spPr>
          <a:xfrm>
            <a:off x="2035613" y="3410450"/>
            <a:ext cx="627601" cy="627599"/>
          </a:xfrm>
          <a:prstGeom prst="rect">
            <a:avLst/>
          </a:prstGeom>
          <a:noFill/>
          <a:ln>
            <a:noFill/>
          </a:ln>
        </p:spPr>
      </p:pic>
      <p:sp>
        <p:nvSpPr>
          <p:cNvPr id="372" name="Google Shape;372;p35"/>
          <p:cNvSpPr/>
          <p:nvPr/>
        </p:nvSpPr>
        <p:spPr>
          <a:xfrm>
            <a:off x="3146888" y="3203998"/>
            <a:ext cx="1181400" cy="1376100"/>
          </a:xfrm>
          <a:prstGeom prst="roundRect">
            <a:avLst>
              <a:gd fmla="val 3921" name="adj"/>
            </a:avLst>
          </a:prstGeom>
          <a:solidFill>
            <a:schemeClr val="lt1"/>
          </a:solidFill>
          <a:ln>
            <a:noFill/>
          </a:ln>
          <a:effectLst>
            <a:outerShdw blurRad="57150" rotWithShape="0" algn="bl" dir="5400000" dist="19050">
              <a:srgbClr val="000000">
                <a:alpha val="50000"/>
              </a:srgbClr>
            </a:outerShdw>
          </a:effectLst>
        </p:spPr>
        <p:txBody>
          <a:bodyPr anchorCtr="0" anchor="b"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lang="es" sz="1000">
                <a:solidFill>
                  <a:srgbClr val="333333"/>
                </a:solidFill>
                <a:latin typeface="Roboto Condensed"/>
                <a:ea typeface="Roboto Condensed"/>
                <a:cs typeface="Roboto Condensed"/>
                <a:sym typeface="Roboto Condensed"/>
              </a:rPr>
              <a:t>Daños o pérdidas materiales</a:t>
            </a:r>
            <a:endParaRPr b="1" sz="1000">
              <a:solidFill>
                <a:srgbClr val="333333"/>
              </a:solidFill>
              <a:latin typeface="Roboto Condensed"/>
              <a:ea typeface="Roboto Condensed"/>
              <a:cs typeface="Roboto Condensed"/>
              <a:sym typeface="Roboto Condensed"/>
            </a:endParaRPr>
          </a:p>
        </p:txBody>
      </p:sp>
      <p:pic>
        <p:nvPicPr>
          <p:cNvPr id="373" name="Google Shape;373;p35"/>
          <p:cNvPicPr preferRelativeResize="0"/>
          <p:nvPr/>
        </p:nvPicPr>
        <p:blipFill>
          <a:blip r:embed="rId8">
            <a:alphaModFix/>
          </a:blip>
          <a:stretch>
            <a:fillRect/>
          </a:stretch>
        </p:blipFill>
        <p:spPr>
          <a:xfrm>
            <a:off x="3423790" y="3410450"/>
            <a:ext cx="627610" cy="6275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